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735" r:id="rId5"/>
    <p:sldMasterId id="2147483773" r:id="rId6"/>
    <p:sldMasterId id="2147483753" r:id="rId7"/>
    <p:sldMasterId id="2147483678" r:id="rId8"/>
    <p:sldMasterId id="2147483747" r:id="rId9"/>
    <p:sldMasterId id="2147483777" r:id="rId10"/>
    <p:sldMasterId id="2147483782" r:id="rId11"/>
  </p:sldMasterIdLst>
  <p:notesMasterIdLst>
    <p:notesMasterId r:id="rId42"/>
  </p:notesMasterIdLst>
  <p:handoutMasterIdLst>
    <p:handoutMasterId r:id="rId43"/>
  </p:handoutMasterIdLst>
  <p:sldIdLst>
    <p:sldId id="2147378325" r:id="rId12"/>
    <p:sldId id="264" r:id="rId13"/>
    <p:sldId id="298" r:id="rId14"/>
    <p:sldId id="283" r:id="rId15"/>
    <p:sldId id="2147378327" r:id="rId16"/>
    <p:sldId id="265" r:id="rId17"/>
    <p:sldId id="2147378328" r:id="rId18"/>
    <p:sldId id="2147378329" r:id="rId19"/>
    <p:sldId id="2147378330" r:id="rId20"/>
    <p:sldId id="2147378331" r:id="rId21"/>
    <p:sldId id="2147378332" r:id="rId22"/>
    <p:sldId id="2147378336" r:id="rId23"/>
    <p:sldId id="2142532170" r:id="rId24"/>
    <p:sldId id="2142531904" r:id="rId25"/>
    <p:sldId id="2142532575" r:id="rId26"/>
    <p:sldId id="2147378334" r:id="rId27"/>
    <p:sldId id="2142532115" r:id="rId28"/>
    <p:sldId id="2142531909" r:id="rId29"/>
    <p:sldId id="2142532576" r:id="rId30"/>
    <p:sldId id="2142532577" r:id="rId31"/>
    <p:sldId id="263" r:id="rId32"/>
    <p:sldId id="2142532578" r:id="rId33"/>
    <p:sldId id="2142531910" r:id="rId34"/>
    <p:sldId id="2142532173" r:id="rId35"/>
    <p:sldId id="2142532172" r:id="rId36"/>
    <p:sldId id="2142531913" r:id="rId37"/>
    <p:sldId id="2142532174" r:id="rId38"/>
    <p:sldId id="2142532175" r:id="rId39"/>
    <p:sldId id="2147378333" r:id="rId40"/>
    <p:sldId id="290" r:id="rId41"/>
  </p:sldIdLst>
  <p:sldSz cx="12192000" cy="7772400"/>
  <p:notesSz cx="9305925" cy="7019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5169"/>
    <a:srgbClr val="171610"/>
    <a:srgbClr val="CAAD62"/>
    <a:srgbClr val="E0E1E2"/>
    <a:srgbClr val="C9AD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7" autoAdjust="0"/>
    <p:restoredTop sz="43322" autoAdjust="0"/>
  </p:normalViewPr>
  <p:slideViewPr>
    <p:cSldViewPr snapToGrid="0">
      <p:cViewPr>
        <p:scale>
          <a:sx n="70" d="100"/>
          <a:sy n="70" d="100"/>
        </p:scale>
        <p:origin x="667" y="-53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476630178156321"/>
          <c:y val="0.1486723847458995"/>
          <c:w val="0.50019555526846082"/>
          <c:h val="0.74061413725183489"/>
        </c:manualLayout>
      </c:layout>
      <c:pieChart>
        <c:varyColors val="1"/>
        <c:ser>
          <c:idx val="0"/>
          <c:order val="0"/>
          <c:dPt>
            <c:idx val="0"/>
            <c:bubble3D val="0"/>
            <c:spPr>
              <a:solidFill>
                <a:srgbClr val="525A5B"/>
              </a:solidFill>
              <a:ln w="19050">
                <a:solidFill>
                  <a:schemeClr val="lt1"/>
                </a:solidFill>
              </a:ln>
              <a:effectLst/>
            </c:spPr>
            <c:extLst>
              <c:ext xmlns:c16="http://schemas.microsoft.com/office/drawing/2014/chart" uri="{C3380CC4-5D6E-409C-BE32-E72D297353CC}">
                <c16:uniqueId val="{00000001-B204-42A8-B674-95694EC22493}"/>
              </c:ext>
            </c:extLst>
          </c:dPt>
          <c:dPt>
            <c:idx val="1"/>
            <c:bubble3D val="0"/>
            <c:spPr>
              <a:solidFill>
                <a:srgbClr val="BF0A30"/>
              </a:solidFill>
              <a:ln w="19050">
                <a:solidFill>
                  <a:schemeClr val="lt1"/>
                </a:solidFill>
              </a:ln>
              <a:effectLst/>
            </c:spPr>
            <c:extLst>
              <c:ext xmlns:c16="http://schemas.microsoft.com/office/drawing/2014/chart" uri="{C3380CC4-5D6E-409C-BE32-E72D297353CC}">
                <c16:uniqueId val="{00000003-B204-42A8-B674-95694EC22493}"/>
              </c:ext>
            </c:extLst>
          </c:dPt>
          <c:dPt>
            <c:idx val="2"/>
            <c:bubble3D val="0"/>
            <c:spPr>
              <a:solidFill>
                <a:srgbClr val="AEBFD4"/>
              </a:solidFill>
              <a:ln w="19050">
                <a:solidFill>
                  <a:schemeClr val="lt1"/>
                </a:solidFill>
              </a:ln>
              <a:effectLst/>
            </c:spPr>
            <c:extLst>
              <c:ext xmlns:c16="http://schemas.microsoft.com/office/drawing/2014/chart" uri="{C3380CC4-5D6E-409C-BE32-E72D297353CC}">
                <c16:uniqueId val="{00000005-B204-42A8-B674-95694EC22493}"/>
              </c:ext>
            </c:extLst>
          </c:dPt>
          <c:dPt>
            <c:idx val="3"/>
            <c:bubble3D val="0"/>
            <c:spPr>
              <a:solidFill>
                <a:srgbClr val="A6192E"/>
              </a:solidFill>
              <a:ln w="19050">
                <a:solidFill>
                  <a:schemeClr val="lt1"/>
                </a:solidFill>
              </a:ln>
              <a:effectLst/>
            </c:spPr>
            <c:extLst>
              <c:ext xmlns:c16="http://schemas.microsoft.com/office/drawing/2014/chart" uri="{C3380CC4-5D6E-409C-BE32-E72D297353CC}">
                <c16:uniqueId val="{00000007-B204-42A8-B674-95694EC22493}"/>
              </c:ext>
            </c:extLst>
          </c:dPt>
          <c:dPt>
            <c:idx val="4"/>
            <c:bubble3D val="0"/>
            <c:spPr>
              <a:solidFill>
                <a:srgbClr val="4B5320"/>
              </a:solidFill>
              <a:ln w="19050">
                <a:solidFill>
                  <a:schemeClr val="lt1"/>
                </a:solidFill>
              </a:ln>
              <a:effectLst/>
            </c:spPr>
            <c:extLst>
              <c:ext xmlns:c16="http://schemas.microsoft.com/office/drawing/2014/chart" uri="{C3380CC4-5D6E-409C-BE32-E72D297353CC}">
                <c16:uniqueId val="{00000009-B204-42A8-B674-95694EC22493}"/>
              </c:ext>
            </c:extLst>
          </c:dPt>
          <c:dPt>
            <c:idx val="5"/>
            <c:bubble3D val="0"/>
            <c:spPr>
              <a:solidFill>
                <a:srgbClr val="00308F"/>
              </a:solidFill>
              <a:ln w="19050">
                <a:solidFill>
                  <a:schemeClr val="lt1"/>
                </a:solidFill>
              </a:ln>
              <a:effectLst/>
            </c:spPr>
            <c:extLst>
              <c:ext xmlns:c16="http://schemas.microsoft.com/office/drawing/2014/chart" uri="{C3380CC4-5D6E-409C-BE32-E72D297353CC}">
                <c16:uniqueId val="{0000000B-B204-42A8-B674-95694EC22493}"/>
              </c:ext>
            </c:extLst>
          </c:dPt>
          <c:dPt>
            <c:idx val="6"/>
            <c:bubble3D val="0"/>
            <c:spPr>
              <a:solidFill>
                <a:srgbClr val="000080"/>
              </a:solidFill>
              <a:ln w="19050">
                <a:solidFill>
                  <a:schemeClr val="lt1"/>
                </a:solidFill>
              </a:ln>
              <a:effectLst/>
            </c:spPr>
            <c:extLst>
              <c:ext xmlns:c16="http://schemas.microsoft.com/office/drawing/2014/chart" uri="{C3380CC4-5D6E-409C-BE32-E72D297353CC}">
                <c16:uniqueId val="{0000000D-B204-42A8-B674-95694EC22493}"/>
              </c:ext>
            </c:extLst>
          </c:dPt>
          <c:cat>
            <c:strRef>
              <c:f>Sheet1!$A$2:$A$8</c:f>
              <c:strCache>
                <c:ptCount val="7"/>
                <c:pt idx="0">
                  <c:v>Foreign Military Sales </c:v>
                </c:pt>
                <c:pt idx="1">
                  <c:v>Civil Agencies </c:v>
                </c:pt>
                <c:pt idx="2">
                  <c:v>DoD Agencies </c:v>
                </c:pt>
                <c:pt idx="3">
                  <c:v>Marines </c:v>
                </c:pt>
                <c:pt idx="4">
                  <c:v>Army </c:v>
                </c:pt>
                <c:pt idx="5">
                  <c:v>Air Force </c:v>
                </c:pt>
                <c:pt idx="6">
                  <c:v>Navy </c:v>
                </c:pt>
              </c:strCache>
            </c:strRef>
          </c:cat>
          <c:val>
            <c:numRef>
              <c:f>Sheet1!$B$2:$B$8</c:f>
              <c:numCache>
                <c:formatCode>General</c:formatCode>
                <c:ptCount val="7"/>
                <c:pt idx="0">
                  <c:v>1.2</c:v>
                </c:pt>
                <c:pt idx="1">
                  <c:v>3</c:v>
                </c:pt>
                <c:pt idx="2">
                  <c:v>7.5</c:v>
                </c:pt>
                <c:pt idx="3">
                  <c:v>1.4</c:v>
                </c:pt>
                <c:pt idx="4">
                  <c:v>8.4</c:v>
                </c:pt>
                <c:pt idx="5">
                  <c:v>11.5</c:v>
                </c:pt>
                <c:pt idx="6">
                  <c:v>11.3</c:v>
                </c:pt>
              </c:numCache>
            </c:numRef>
          </c:val>
          <c:extLst>
            <c:ext xmlns:c16="http://schemas.microsoft.com/office/drawing/2014/chart" uri="{C3380CC4-5D6E-409C-BE32-E72D297353CC}">
              <c16:uniqueId val="{0000000E-B204-42A8-B674-95694EC2249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61.png"/></Relationships>
</file>

<file path=ppt/drawings/drawing1.xml><?xml version="1.0" encoding="utf-8"?>
<c:userShapes xmlns:c="http://schemas.openxmlformats.org/drawingml/2006/chart">
  <cdr:relSizeAnchor xmlns:cdr="http://schemas.openxmlformats.org/drawingml/2006/chartDrawing">
    <cdr:from>
      <cdr:x>0.60509</cdr:x>
      <cdr:y>0.60221</cdr:y>
    </cdr:from>
    <cdr:to>
      <cdr:x>0.682</cdr:x>
      <cdr:y>0.70992</cdr:y>
    </cdr:to>
    <cdr:pic>
      <cdr:nvPicPr>
        <cdr:cNvPr id="3" name="Picture 2" descr="A picture containing logo&#10;&#10;Description automatically generated">
          <a:extLst xmlns:a="http://schemas.openxmlformats.org/drawingml/2006/main">
            <a:ext uri="{FF2B5EF4-FFF2-40B4-BE49-F238E27FC236}">
              <a16:creationId xmlns:a16="http://schemas.microsoft.com/office/drawing/2014/main" id="{0C4609CF-8747-30B8-5F22-7534F0E2BF6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3597002" y="2417810"/>
          <a:ext cx="457200" cy="432441"/>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782520-C5A0-732E-A9E5-A8663C287DDD}"/>
              </a:ext>
            </a:extLst>
          </p:cNvPr>
          <p:cNvSpPr>
            <a:spLocks noGrp="1"/>
          </p:cNvSpPr>
          <p:nvPr>
            <p:ph type="hdr" sz="quarter"/>
          </p:nvPr>
        </p:nvSpPr>
        <p:spPr>
          <a:xfrm>
            <a:off x="0" y="0"/>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a:extLst>
              <a:ext uri="{FF2B5EF4-FFF2-40B4-BE49-F238E27FC236}">
                <a16:creationId xmlns:a16="http://schemas.microsoft.com/office/drawing/2014/main" id="{4071828A-DFD5-F7D9-57A4-92998E1A60D6}"/>
              </a:ext>
            </a:extLst>
          </p:cNvPr>
          <p:cNvSpPr>
            <a:spLocks noGrp="1"/>
          </p:cNvSpPr>
          <p:nvPr>
            <p:ph type="dt" sz="quarter" idx="1"/>
          </p:nvPr>
        </p:nvSpPr>
        <p:spPr>
          <a:xfrm>
            <a:off x="5271204" y="0"/>
            <a:ext cx="4032568" cy="352215"/>
          </a:xfrm>
          <a:prstGeom prst="rect">
            <a:avLst/>
          </a:prstGeom>
        </p:spPr>
        <p:txBody>
          <a:bodyPr vert="horz" lIns="93287" tIns="46644" rIns="93287" bIns="46644" rtlCol="0"/>
          <a:lstStyle>
            <a:lvl1pPr algn="r">
              <a:defRPr sz="1200"/>
            </a:lvl1pPr>
          </a:lstStyle>
          <a:p>
            <a:fld id="{7119102D-1EC3-4645-8924-6AE9E5800C91}" type="datetimeFigureOut">
              <a:rPr lang="en-US" smtClean="0"/>
              <a:t>10/6/2025</a:t>
            </a:fld>
            <a:endParaRPr lang="en-US"/>
          </a:p>
        </p:txBody>
      </p:sp>
      <p:sp>
        <p:nvSpPr>
          <p:cNvPr id="4" name="Footer Placeholder 3">
            <a:extLst>
              <a:ext uri="{FF2B5EF4-FFF2-40B4-BE49-F238E27FC236}">
                <a16:creationId xmlns:a16="http://schemas.microsoft.com/office/drawing/2014/main" id="{CD5578B1-C656-48B0-FB09-C810D49B2A81}"/>
              </a:ext>
            </a:extLst>
          </p:cNvPr>
          <p:cNvSpPr>
            <a:spLocks noGrp="1"/>
          </p:cNvSpPr>
          <p:nvPr>
            <p:ph type="ftr" sz="quarter" idx="2"/>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AD9756-84EE-61FC-3FE9-F9D3D1E2C0EB}"/>
              </a:ext>
            </a:extLst>
          </p:cNvPr>
          <p:cNvSpPr>
            <a:spLocks noGrp="1"/>
          </p:cNvSpPr>
          <p:nvPr>
            <p:ph type="sldNum" sz="quarter" idx="3"/>
          </p:nvPr>
        </p:nvSpPr>
        <p:spPr>
          <a:xfrm>
            <a:off x="5271204" y="6667711"/>
            <a:ext cx="4032568" cy="352214"/>
          </a:xfrm>
          <a:prstGeom prst="rect">
            <a:avLst/>
          </a:prstGeom>
        </p:spPr>
        <p:txBody>
          <a:bodyPr vert="horz" lIns="93287" tIns="46644" rIns="93287" bIns="46644" rtlCol="0" anchor="b"/>
          <a:lstStyle>
            <a:lvl1pPr algn="r">
              <a:defRPr sz="1200"/>
            </a:lvl1pPr>
          </a:lstStyle>
          <a:p>
            <a:fld id="{E49C1B25-50B8-43E5-846C-217104AE4B23}" type="slidenum">
              <a:rPr lang="en-US" smtClean="0"/>
              <a:t>‹#›</a:t>
            </a:fld>
            <a:endParaRPr lang="en-US"/>
          </a:p>
        </p:txBody>
      </p:sp>
    </p:spTree>
    <p:extLst>
      <p:ext uri="{BB962C8B-B14F-4D97-AF65-F5344CB8AC3E}">
        <p14:creationId xmlns:p14="http://schemas.microsoft.com/office/powerpoint/2010/main" val="395511554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211" userDrawn="1">
          <p15:clr>
            <a:srgbClr val="F26B43"/>
          </p15:clr>
        </p15:guide>
        <p15:guide id="2" pos="293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5271204" y="0"/>
            <a:ext cx="4032568" cy="352215"/>
          </a:xfrm>
          <a:prstGeom prst="rect">
            <a:avLst/>
          </a:prstGeom>
        </p:spPr>
        <p:txBody>
          <a:bodyPr vert="horz" lIns="93287" tIns="46644" rIns="93287" bIns="46644" rtlCol="0"/>
          <a:lstStyle>
            <a:lvl1pPr algn="r">
              <a:defRPr sz="1200"/>
            </a:lvl1pPr>
          </a:lstStyle>
          <a:p>
            <a:fld id="{2A3C6BF6-59F6-4E8C-9C93-4ED6056AC032}" type="datetimeFigureOut">
              <a:rPr lang="en-US" smtClean="0"/>
              <a:t>10/6/2025</a:t>
            </a:fld>
            <a:endParaRPr lang="en-US"/>
          </a:p>
        </p:txBody>
      </p:sp>
      <p:sp>
        <p:nvSpPr>
          <p:cNvPr id="4" name="Slide Image Placeholder 3"/>
          <p:cNvSpPr>
            <a:spLocks noGrp="1" noRot="1" noChangeAspect="1"/>
          </p:cNvSpPr>
          <p:nvPr>
            <p:ph type="sldImg" idx="2"/>
          </p:nvPr>
        </p:nvSpPr>
        <p:spPr>
          <a:xfrm>
            <a:off x="2795588" y="877888"/>
            <a:ext cx="3714750" cy="2368550"/>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930593" y="3378339"/>
            <a:ext cx="7444740" cy="2764095"/>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5271204" y="6667711"/>
            <a:ext cx="4032568" cy="352214"/>
          </a:xfrm>
          <a:prstGeom prst="rect">
            <a:avLst/>
          </a:prstGeom>
        </p:spPr>
        <p:txBody>
          <a:bodyPr vert="horz" lIns="93287" tIns="46644" rIns="93287" bIns="46644" rtlCol="0" anchor="b"/>
          <a:lstStyle>
            <a:lvl1pPr algn="r">
              <a:defRPr sz="1200"/>
            </a:lvl1pPr>
          </a:lstStyle>
          <a:p>
            <a:fld id="{DA357062-11E4-47B0-BA3E-A9F30A39CDA8}" type="slidenum">
              <a:rPr lang="en-US" smtClean="0"/>
              <a:t>‹#›</a:t>
            </a:fld>
            <a:endParaRPr lang="en-US"/>
          </a:p>
        </p:txBody>
      </p:sp>
    </p:spTree>
    <p:extLst>
      <p:ext uri="{BB962C8B-B14F-4D97-AF65-F5344CB8AC3E}">
        <p14:creationId xmlns:p14="http://schemas.microsoft.com/office/powerpoint/2010/main" val="3403991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a:t>
            </a:fld>
            <a:endParaRPr lang="en-US"/>
          </a:p>
        </p:txBody>
      </p:sp>
    </p:spTree>
    <p:extLst>
      <p:ext uri="{BB962C8B-B14F-4D97-AF65-F5344CB8AC3E}">
        <p14:creationId xmlns:p14="http://schemas.microsoft.com/office/powerpoint/2010/main" val="101054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bg1"/>
                </a:solidFill>
                <a:latin typeface="Arial"/>
                <a:cs typeface="Arial"/>
              </a:rPr>
              <a:t>Every critical facet of DLA’s end-to-end supply chain contributes to the readiness of the Services and ultimately, the preparedness of the Department of War to carry out the National Defense Strategy.</a:t>
            </a:r>
            <a:endParaRPr lang="en-US" i="0" dirty="0">
              <a:solidFill>
                <a:schemeClr val="bg1"/>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10</a:t>
            </a:fld>
            <a:endParaRPr lang="en-US"/>
          </a:p>
        </p:txBody>
      </p:sp>
    </p:spTree>
    <p:extLst>
      <p:ext uri="{BB962C8B-B14F-4D97-AF65-F5344CB8AC3E}">
        <p14:creationId xmlns:p14="http://schemas.microsoft.com/office/powerpoint/2010/main" val="2001610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80010" indent="0">
              <a:spcBef>
                <a:spcPts val="0"/>
              </a:spcBef>
              <a:spcAft>
                <a:spcPts val="600"/>
              </a:spcAft>
              <a:buNone/>
            </a:pPr>
            <a:r>
              <a:rPr lang="en-US" sz="1200" b="1" dirty="0">
                <a:solidFill>
                  <a:srgbClr val="0070C0"/>
                </a:solidFill>
                <a:effectLst/>
                <a:latin typeface="Arial" panose="020B0604020202020204" pitchFamily="34" charset="0"/>
                <a:ea typeface="Arial" panose="020B0604020202020204" pitchFamily="34" charset="0"/>
              </a:rPr>
              <a:t>DLA Relationships</a:t>
            </a: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The DLA Director </a:t>
            </a:r>
            <a:r>
              <a:rPr lang="en-US" sz="1200" b="1" dirty="0">
                <a:effectLst/>
                <a:latin typeface="Arial" panose="020B0604020202020204" pitchFamily="34" charset="0"/>
                <a:ea typeface="Arial" panose="020B0604020202020204" pitchFamily="34" charset="0"/>
              </a:rPr>
              <a:t>reports</a:t>
            </a:r>
            <a:r>
              <a:rPr lang="en-US" sz="1200" dirty="0">
                <a:effectLst/>
                <a:latin typeface="Arial" panose="020B0604020202020204" pitchFamily="34" charset="0"/>
                <a:ea typeface="Arial" panose="020B0604020202020204" pitchFamily="34" charset="0"/>
              </a:rPr>
              <a:t> to the Under Secretary of War for Acquisition and Sustainment, </a:t>
            </a:r>
            <a:r>
              <a:rPr lang="en-US" sz="1200" b="1" i="1" dirty="0">
                <a:effectLst/>
                <a:latin typeface="Arial" panose="020B0604020202020204" pitchFamily="34" charset="0"/>
                <a:ea typeface="Arial" panose="020B0604020202020204" pitchFamily="34" charset="0"/>
              </a:rPr>
              <a:t>through</a:t>
            </a:r>
            <a:r>
              <a:rPr lang="en-US" sz="1200" dirty="0">
                <a:effectLst/>
                <a:latin typeface="Arial" panose="020B0604020202020204" pitchFamily="34" charset="0"/>
                <a:ea typeface="Arial" panose="020B0604020202020204" pitchFamily="34" charset="0"/>
              </a:rPr>
              <a:t> the Assistant Secretary of War for Sustainment</a:t>
            </a:r>
          </a:p>
          <a:p>
            <a:pPr marL="342900" marR="0" lvl="0" indent="-342900">
              <a:spcBef>
                <a:spcPts val="0"/>
              </a:spcBef>
              <a:spcAft>
                <a:spcPts val="600"/>
              </a:spcAft>
              <a:buFont typeface="Symbol" panose="05050102010706020507" pitchFamily="18" charset="2"/>
              <a:buChar char=""/>
            </a:pP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We coordinate very closely across the Acquisition and Sustainment portfolio. Examples:</a:t>
            </a: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(J7) </a:t>
            </a:r>
            <a:r>
              <a:rPr lang="en-US" sz="1200" b="1" dirty="0">
                <a:effectLst/>
                <a:latin typeface="Arial" panose="020B0604020202020204" pitchFamily="34" charset="0"/>
                <a:ea typeface="Arial" panose="020B0604020202020204" pitchFamily="34" charset="0"/>
              </a:rPr>
              <a:t>ASD (Acquisition)</a:t>
            </a:r>
            <a:r>
              <a:rPr lang="en-US" sz="1200" dirty="0">
                <a:effectLst/>
                <a:latin typeface="Arial" panose="020B0604020202020204" pitchFamily="34" charset="0"/>
                <a:ea typeface="Arial" panose="020B0604020202020204" pitchFamily="34" charset="0"/>
              </a:rPr>
              <a:t>; Defense Contract Management Agency; Director Defense Pricing and Contracting</a:t>
            </a: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(J3/J7) </a:t>
            </a:r>
            <a:r>
              <a:rPr lang="en-US" sz="1200" b="1" dirty="0">
                <a:effectLst/>
                <a:latin typeface="Arial" panose="020B0604020202020204" pitchFamily="34" charset="0"/>
                <a:ea typeface="Arial" panose="020B0604020202020204" pitchFamily="34" charset="0"/>
              </a:rPr>
              <a:t>ASD (Sustainment)</a:t>
            </a:r>
            <a:r>
              <a:rPr lang="en-US" sz="1200" dirty="0">
                <a:effectLst/>
                <a:latin typeface="Arial" panose="020B0604020202020204" pitchFamily="34" charset="0"/>
                <a:ea typeface="Arial" panose="020B0604020202020204" pitchFamily="34" charset="0"/>
              </a:rPr>
              <a:t>; Director, Defense Microelectronics Activity; DASD Logistics; DASD Product Support; DASD Materiel Readiness</a:t>
            </a: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(J3/DLA Energy) </a:t>
            </a:r>
            <a:r>
              <a:rPr lang="en-US" sz="1200" b="1" dirty="0">
                <a:effectLst/>
                <a:latin typeface="Arial" panose="020B0604020202020204" pitchFamily="34" charset="0"/>
                <a:ea typeface="Arial" panose="020B0604020202020204" pitchFamily="34" charset="0"/>
              </a:rPr>
              <a:t>ASD (Energy, Installations and Environment)</a:t>
            </a:r>
            <a:endParaRPr lang="en-US" sz="1200" dirty="0">
              <a:effectLst/>
              <a:latin typeface="Arial" panose="020B0604020202020204" pitchFamily="34" charset="0"/>
              <a:ea typeface="Arial" panose="020B0604020202020204" pitchFamily="34" charset="0"/>
            </a:endParaRP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(DLA-DI) </a:t>
            </a:r>
            <a:r>
              <a:rPr lang="en-US" sz="1200" b="1" dirty="0">
                <a:effectLst/>
                <a:latin typeface="Arial" panose="020B0604020202020204" pitchFamily="34" charset="0"/>
                <a:ea typeface="Arial" panose="020B0604020202020204" pitchFamily="34" charset="0"/>
              </a:rPr>
              <a:t>ASD (Nuclear, Chemical, Biological Defense Programs</a:t>
            </a:r>
            <a:r>
              <a:rPr lang="en-US" sz="1200" dirty="0">
                <a:effectLst/>
                <a:latin typeface="Arial" panose="020B0604020202020204" pitchFamily="34" charset="0"/>
                <a:ea typeface="Arial" panose="020B0604020202020204" pitchFamily="34" charset="0"/>
              </a:rPr>
              <a:t>); includes Defense Threat Reduction Agency</a:t>
            </a: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(J7/Stockpile) </a:t>
            </a:r>
            <a:r>
              <a:rPr lang="en-US" sz="1200" b="1" dirty="0">
                <a:effectLst/>
                <a:latin typeface="Arial" panose="020B0604020202020204" pitchFamily="34" charset="0"/>
                <a:ea typeface="Arial" panose="020B0604020202020204" pitchFamily="34" charset="0"/>
              </a:rPr>
              <a:t>ASD (Industrial Base Policy)</a:t>
            </a:r>
            <a:r>
              <a:rPr lang="en-US" sz="1200" dirty="0">
                <a:effectLst/>
                <a:latin typeface="Arial" panose="020B0604020202020204" pitchFamily="34" charset="0"/>
                <a:ea typeface="Arial" panose="020B0604020202020204" pitchFamily="34" charset="0"/>
              </a:rPr>
              <a:t> </a:t>
            </a:r>
          </a:p>
          <a:p>
            <a:pPr marL="342900" marR="0" lvl="0" indent="-342900">
              <a:spcBef>
                <a:spcPts val="0"/>
              </a:spcBef>
              <a:spcAft>
                <a:spcPts val="600"/>
              </a:spcAft>
              <a:buFont typeface="Symbol" panose="05050102010706020507" pitchFamily="18" charset="2"/>
              <a:buChar char=""/>
            </a:pP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As defined by our charter, DoDD 5105.22 (2017), signed by the DSD, DLA has strong ties across the </a:t>
            </a:r>
            <a:r>
              <a:rPr lang="en-US" sz="1200" dirty="0" err="1">
                <a:effectLst/>
                <a:latin typeface="Arial" panose="020B0604020202020204" pitchFamily="34" charset="0"/>
                <a:ea typeface="Arial" panose="020B0604020202020204" pitchFamily="34" charset="0"/>
              </a:rPr>
              <a:t>DoW</a:t>
            </a:r>
            <a:r>
              <a:rPr lang="en-US" sz="1200" dirty="0">
                <a:effectLst/>
                <a:latin typeface="Arial" panose="020B0604020202020204" pitchFamily="34" charset="0"/>
                <a:ea typeface="Arial" panose="020B0604020202020204" pitchFamily="34" charset="0"/>
              </a:rPr>
              <a:t> to include the Joint Staff, the Military Services, Combatant Commands, as well as the Whole of Government. We are undergoing a rewrite of our charter. </a:t>
            </a:r>
          </a:p>
          <a:p>
            <a:pPr marL="342900" marR="0" lvl="0" indent="-342900">
              <a:spcBef>
                <a:spcPts val="0"/>
              </a:spcBef>
              <a:spcAft>
                <a:spcPts val="600"/>
              </a:spcAft>
              <a:buFont typeface="Symbol" panose="05050102010706020507" pitchFamily="18" charset="2"/>
              <a:buChar char=""/>
            </a:pP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Directly coordinates with Department of Health and Human Services (HHS), Department of Homeland Security (DHS), the U.S. Forest Service, the General Services Administration (GSA), and others</a:t>
            </a:r>
          </a:p>
          <a:p>
            <a:pPr marL="342900" marR="0" lvl="0" indent="-342900">
              <a:spcBef>
                <a:spcPts val="0"/>
              </a:spcBef>
              <a:spcAft>
                <a:spcPts val="600"/>
              </a:spcAft>
              <a:buFont typeface="Symbol" panose="05050102010706020507" pitchFamily="18" charset="2"/>
              <a:buChar char=""/>
            </a:pP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We are proud of our ability to simultaneously support the Military Services and the Whole of Government while ensuring we never lose sight of our “Warfighter Always” primary mission</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11</a:t>
            </a:fld>
            <a:endParaRPr lang="en-US"/>
          </a:p>
        </p:txBody>
      </p:sp>
    </p:spTree>
    <p:extLst>
      <p:ext uri="{BB962C8B-B14F-4D97-AF65-F5344CB8AC3E}">
        <p14:creationId xmlns:p14="http://schemas.microsoft.com/office/powerpoint/2010/main" val="810271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75440-5D3E-F719-FE3A-066E741873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B3B8E-2836-1862-6B0B-EEEBEF6CF071}"/>
              </a:ext>
            </a:extLst>
          </p:cNvPr>
          <p:cNvSpPr>
            <a:spLocks noGrp="1" noRot="1" noChangeAspect="1"/>
          </p:cNvSpPr>
          <p:nvPr>
            <p:ph type="sldImg"/>
          </p:nvPr>
        </p:nvSpPr>
        <p:spPr>
          <a:xfrm>
            <a:off x="-211138" y="288925"/>
            <a:ext cx="7942263" cy="5062538"/>
          </a:xfrm>
        </p:spPr>
      </p:sp>
      <p:sp>
        <p:nvSpPr>
          <p:cNvPr id="3" name="Notes Placeholder 2">
            <a:extLst>
              <a:ext uri="{FF2B5EF4-FFF2-40B4-BE49-F238E27FC236}">
                <a16:creationId xmlns:a16="http://schemas.microsoft.com/office/drawing/2014/main" id="{42E6E36E-4CF4-AA92-D2BF-399395801B1E}"/>
              </a:ext>
            </a:extLst>
          </p:cNvPr>
          <p:cNvSpPr>
            <a:spLocks noGrp="1"/>
          </p:cNvSpPr>
          <p:nvPr>
            <p:ph type="body" idx="1"/>
          </p:nvPr>
        </p:nvSpPr>
        <p:spPr/>
        <p:txBody>
          <a:bodyPr/>
          <a:lstStyle/>
          <a:p>
            <a:pPr fontAlgn="t"/>
            <a:endParaRPr lang="en-US" dirty="0"/>
          </a:p>
          <a:p>
            <a:pPr fontAlgn="t"/>
            <a:r>
              <a:rPr lang="en-US" dirty="0"/>
              <a:t>Director—</a:t>
            </a:r>
            <a:r>
              <a:rPr lang="en-US" b="1" dirty="0"/>
              <a:t>LTG Mark T. </a:t>
            </a:r>
            <a:r>
              <a:rPr lang="en-US" b="1" dirty="0" err="1"/>
              <a:t>Simerly</a:t>
            </a:r>
            <a:r>
              <a:rPr lang="en-US" b="1" dirty="0"/>
              <a:t>, USA</a:t>
            </a:r>
          </a:p>
          <a:p>
            <a:pPr fontAlgn="t"/>
            <a:r>
              <a:rPr lang="en-US" dirty="0"/>
              <a:t>Vice Director—</a:t>
            </a:r>
            <a:r>
              <a:rPr lang="en-US" b="1" dirty="0"/>
              <a:t>Mr.</a:t>
            </a:r>
            <a:r>
              <a:rPr lang="en-US" dirty="0"/>
              <a:t> </a:t>
            </a:r>
            <a:r>
              <a:rPr lang="en-US" b="1" dirty="0"/>
              <a:t>Brad Bunn</a:t>
            </a:r>
            <a:endParaRPr lang="en-US" dirty="0"/>
          </a:p>
          <a:p>
            <a:pPr fontAlgn="t"/>
            <a:r>
              <a:rPr lang="en-US" dirty="0"/>
              <a:t>Senior Enlisted Leader—</a:t>
            </a:r>
            <a:r>
              <a:rPr lang="en-US" b="1" dirty="0"/>
              <a:t>CSM Petra M. Casarez, USA</a:t>
            </a:r>
            <a:endParaRPr lang="en-US" dirty="0"/>
          </a:p>
          <a:p>
            <a:pPr defTabSz="1433432" fontAlgn="t">
              <a:defRPr/>
            </a:pPr>
            <a:r>
              <a:rPr lang="en-US" dirty="0"/>
              <a:t>Chief of Staff—</a:t>
            </a:r>
            <a:r>
              <a:rPr lang="en-US" b="1" dirty="0" err="1"/>
              <a:t>Ms</a:t>
            </a:r>
            <a:r>
              <a:rPr lang="en-US" b="1" dirty="0"/>
              <a:t> Karyn </a:t>
            </a:r>
            <a:r>
              <a:rPr lang="en-US" b="1" dirty="0" err="1"/>
              <a:t>Runstrom</a:t>
            </a:r>
            <a:endParaRPr lang="en-US" b="1" dirty="0"/>
          </a:p>
          <a:p>
            <a:pPr fontAlgn="t"/>
            <a:endParaRPr lang="en-US" b="1" u="sng" dirty="0"/>
          </a:p>
          <a:p>
            <a:pPr fontAlgn="t"/>
            <a:r>
              <a:rPr lang="en-US" b="1" u="sng" dirty="0"/>
              <a:t>COMMANDERS, MAJOR SUBORDINATE COMMANDS</a:t>
            </a:r>
            <a:endParaRPr lang="en-US" dirty="0"/>
          </a:p>
          <a:p>
            <a:pPr defTabSz="1433432" fontAlgn="t">
              <a:defRPr/>
            </a:pPr>
            <a:r>
              <a:rPr lang="fr-FR" dirty="0"/>
              <a:t>Commander, DLA Troop Support—</a:t>
            </a:r>
            <a:r>
              <a:rPr lang="en-US" b="1" dirty="0"/>
              <a:t>BG Sean P. Kelly, USA</a:t>
            </a:r>
            <a:endParaRPr lang="en-US" dirty="0"/>
          </a:p>
          <a:p>
            <a:pPr defTabSz="952666" fontAlgn="t">
              <a:defRPr/>
            </a:pPr>
            <a:r>
              <a:rPr lang="fr-FR" dirty="0"/>
              <a:t>Commander, </a:t>
            </a:r>
            <a:r>
              <a:rPr lang="en-US" dirty="0"/>
              <a:t>DLA Weapons Support (Richmond)—</a:t>
            </a:r>
            <a:r>
              <a:rPr lang="en-US" b="1" dirty="0"/>
              <a:t>COL Patrick R. Launey, USAF</a:t>
            </a:r>
            <a:endParaRPr lang="en-US" dirty="0"/>
          </a:p>
          <a:p>
            <a:pPr defTabSz="1433432" fontAlgn="t">
              <a:defRPr/>
            </a:pPr>
            <a:r>
              <a:rPr lang="fr-FR" dirty="0"/>
              <a:t>Commander, </a:t>
            </a:r>
            <a:r>
              <a:rPr lang="en-US" dirty="0"/>
              <a:t>DLA Weapons Support (Columbus) —</a:t>
            </a:r>
            <a:r>
              <a:rPr lang="en-US" b="1" dirty="0"/>
              <a:t>Mr. Kenneth D. Watson</a:t>
            </a:r>
          </a:p>
          <a:p>
            <a:pPr fontAlgn="t"/>
            <a:r>
              <a:rPr lang="fr-FR" dirty="0"/>
              <a:t>Commander, </a:t>
            </a:r>
            <a:r>
              <a:rPr lang="en-US" dirty="0"/>
              <a:t>DLA Energy—</a:t>
            </a:r>
            <a:r>
              <a:rPr lang="en-US" b="1" dirty="0"/>
              <a:t>RDML George E. </a:t>
            </a:r>
            <a:r>
              <a:rPr lang="en-US" b="1" dirty="0" err="1"/>
              <a:t>Bresnihan</a:t>
            </a:r>
            <a:r>
              <a:rPr lang="en-US" b="1" dirty="0"/>
              <a:t>, USN</a:t>
            </a:r>
            <a:endParaRPr lang="en-US" dirty="0"/>
          </a:p>
          <a:p>
            <a:pPr defTabSz="1433432" fontAlgn="t">
              <a:defRPr/>
            </a:pPr>
            <a:r>
              <a:rPr lang="fr-FR" dirty="0"/>
              <a:t>Acting Commander, </a:t>
            </a:r>
            <a:r>
              <a:rPr lang="en-US" dirty="0"/>
              <a:t>DLA Distribution—</a:t>
            </a:r>
            <a:r>
              <a:rPr lang="en-US" b="1" dirty="0"/>
              <a:t>Mr. Perry L. Knight, SES</a:t>
            </a:r>
          </a:p>
          <a:p>
            <a:pPr defTabSz="1433432" fontAlgn="t">
              <a:defRPr/>
            </a:pPr>
            <a:r>
              <a:rPr lang="en-US" dirty="0"/>
              <a:t>Director, DLA Disposition Services—</a:t>
            </a:r>
            <a:r>
              <a:rPr lang="en-US" b="1" dirty="0"/>
              <a:t>Mr. Michael Cannon</a:t>
            </a:r>
            <a:endParaRPr lang="en-US" dirty="0"/>
          </a:p>
          <a:p>
            <a:pPr fontAlgn="t"/>
            <a:endParaRPr lang="en-US" b="1" u="sng" dirty="0"/>
          </a:p>
          <a:p>
            <a:pPr fontAlgn="t"/>
            <a:r>
              <a:rPr lang="en-US" b="1" u="sng" dirty="0"/>
              <a:t>J CODES</a:t>
            </a:r>
            <a:endParaRPr lang="en-US" dirty="0"/>
          </a:p>
          <a:p>
            <a:pPr fontAlgn="t"/>
            <a:r>
              <a:rPr lang="en-US" dirty="0"/>
              <a:t>Director, Human Resources—</a:t>
            </a:r>
            <a:r>
              <a:rPr lang="en-US" b="1" dirty="0"/>
              <a:t>Dr. Charles Barber</a:t>
            </a:r>
            <a:endParaRPr lang="en-US" dirty="0"/>
          </a:p>
          <a:p>
            <a:pPr fontAlgn="t"/>
            <a:r>
              <a:rPr lang="en-US" dirty="0"/>
              <a:t>Director, Logistics Operations—</a:t>
            </a:r>
            <a:r>
              <a:rPr lang="en-US" b="1" dirty="0"/>
              <a:t>MAJ GEN David Sanford, USAF</a:t>
            </a:r>
          </a:p>
          <a:p>
            <a:pPr fontAlgn="t"/>
            <a:r>
              <a:rPr lang="en-US" dirty="0"/>
              <a:t>Director, Information Operations—</a:t>
            </a:r>
            <a:r>
              <a:rPr lang="en-US" b="1" dirty="0"/>
              <a:t>Mr. </a:t>
            </a:r>
            <a:r>
              <a:rPr lang="en-US" b="1" dirty="0" err="1"/>
              <a:t>Adarryl</a:t>
            </a:r>
            <a:r>
              <a:rPr lang="en-US" b="1" dirty="0"/>
              <a:t> Roberts</a:t>
            </a:r>
          </a:p>
          <a:p>
            <a:pPr defTabSz="1431140" fontAlgn="t">
              <a:defRPr/>
            </a:pPr>
            <a:r>
              <a:rPr lang="en-US" dirty="0"/>
              <a:t>Director, Acquisition—</a:t>
            </a:r>
            <a:r>
              <a:rPr lang="en-US" b="1" dirty="0"/>
              <a:t>Mr. Matthew Beebe</a:t>
            </a:r>
            <a:endParaRPr lang="en-US" dirty="0"/>
          </a:p>
          <a:p>
            <a:pPr defTabSz="1431140" fontAlgn="t">
              <a:defRPr/>
            </a:pPr>
            <a:r>
              <a:rPr lang="en-US" dirty="0"/>
              <a:t>Director, Finance—</a:t>
            </a:r>
            <a:r>
              <a:rPr lang="en-US" b="1" dirty="0"/>
              <a:t>Ms. Susan J. Goodyear</a:t>
            </a:r>
            <a:endParaRPr lang="en-US" dirty="0"/>
          </a:p>
          <a:p>
            <a:pPr defTabSz="951618" fontAlgn="t">
              <a:defRPr/>
            </a:pPr>
            <a:r>
              <a:rPr lang="en-US" dirty="0"/>
              <a:t>Director, Joint Reserve Force—</a:t>
            </a:r>
            <a:r>
              <a:rPr lang="en-US" sz="1100" b="1" dirty="0">
                <a:solidFill>
                  <a:srgbClr val="333333"/>
                </a:solidFill>
                <a:latin typeface="Helvetica Neue"/>
              </a:rPr>
              <a:t>MG Tripp Bowles</a:t>
            </a:r>
          </a:p>
          <a:p>
            <a:pPr fontAlgn="t"/>
            <a:endParaRPr lang="en-US" b="1" dirty="0"/>
          </a:p>
          <a:p>
            <a:pPr fontAlgn="t"/>
            <a:r>
              <a:rPr lang="en-US" b="1" u="sng" dirty="0"/>
              <a:t>COMMANDERS, REGIONAL COMMANDS </a:t>
            </a:r>
            <a:endParaRPr lang="en-US" dirty="0"/>
          </a:p>
          <a:p>
            <a:pPr defTabSz="1431140" fontAlgn="t">
              <a:defRPr/>
            </a:pPr>
            <a:r>
              <a:rPr lang="fr-FR" dirty="0"/>
              <a:t>Commander, </a:t>
            </a:r>
            <a:r>
              <a:rPr lang="en-US" dirty="0"/>
              <a:t>DLA Indo-Pacific—</a:t>
            </a:r>
            <a:r>
              <a:rPr lang="en-US" b="1" dirty="0"/>
              <a:t>CAPT </a:t>
            </a:r>
            <a:r>
              <a:rPr lang="en-US" b="1" dirty="0">
                <a:latin typeface="Arial" panose="020B0604020202020204" pitchFamily="34" charset="0"/>
                <a:cs typeface="Arial" panose="020B0604020202020204" pitchFamily="34" charset="0"/>
              </a:rPr>
              <a:t>Patrick W. Brown</a:t>
            </a:r>
            <a:r>
              <a:rPr lang="en-US" b="1" dirty="0"/>
              <a:t>, USN</a:t>
            </a:r>
            <a:endParaRPr lang="en-US" dirty="0"/>
          </a:p>
          <a:p>
            <a:pPr fontAlgn="t"/>
            <a:r>
              <a:rPr lang="fr-FR" dirty="0"/>
              <a:t>Commander, </a:t>
            </a:r>
            <a:r>
              <a:rPr lang="en-US" dirty="0"/>
              <a:t>DLA CENTCOM &amp; SOCOM—</a:t>
            </a:r>
            <a:r>
              <a:rPr lang="en-US" b="1" dirty="0">
                <a:latin typeface="Arial" panose="020B0604020202020204" pitchFamily="34" charset="0"/>
                <a:cs typeface="Arial" panose="020B0604020202020204" pitchFamily="34" charset="0"/>
              </a:rPr>
              <a:t>COL Edward Runyan, USA</a:t>
            </a:r>
            <a:endParaRPr lang="en-US" b="1" dirty="0"/>
          </a:p>
          <a:p>
            <a:pPr fontAlgn="t"/>
            <a:r>
              <a:rPr lang="fr-FR" dirty="0"/>
              <a:t>Commander, </a:t>
            </a:r>
            <a:r>
              <a:rPr lang="it-IT" dirty="0"/>
              <a:t>DLA Europe &amp; Africa—</a:t>
            </a:r>
            <a:r>
              <a:rPr lang="it-IT" b="1" dirty="0"/>
              <a:t>COL Tracy Yates, USA</a:t>
            </a:r>
            <a:endParaRPr lang="en-US" dirty="0"/>
          </a:p>
          <a:p>
            <a:pPr fontAlgn="t"/>
            <a:endParaRPr lang="en-US" b="1" dirty="0"/>
          </a:p>
          <a:p>
            <a:pPr defTabSz="1433432" fontAlgn="t">
              <a:defRPr/>
            </a:pPr>
            <a:r>
              <a:rPr lang="en-US" b="1" u="sng" dirty="0"/>
              <a:t>STAFF</a:t>
            </a:r>
            <a:endParaRPr lang="en-US" dirty="0"/>
          </a:p>
          <a:p>
            <a:pPr defTabSz="1431140" fontAlgn="t">
              <a:defRPr/>
            </a:pPr>
            <a:r>
              <a:rPr lang="en-US" dirty="0"/>
              <a:t>Director, General Counsel—</a:t>
            </a:r>
            <a:r>
              <a:rPr lang="en-US" b="1" dirty="0"/>
              <a:t>Mr. Jose A. Cora</a:t>
            </a:r>
          </a:p>
          <a:p>
            <a:pPr defTabSz="1431140" fontAlgn="t">
              <a:defRPr/>
            </a:pPr>
            <a:r>
              <a:rPr lang="en-US" dirty="0"/>
              <a:t>Executive Director, Small Business Programs—</a:t>
            </a:r>
            <a:r>
              <a:rPr lang="en-US" b="1" dirty="0"/>
              <a:t>Daniele J. </a:t>
            </a:r>
            <a:r>
              <a:rPr lang="en-US" b="1" dirty="0" err="1"/>
              <a:t>Kurze</a:t>
            </a:r>
            <a:endParaRPr lang="en-US" b="1" dirty="0"/>
          </a:p>
          <a:p>
            <a:pPr defTabSz="1431140" fontAlgn="t">
              <a:defRPr/>
            </a:pPr>
            <a:r>
              <a:rPr lang="es-ES" dirty="0"/>
              <a:t>Director, Inspector General</a:t>
            </a:r>
            <a:r>
              <a:rPr lang="en-US" dirty="0"/>
              <a:t>—</a:t>
            </a:r>
            <a:r>
              <a:rPr lang="en-US" b="1" dirty="0"/>
              <a:t>Mr. David J. Opatz</a:t>
            </a:r>
          </a:p>
          <a:p>
            <a:pPr defTabSz="1431140" fontAlgn="t">
              <a:defRPr/>
            </a:pPr>
            <a:r>
              <a:rPr lang="en-US" dirty="0"/>
              <a:t>Director, Installation Management—</a:t>
            </a:r>
            <a:r>
              <a:rPr lang="en-US" b="1" dirty="0"/>
              <a:t>Mr</a:t>
            </a:r>
            <a:r>
              <a:rPr lang="en-US" dirty="0"/>
              <a:t>. </a:t>
            </a:r>
            <a:r>
              <a:rPr lang="en-US" b="1" dirty="0"/>
              <a:t>Ian M. Kelly</a:t>
            </a:r>
          </a:p>
          <a:p>
            <a:pPr defTabSz="1431140" fontAlgn="t">
              <a:defRPr/>
            </a:pPr>
            <a:r>
              <a:rPr lang="en-US" b="0" dirty="0"/>
              <a:t>Director, Safety and Occupational Health (DCS) – </a:t>
            </a:r>
            <a:r>
              <a:rPr lang="en-US" b="1" dirty="0"/>
              <a:t>Tod D. Mellman</a:t>
            </a:r>
          </a:p>
          <a:p>
            <a:pPr defTabSz="1431140" fontAlgn="t">
              <a:defRPr/>
            </a:pPr>
            <a:r>
              <a:rPr lang="en-US" dirty="0"/>
              <a:t>Command Chaplain—</a:t>
            </a:r>
            <a:r>
              <a:rPr lang="en-US" b="1" dirty="0"/>
              <a:t>Chaplain (COL) Thomas A. Brooks , USA</a:t>
            </a:r>
          </a:p>
          <a:p>
            <a:pPr defTabSz="1431140" fontAlgn="t">
              <a:defRPr/>
            </a:pPr>
            <a:r>
              <a:rPr lang="es-ES" dirty="0"/>
              <a:t>Director, </a:t>
            </a:r>
            <a:r>
              <a:rPr lang="es-ES" dirty="0" err="1"/>
              <a:t>Intelligence</a:t>
            </a:r>
            <a:r>
              <a:rPr lang="en-US" dirty="0"/>
              <a:t>—</a:t>
            </a:r>
            <a:r>
              <a:rPr lang="en-US" b="1" dirty="0"/>
              <a:t>Mr. Adrain Clay</a:t>
            </a:r>
          </a:p>
          <a:p>
            <a:pPr defTabSz="1431140" fontAlgn="t">
              <a:defRPr/>
            </a:pPr>
            <a:r>
              <a:rPr lang="es-ES" dirty="0"/>
              <a:t>Director, Legislative Affairs</a:t>
            </a:r>
            <a:r>
              <a:rPr lang="en-US" dirty="0"/>
              <a:t>—</a:t>
            </a:r>
            <a:r>
              <a:rPr lang="en-US" b="1" dirty="0">
                <a:solidFill>
                  <a:prstClr val="black"/>
                </a:solidFill>
                <a:latin typeface="Arial" charset="0"/>
              </a:rPr>
              <a:t>Mr. Michael L. Johnson</a:t>
            </a:r>
            <a:r>
              <a:rPr lang="en-US" dirty="0">
                <a:solidFill>
                  <a:prstClr val="black"/>
                </a:solidFill>
                <a:latin typeface="Arial" charset="0"/>
              </a:rPr>
              <a:t>.</a:t>
            </a:r>
          </a:p>
          <a:p>
            <a:pPr defTabSz="1431140" fontAlgn="t">
              <a:defRPr/>
            </a:pPr>
            <a:r>
              <a:rPr lang="es-ES" dirty="0"/>
              <a:t>Director, Public Affairs</a:t>
            </a:r>
            <a:r>
              <a:rPr lang="en-US" dirty="0"/>
              <a:t>—</a:t>
            </a:r>
            <a:r>
              <a:rPr lang="en-US" b="1" dirty="0"/>
              <a:t>Mr. Joseph Yoswa</a:t>
            </a:r>
          </a:p>
          <a:p>
            <a:pPr defTabSz="1431140" fontAlgn="t">
              <a:defRPr/>
            </a:pPr>
            <a:r>
              <a:rPr lang="es-ES" dirty="0"/>
              <a:t>Director, </a:t>
            </a:r>
            <a:r>
              <a:rPr lang="es-ES" dirty="0" err="1"/>
              <a:t>Equal</a:t>
            </a:r>
            <a:r>
              <a:rPr lang="es-ES" dirty="0"/>
              <a:t> </a:t>
            </a:r>
            <a:r>
              <a:rPr lang="es-ES" dirty="0" err="1"/>
              <a:t>Employment</a:t>
            </a:r>
            <a:r>
              <a:rPr lang="es-ES" dirty="0"/>
              <a:t> </a:t>
            </a:r>
            <a:r>
              <a:rPr lang="es-ES" dirty="0" err="1"/>
              <a:t>Opportunity</a:t>
            </a:r>
            <a:r>
              <a:rPr lang="en-US" dirty="0"/>
              <a:t>—</a:t>
            </a:r>
            <a:r>
              <a:rPr lang="en-US" b="1" dirty="0"/>
              <a:t>Ms. Janice Samuel</a:t>
            </a:r>
          </a:p>
          <a:p>
            <a:pPr defTabSz="1431140" fontAlgn="t">
              <a:defRPr/>
            </a:pPr>
            <a:r>
              <a:rPr lang="en-US" dirty="0"/>
              <a:t>Director, Transformation—</a:t>
            </a:r>
            <a:r>
              <a:rPr lang="en-US" b="1" dirty="0"/>
              <a:t>Mr. Bruce Blank</a:t>
            </a:r>
          </a:p>
          <a:p>
            <a:pPr defTabSz="1431140" fontAlgn="t">
              <a:defRPr/>
            </a:pPr>
            <a:endParaRPr lang="en-US" b="1" dirty="0"/>
          </a:p>
          <a:p>
            <a:pPr defTabSz="1431140" fontAlgn="t">
              <a:defRPr/>
            </a:pPr>
            <a:r>
              <a:rPr lang="en-US" dirty="0"/>
              <a:t>As of October 2025</a:t>
            </a:r>
          </a:p>
          <a:p>
            <a:endParaRPr lang="en-US" baseline="-25000" dirty="0"/>
          </a:p>
          <a:p>
            <a:endParaRPr lang="en-US" dirty="0"/>
          </a:p>
        </p:txBody>
      </p:sp>
      <p:sp>
        <p:nvSpPr>
          <p:cNvPr id="4" name="Slide Number Placeholder 3">
            <a:extLst>
              <a:ext uri="{FF2B5EF4-FFF2-40B4-BE49-F238E27FC236}">
                <a16:creationId xmlns:a16="http://schemas.microsoft.com/office/drawing/2014/main" id="{F5D447E7-9092-1F9D-7B78-BB10BC94C967}"/>
              </a:ext>
            </a:extLst>
          </p:cNvPr>
          <p:cNvSpPr>
            <a:spLocks noGrp="1"/>
          </p:cNvSpPr>
          <p:nvPr>
            <p:ph type="sldNum" sz="quarter" idx="10"/>
          </p:nvPr>
        </p:nvSpPr>
        <p:spPr/>
        <p:txBody>
          <a:bodyPr/>
          <a:lstStyle/>
          <a:p>
            <a:pPr defTabSz="1431140">
              <a:defRPr/>
            </a:pPr>
            <a:fld id="{524BC11D-8863-457E-885D-3885B23B826B}" type="slidenum">
              <a:rPr lang="en-US">
                <a:solidFill>
                  <a:srgbClr val="000000"/>
                </a:solidFill>
                <a:latin typeface="Arial" panose="020B0604020202020204"/>
              </a:rPr>
              <a:pPr defTabSz="1431140">
                <a:defRPr/>
              </a:pPr>
              <a:t>12</a:t>
            </a:fld>
            <a:endParaRPr lang="en-US" dirty="0">
              <a:solidFill>
                <a:srgbClr val="000000"/>
              </a:solidFill>
              <a:latin typeface="Arial" panose="020B0604020202020204"/>
            </a:endParaRPr>
          </a:p>
        </p:txBody>
      </p:sp>
    </p:spTree>
    <p:extLst>
      <p:ext uri="{BB962C8B-B14F-4D97-AF65-F5344CB8AC3E}">
        <p14:creationId xmlns:p14="http://schemas.microsoft.com/office/powerpoint/2010/main" val="1233207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0550" y="76200"/>
            <a:ext cx="5886450" cy="3752850"/>
          </a:xfrm>
        </p:spPr>
      </p:sp>
      <p:sp>
        <p:nvSpPr>
          <p:cNvPr id="3" name="Notes Placeholder 2"/>
          <p:cNvSpPr>
            <a:spLocks noGrp="1"/>
          </p:cNvSpPr>
          <p:nvPr>
            <p:ph type="body" idx="1"/>
          </p:nvPr>
        </p:nvSpPr>
        <p:spPr>
          <a:xfrm>
            <a:off x="357213" y="3827624"/>
            <a:ext cx="9038170" cy="3316612"/>
          </a:xfrm>
        </p:spPr>
        <p:txBody>
          <a:bodyPr/>
          <a:lstStyle/>
          <a:p>
            <a:r>
              <a:rPr lang="en-US" sz="2400" baseline="0" dirty="0">
                <a:latin typeface="+mn-lt"/>
              </a:rPr>
              <a:t>DLA Troop Support provides U.S. service members with food, clothing, textiles, construction supplies and equipment, medicines, and medical equipment. They also support other federal agencies, and humanitarian and disaster relief efforts around the world.</a:t>
            </a:r>
          </a:p>
          <a:p>
            <a:endParaRPr lang="en-US" sz="2400" baseline="0" dirty="0">
              <a:latin typeface="+mn-lt"/>
            </a:endParaRPr>
          </a:p>
          <a:p>
            <a:pPr defTabSz="969791" eaLnBrk="0" fontAlgn="base" hangingPunct="0">
              <a:defRPr/>
            </a:pPr>
            <a:r>
              <a:rPr lang="en-US" sz="2400" baseline="0" dirty="0">
                <a:latin typeface="+mn-lt"/>
              </a:rPr>
              <a:t>The Subsistence supply chain provides food support for the military all over the world. This supply chain serves as the key link between the Armed Forces and the U.S. food industry. It also provides support to other federal agencies, the Veterans Administration, Public Health Service hospitals, the USDA's National School Lunch Program, and the District of Columbia School District.</a:t>
            </a:r>
          </a:p>
          <a:p>
            <a:endParaRPr lang="en-US" altLang="en-US" sz="2400" b="1" baseline="0" dirty="0">
              <a:latin typeface="+mn-lt"/>
            </a:endParaRPr>
          </a:p>
          <a:p>
            <a:r>
              <a:rPr lang="en-US" sz="2400" baseline="0" dirty="0">
                <a:latin typeface="+mn-lt"/>
              </a:rPr>
              <a:t>The Clothing and Textiles supply chain provides clothing, textiles, and equipment to U.S. service members, other federal agencies, and partner nations. C&amp;T procures more than 8,000 different items from uniforms, footwear, and undergarments to ecclesiastical items, individual equipment, flags and tents.</a:t>
            </a:r>
          </a:p>
          <a:p>
            <a:endParaRPr lang="en-US" sz="2400" baseline="0" dirty="0">
              <a:latin typeface="+mn-lt"/>
            </a:endParaRPr>
          </a:p>
          <a:p>
            <a:r>
              <a:rPr lang="en-US" sz="2400" baseline="0" dirty="0">
                <a:latin typeface="+mn-lt"/>
              </a:rPr>
              <a:t>The Construction and Equipment supply chain supplies items for force protection, safety and rescue, fire and emergencies, storage, HVAC, plumbing, heavy equipment, metals and lumber, as well as marine life saving and diving equipment, imaging and telecommunication devices, targets for training, and automated data processing equipment and supplies.  </a:t>
            </a:r>
          </a:p>
          <a:p>
            <a:endParaRPr lang="en-US" sz="2400" baseline="0" dirty="0">
              <a:latin typeface="+mn-lt"/>
            </a:endParaRPr>
          </a:p>
          <a:p>
            <a:r>
              <a:rPr lang="en-US" sz="2400" baseline="0" dirty="0">
                <a:latin typeface="+mn-lt"/>
              </a:rPr>
              <a:t>The Medical supply chain provides medical products and services needed every day for every crisis around the world. Support includes surgical items, pharmaceuticals, preventive vaccines, field hospital equipment as well as medical supplies for animals.</a:t>
            </a:r>
          </a:p>
          <a:p>
            <a:endParaRPr lang="en-US" sz="2400" baseline="0" dirty="0">
              <a:latin typeface="+mn-lt"/>
            </a:endParaRPr>
          </a:p>
          <a:p>
            <a:r>
              <a:rPr lang="en-US" sz="2400" baseline="0" dirty="0">
                <a:latin typeface="+mn-lt"/>
              </a:rPr>
              <a:t>As of July 2025</a:t>
            </a:r>
            <a:endParaRPr lang="en-US" sz="2400" b="1" baseline="0" dirty="0">
              <a:latin typeface="+mn-lt"/>
            </a:endParaRPr>
          </a:p>
          <a:p>
            <a:endParaRPr lang="en-US" sz="2400" dirty="0"/>
          </a:p>
          <a:p>
            <a:endParaRPr lang="en-US" sz="1200" dirty="0"/>
          </a:p>
          <a:p>
            <a:endParaRPr lang="en-US" altLang="en-US" sz="1200" dirty="0">
              <a:latin typeface="Arial" pitchFamily="34" charset="0"/>
            </a:endParaRPr>
          </a:p>
          <a:p>
            <a:pPr algn="r"/>
            <a:endParaRPr lang="en-US" altLang="en-US" sz="3200" dirty="0">
              <a:latin typeface="Arial" pitchFamily="34" charset="0"/>
            </a:endParaRPr>
          </a:p>
          <a:p>
            <a:pPr algn="r"/>
            <a:endParaRPr lang="en-US" altLang="en-US" sz="4400" dirty="0">
              <a:latin typeface="Arial" pitchFamily="34" charset="0"/>
            </a:endParaRPr>
          </a:p>
          <a:p>
            <a:endParaRPr lang="en-US" altLang="en-US" sz="2400" dirty="0">
              <a:latin typeface="Arial" pitchFamily="34" charset="0"/>
            </a:endParaRPr>
          </a:p>
          <a:p>
            <a:endParaRPr lang="en-US" sz="2400" dirty="0"/>
          </a:p>
          <a:p>
            <a:pPr algn="r"/>
            <a:endParaRPr lang="en-US" altLang="en-US" sz="2400" dirty="0">
              <a:latin typeface="Arial" pitchFamily="34" charset="0"/>
            </a:endParaRPr>
          </a:p>
          <a:p>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13</a:t>
            </a:fld>
            <a:endParaRPr lang="en-US" dirty="0"/>
          </a:p>
        </p:txBody>
      </p:sp>
    </p:spTree>
    <p:extLst>
      <p:ext uri="{BB962C8B-B14F-4D97-AF65-F5344CB8AC3E}">
        <p14:creationId xmlns:p14="http://schemas.microsoft.com/office/powerpoint/2010/main" val="3042058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pPr marL="178445" indent="-178445"/>
            <a:r>
              <a:rPr lang="en-US" dirty="0">
                <a:effectLst/>
                <a:latin typeface="+mn-lt"/>
                <a:ea typeface="Calibri" panose="020F0502020204030204" pitchFamily="34" charset="0"/>
              </a:rPr>
              <a:t>DLA Weapons Support (Richmond) employs more than </a:t>
            </a:r>
            <a:r>
              <a:rPr lang="en-US" b="1" dirty="0">
                <a:effectLst/>
                <a:latin typeface="+mn-lt"/>
                <a:ea typeface="Calibri" panose="020F0502020204030204" pitchFamily="34" charset="0"/>
              </a:rPr>
              <a:t>4,000 civilian and military personnel in 18 locations </a:t>
            </a:r>
            <a:r>
              <a:rPr lang="en-US" dirty="0">
                <a:effectLst/>
                <a:latin typeface="+mn-lt"/>
                <a:ea typeface="Calibri" panose="020F0502020204030204" pitchFamily="34" charset="0"/>
              </a:rPr>
              <a:t>across the United States. We provide aviation weapons systems and environmental logistics support to the defense aviation community and other governmental customers. DLA Aviation supports more than </a:t>
            </a:r>
            <a:r>
              <a:rPr lang="en-US" b="1" dirty="0">
                <a:effectLst/>
                <a:latin typeface="+mn-lt"/>
                <a:ea typeface="Calibri" panose="020F0502020204030204" pitchFamily="34" charset="0"/>
              </a:rPr>
              <a:t>13,500 joint aircraft, 450 intercontinental ballistic missiles, and host of other weapons systems, </a:t>
            </a:r>
            <a:r>
              <a:rPr lang="en-US" dirty="0">
                <a:effectLst/>
                <a:latin typeface="+mn-lt"/>
                <a:ea typeface="Calibri" panose="020F0502020204030204" pitchFamily="34" charset="0"/>
              </a:rPr>
              <a:t>and is the U.S. military’s integrated material manager for more than 1.7 million national stock number items, industrial retail supply and depot-level reparable acquisitions.</a:t>
            </a:r>
          </a:p>
          <a:p>
            <a:pPr marL="178445" indent="-178445" defTabSz="951708">
              <a:defRPr/>
            </a:pPr>
            <a:r>
              <a:rPr lang="en-US" dirty="0">
                <a:solidFill>
                  <a:prstClr val="black"/>
                </a:solidFill>
              </a:rPr>
              <a:t>A proven performer, </a:t>
            </a:r>
            <a:r>
              <a:rPr lang="en-US" b="1" dirty="0">
                <a:solidFill>
                  <a:prstClr val="black"/>
                </a:solidFill>
              </a:rPr>
              <a:t>DLA </a:t>
            </a:r>
            <a:r>
              <a:rPr lang="en-US" b="1" dirty="0">
                <a:effectLst/>
                <a:latin typeface="+mn-lt"/>
                <a:ea typeface="Calibri" panose="020F0502020204030204" pitchFamily="34" charset="0"/>
              </a:rPr>
              <a:t>Weapons Support (Richmond) </a:t>
            </a:r>
            <a:r>
              <a:rPr lang="en-US" b="1" dirty="0">
                <a:solidFill>
                  <a:prstClr val="black"/>
                </a:solidFill>
              </a:rPr>
              <a:t> had $4,943 billion in sales during fiscal year 2021, processed 3.9 million customer orders during the year; </a:t>
            </a:r>
            <a:r>
              <a:rPr lang="en-US" dirty="0">
                <a:solidFill>
                  <a:prstClr val="black"/>
                </a:solidFill>
              </a:rPr>
              <a:t>and conducted business with more than </a:t>
            </a:r>
            <a:r>
              <a:rPr lang="en-US" b="1" dirty="0">
                <a:solidFill>
                  <a:prstClr val="black"/>
                </a:solidFill>
              </a:rPr>
              <a:t>3,400 suppliers as part of its support to its 12,287 customers.</a:t>
            </a:r>
          </a:p>
          <a:p>
            <a:pPr marL="178445" indent="-178445" defTabSz="951708">
              <a:defRPr/>
            </a:pPr>
            <a:r>
              <a:rPr lang="en-US" dirty="0">
                <a:solidFill>
                  <a:prstClr val="black"/>
                </a:solidFill>
              </a:rPr>
              <a:t>DLA </a:t>
            </a:r>
            <a:r>
              <a:rPr lang="en-US" dirty="0">
                <a:effectLst/>
                <a:latin typeface="+mn-lt"/>
                <a:ea typeface="Calibri" panose="020F0502020204030204" pitchFamily="34" charset="0"/>
              </a:rPr>
              <a:t>Weapons Support (Richmond)’s </a:t>
            </a:r>
            <a:r>
              <a:rPr lang="en-US" dirty="0">
                <a:solidFill>
                  <a:prstClr val="black"/>
                </a:solidFill>
              </a:rPr>
              <a:t> primary mission is to support the warfighter by providing aviation repair parts and components to include engine components, airframe structural parts, flight safety equipment, electrical components, lighting, bearings, cables, and other commodity items.</a:t>
            </a:r>
          </a:p>
          <a:p>
            <a:pPr marL="178445" indent="-178445" defTabSz="951708">
              <a:defRPr/>
            </a:pPr>
            <a:r>
              <a:rPr lang="en-US" dirty="0">
                <a:solidFill>
                  <a:prstClr val="black"/>
                </a:solidFill>
              </a:rPr>
              <a:t>DLA </a:t>
            </a:r>
            <a:r>
              <a:rPr lang="en-US" dirty="0">
                <a:effectLst/>
                <a:latin typeface="+mn-lt"/>
                <a:ea typeface="Calibri" panose="020F0502020204030204" pitchFamily="34" charset="0"/>
              </a:rPr>
              <a:t>Weapons Support (Richmond) </a:t>
            </a:r>
            <a:r>
              <a:rPr lang="en-US" dirty="0">
                <a:solidFill>
                  <a:prstClr val="black"/>
                </a:solidFill>
              </a:rPr>
              <a:t> is responsible for supply at six major industrial maintenance, repair, and overhaul facilities, and for storage operations at three. DLA </a:t>
            </a:r>
            <a:r>
              <a:rPr lang="en-US" dirty="0">
                <a:effectLst/>
                <a:latin typeface="+mn-lt"/>
                <a:ea typeface="Calibri" panose="020F0502020204030204" pitchFamily="34" charset="0"/>
              </a:rPr>
              <a:t>Weapons Support (Richmond) </a:t>
            </a:r>
            <a:r>
              <a:rPr lang="en-US" dirty="0">
                <a:solidFill>
                  <a:prstClr val="black"/>
                </a:solidFill>
              </a:rPr>
              <a:t> also operates five depot-level reparable procurement organizations.</a:t>
            </a:r>
          </a:p>
          <a:p>
            <a:pPr marL="178445" indent="-178445" defTabSz="951708">
              <a:defRPr/>
            </a:pPr>
            <a:r>
              <a:rPr lang="en-US" dirty="0">
                <a:solidFill>
                  <a:prstClr val="black"/>
                </a:solidFill>
              </a:rPr>
              <a:t>DLA </a:t>
            </a:r>
            <a:r>
              <a:rPr lang="en-US" dirty="0">
                <a:effectLst/>
                <a:latin typeface="+mn-lt"/>
                <a:ea typeface="Calibri" panose="020F0502020204030204" pitchFamily="34" charset="0"/>
              </a:rPr>
              <a:t>Weapons Support (Richmond) </a:t>
            </a:r>
            <a:r>
              <a:rPr lang="en-US" dirty="0">
                <a:solidFill>
                  <a:prstClr val="black"/>
                </a:solidFill>
              </a:rPr>
              <a:t> delivers unique customer support capabilities through its Industrial Plant Equipment Services and Mapping Customer Operations Divisions. IPES operates the only industrial plant equipment management facility and maintenance depot in the federal government dedicated to procuring, rebuilding, retrofitting, and repairing metalworking machinery for the Department of War and other federal agencies. Mapping Customer Operations provide exceptional supply and demand chain support by providing aeronautical, digital, hydrographic, and topographic maps to geospatial intelligence customers.</a:t>
            </a:r>
          </a:p>
          <a:p>
            <a:pPr marL="178445" indent="-178445" defTabSz="951708">
              <a:defRPr/>
            </a:pPr>
            <a:r>
              <a:rPr lang="en-US" dirty="0">
                <a:solidFill>
                  <a:prstClr val="black"/>
                </a:solidFill>
              </a:rPr>
              <a:t>DLA </a:t>
            </a:r>
            <a:r>
              <a:rPr lang="en-US" dirty="0">
                <a:effectLst/>
                <a:latin typeface="+mn-lt"/>
                <a:ea typeface="Calibri" panose="020F0502020204030204" pitchFamily="34" charset="0"/>
              </a:rPr>
              <a:t>Weapons Support (Richmond) </a:t>
            </a:r>
            <a:r>
              <a:rPr lang="en-US" dirty="0">
                <a:solidFill>
                  <a:prstClr val="black"/>
                </a:solidFill>
              </a:rPr>
              <a:t> plays a pivotal role in supporting our soldiers, Marines, sailors, airmen, and other customers by providing targeted solutions and full-spectrum logistics support. </a:t>
            </a:r>
          </a:p>
          <a:p>
            <a:pPr marL="178445" indent="-178445" defTabSz="951708">
              <a:defRPr/>
            </a:pPr>
            <a:r>
              <a:rPr lang="en-US" dirty="0">
                <a:solidFill>
                  <a:prstClr val="black"/>
                </a:solidFill>
              </a:rPr>
              <a:t>DLA </a:t>
            </a:r>
            <a:r>
              <a:rPr lang="en-US" dirty="0">
                <a:effectLst/>
                <a:latin typeface="+mn-lt"/>
                <a:ea typeface="Calibri" panose="020F0502020204030204" pitchFamily="34" charset="0"/>
              </a:rPr>
              <a:t>Weapons Support (Richmond) </a:t>
            </a:r>
            <a:r>
              <a:rPr lang="en-US" dirty="0">
                <a:solidFill>
                  <a:prstClr val="black"/>
                </a:solidFill>
              </a:rPr>
              <a:t> also provides some unique services to warfighters and other customers such as FEMA, Department of the Interior, etc. </a:t>
            </a:r>
          </a:p>
          <a:p>
            <a:pPr marL="178445" indent="-178445" defTabSz="951708">
              <a:defRPr/>
            </a:pPr>
            <a:r>
              <a:rPr lang="en-US" dirty="0">
                <a:solidFill>
                  <a:prstClr val="black"/>
                </a:solidFill>
              </a:rPr>
              <a:t>These unique services include:</a:t>
            </a:r>
          </a:p>
          <a:p>
            <a:pPr marL="654298" lvl="1" indent="-178445" defTabSz="951708">
              <a:buFont typeface="Courier New" panose="02070309020205020404" pitchFamily="49" charset="0"/>
              <a:buChar char="­"/>
              <a:defRPr/>
            </a:pPr>
            <a:r>
              <a:rPr lang="en-US" dirty="0">
                <a:solidFill>
                  <a:prstClr val="black"/>
                </a:solidFill>
              </a:rPr>
              <a:t>The DLA HAZMIN and Green Products team under the </a:t>
            </a:r>
            <a:r>
              <a:rPr lang="en-US" dirty="0">
                <a:effectLst/>
                <a:latin typeface="+mn-lt"/>
                <a:ea typeface="Calibri" panose="020F0502020204030204" pitchFamily="34" charset="0"/>
              </a:rPr>
              <a:t>Weapons Support (Richmond)</a:t>
            </a:r>
            <a:r>
              <a:rPr lang="en-US" dirty="0">
                <a:solidFill>
                  <a:prstClr val="black"/>
                </a:solidFill>
              </a:rPr>
              <a:t> Supply Chain’s Engineering Directorate has the mission to support DOD’s Sustainability Policy by helping DLA’s military customers to “Buy Green.” The team provides technical assistance and logistics guidance to its military service customers with respect to Pollution Prevention Programs, Green Products, and overall sustainability issues. </a:t>
            </a:r>
          </a:p>
          <a:p>
            <a:pPr marL="654298" lvl="1" indent="-178445" defTabSz="951708">
              <a:buFont typeface="Courier New" panose="02070309020205020404" pitchFamily="49" charset="0"/>
              <a:buChar char="­"/>
              <a:defRPr/>
            </a:pPr>
            <a:r>
              <a:rPr lang="en-US" dirty="0">
                <a:solidFill>
                  <a:prstClr val="black"/>
                </a:solidFill>
              </a:rPr>
              <a:t>Examples include: Recycled content products, Less toxic and low VOC products, Energy and water-conserving products, Bio-based products, and alternatives to hazardous items such as lead, mercury and cadmium. </a:t>
            </a:r>
          </a:p>
          <a:p>
            <a:pPr marL="654298" lvl="1" indent="-178445" defTabSz="951708">
              <a:buFont typeface="Courier New" panose="02070309020205020404" pitchFamily="49" charset="0"/>
              <a:buChar char="­"/>
              <a:defRPr/>
            </a:pPr>
            <a:r>
              <a:rPr lang="en-US" dirty="0">
                <a:solidFill>
                  <a:prstClr val="black"/>
                </a:solidFill>
              </a:rPr>
              <a:t>The ODS Reserve is </a:t>
            </a:r>
            <a:r>
              <a:rPr lang="en-US" dirty="0" err="1">
                <a:solidFill>
                  <a:prstClr val="black"/>
                </a:solidFill>
              </a:rPr>
              <a:t>DoW's</a:t>
            </a:r>
            <a:r>
              <a:rPr lang="en-US" dirty="0">
                <a:solidFill>
                  <a:prstClr val="black"/>
                </a:solidFill>
              </a:rPr>
              <a:t> central manager for the turn-in, storage, reclamation and issuance of mission-critical ODS for all of the military services and the Coast Guard. The Reserve provides the </a:t>
            </a:r>
            <a:r>
              <a:rPr lang="en-US" dirty="0" err="1">
                <a:solidFill>
                  <a:prstClr val="black"/>
                </a:solidFill>
              </a:rPr>
              <a:t>DoW</a:t>
            </a:r>
            <a:r>
              <a:rPr lang="en-US" dirty="0">
                <a:solidFill>
                  <a:prstClr val="black"/>
                </a:solidFill>
              </a:rPr>
              <a:t> the capability to recover and centrally receive, reclaim, store and issue ODS.</a:t>
            </a:r>
          </a:p>
          <a:p>
            <a:pPr marL="654298" lvl="1" indent="-178445" defTabSz="951708">
              <a:buFont typeface="Courier New" panose="02070309020205020404" pitchFamily="49" charset="0"/>
              <a:buChar char="­"/>
              <a:defRPr/>
            </a:pPr>
            <a:r>
              <a:rPr lang="en-US" dirty="0">
                <a:solidFill>
                  <a:prstClr val="black"/>
                </a:solidFill>
              </a:rPr>
              <a:t>The Hazardous Materials Information Resource System (HMIRS) is the central repository for information on hazardous materials used by </a:t>
            </a:r>
            <a:r>
              <a:rPr lang="en-US" dirty="0" err="1">
                <a:solidFill>
                  <a:prstClr val="black"/>
                </a:solidFill>
              </a:rPr>
              <a:t>DoW</a:t>
            </a:r>
            <a:r>
              <a:rPr lang="en-US" dirty="0">
                <a:solidFill>
                  <a:prstClr val="black"/>
                </a:solidFill>
              </a:rPr>
              <a:t>   HMIRS is an automated system containing Safety Data Sheets (SDS) information and item-specific value-added data such as transportation, logistics, and disposal procedures and OSHA-compliant hazardous warning label information. HAZMAT HELPLINE provides technical assistance on day-to-day regulated materials issues via a helpline through web, e-mail, or telephone in the areas of Environment, Occupational Safety &amp; Health, Transportation, Packaging, Storage-Handling, Pollution Prevention, and Logistics.</a:t>
            </a:r>
          </a:p>
          <a:p>
            <a:endParaRPr lang="en-US" dirty="0">
              <a:latin typeface="+mn-lt"/>
            </a:endParaRPr>
          </a:p>
          <a:p>
            <a:r>
              <a:rPr lang="en-US" dirty="0">
                <a:latin typeface="+mn-lt"/>
              </a:rPr>
              <a:t>As of July 2025</a:t>
            </a:r>
          </a:p>
        </p:txBody>
      </p:sp>
      <p:sp>
        <p:nvSpPr>
          <p:cNvPr id="4" name="Slide Number Placeholder 3"/>
          <p:cNvSpPr>
            <a:spLocks noGrp="1"/>
          </p:cNvSpPr>
          <p:nvPr>
            <p:ph type="sldNum" sz="quarter" idx="5"/>
          </p:nvPr>
        </p:nvSpPr>
        <p:spPr/>
        <p:txBody>
          <a:bodyPr/>
          <a:lstStyle/>
          <a:p>
            <a:fld id="{E2CA5C0E-4909-4CFA-9D5C-28EC43D03F21}" type="slidenum">
              <a:rPr lang="en-US" smtClean="0"/>
              <a:t>14</a:t>
            </a:fld>
            <a:endParaRPr lang="en-US"/>
          </a:p>
        </p:txBody>
      </p:sp>
    </p:spTree>
    <p:extLst>
      <p:ext uri="{BB962C8B-B14F-4D97-AF65-F5344CB8AC3E}">
        <p14:creationId xmlns:p14="http://schemas.microsoft.com/office/powerpoint/2010/main" val="1503879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altLang="en-US" dirty="0">
                <a:latin typeface="Arial" pitchFamily="34" charset="0"/>
              </a:rPr>
              <a:t>Throughout the world, DLA </a:t>
            </a:r>
            <a:r>
              <a:rPr lang="en-US" dirty="0">
                <a:effectLst/>
                <a:latin typeface="+mn-lt"/>
                <a:ea typeface="Calibri" panose="020F0502020204030204" pitchFamily="34" charset="0"/>
              </a:rPr>
              <a:t>Weapons Support (Columbus) </a:t>
            </a:r>
            <a:r>
              <a:rPr lang="en-US" altLang="en-US" dirty="0">
                <a:latin typeface="Arial" pitchFamily="34" charset="0"/>
              </a:rPr>
              <a:t>is known to more than </a:t>
            </a:r>
            <a:r>
              <a:rPr lang="en-US" altLang="en-US" b="1" dirty="0">
                <a:latin typeface="Arial" pitchFamily="34" charset="0"/>
              </a:rPr>
              <a:t>25,000</a:t>
            </a:r>
            <a:r>
              <a:rPr lang="en-US" altLang="en-US" dirty="0">
                <a:latin typeface="Arial" pitchFamily="34" charset="0"/>
              </a:rPr>
              <a:t> military and civilian customers and 10,000 contractors, as one of the largest suppliers of weapons systems spare parts. </a:t>
            </a:r>
          </a:p>
          <a:p>
            <a:endParaRPr lang="en-US" altLang="en-US" dirty="0">
              <a:latin typeface="Arial" pitchFamily="34" charset="0"/>
            </a:endParaRPr>
          </a:p>
          <a:p>
            <a:r>
              <a:rPr lang="en-US" altLang="en-US" dirty="0">
                <a:latin typeface="Arial" pitchFamily="34" charset="0"/>
              </a:rPr>
              <a:t>DLA </a:t>
            </a:r>
            <a:r>
              <a:rPr lang="en-US" dirty="0">
                <a:effectLst/>
                <a:latin typeface="+mn-lt"/>
                <a:ea typeface="Calibri" panose="020F0502020204030204" pitchFamily="34" charset="0"/>
              </a:rPr>
              <a:t>Weapons Support (Columbus) </a:t>
            </a:r>
            <a:r>
              <a:rPr lang="en-US" altLang="en-US" dirty="0">
                <a:latin typeface="Arial" pitchFamily="34" charset="0"/>
              </a:rPr>
              <a:t>manages 2 million items, awards more than 322,000 contracts annually, supports nearly 1,800 weapons systems, and handles more than 9 million orders annually, with annual sales topping $4 billion.</a:t>
            </a:r>
          </a:p>
          <a:p>
            <a:endParaRPr lang="en-US" altLang="en-US" dirty="0">
              <a:latin typeface="Arial" pitchFamily="34" charset="0"/>
            </a:endParaRPr>
          </a:p>
          <a:p>
            <a:r>
              <a:rPr lang="en-US" altLang="en-US" dirty="0">
                <a:latin typeface="Arial" pitchFamily="34" charset="0"/>
              </a:rPr>
              <a:t>DLA </a:t>
            </a:r>
            <a:r>
              <a:rPr lang="en-US" dirty="0">
                <a:effectLst/>
                <a:latin typeface="+mn-lt"/>
                <a:ea typeface="Calibri" panose="020F0502020204030204" pitchFamily="34" charset="0"/>
              </a:rPr>
              <a:t>Weapons Support (Columbus) </a:t>
            </a:r>
            <a:r>
              <a:rPr lang="en-US" altLang="en-US" dirty="0">
                <a:latin typeface="Arial" pitchFamily="34" charset="0"/>
              </a:rPr>
              <a:t>was the first inventory control point in DLA to develop a weapons systems approach toward materiel management. Weapons systems management is now standard procedure in DLA </a:t>
            </a:r>
            <a:r>
              <a:rPr lang="en-US" dirty="0">
                <a:effectLst/>
                <a:latin typeface="+mn-lt"/>
                <a:ea typeface="Calibri" panose="020F0502020204030204" pitchFamily="34" charset="0"/>
              </a:rPr>
              <a:t>Weapons Support (Columbus) </a:t>
            </a:r>
            <a:r>
              <a:rPr lang="en-US" altLang="en-US" dirty="0">
                <a:latin typeface="Arial" pitchFamily="34" charset="0"/>
              </a:rPr>
              <a:t>is the lead ICP for land, maritime and missile weapons systems. </a:t>
            </a:r>
          </a:p>
          <a:p>
            <a:endParaRPr lang="en-US" altLang="en-US" dirty="0">
              <a:latin typeface="Arial" pitchFamily="34" charset="0"/>
            </a:endParaRPr>
          </a:p>
          <a:p>
            <a:r>
              <a:rPr lang="en-US" altLang="en-US" dirty="0">
                <a:latin typeface="Arial" pitchFamily="34" charset="0"/>
              </a:rPr>
              <a:t>Today, having transformed from being a wholesaler to an end-to-end supply chain manager, DLA </a:t>
            </a:r>
            <a:r>
              <a:rPr lang="en-US" dirty="0">
                <a:effectLst/>
                <a:latin typeface="+mn-lt"/>
                <a:ea typeface="Calibri" panose="020F0502020204030204" pitchFamily="34" charset="0"/>
              </a:rPr>
              <a:t>Weapons Support (Columbus)’s </a:t>
            </a:r>
            <a:r>
              <a:rPr lang="en-US" altLang="en-US" dirty="0">
                <a:latin typeface="Arial" pitchFamily="34" charset="0"/>
              </a:rPr>
              <a:t>state-of-the-art systems connect business processes from the supplier to the customer through the Land and Maritime supply and demand chains.</a:t>
            </a:r>
          </a:p>
          <a:p>
            <a:endParaRPr lang="en-US" altLang="en-US" dirty="0">
              <a:latin typeface="Arial" charset="0"/>
            </a:endParaRPr>
          </a:p>
          <a:p>
            <a:r>
              <a:rPr lang="en-US" altLang="en-US" dirty="0">
                <a:latin typeface="Arial" charset="0"/>
              </a:rPr>
              <a:t>As of June 2025</a:t>
            </a:r>
            <a:endParaRPr lang="en-US" altLang="en-US" dirty="0">
              <a:latin typeface="Arial" pitchFamily="34" charset="0"/>
            </a:endParaRPr>
          </a:p>
          <a:p>
            <a:pPr eaLnBrk="1" hangingPunct="1">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15</a:t>
            </a:fld>
            <a:endParaRPr lang="en-US"/>
          </a:p>
        </p:txBody>
      </p:sp>
    </p:spTree>
    <p:extLst>
      <p:ext uri="{BB962C8B-B14F-4D97-AF65-F5344CB8AC3E}">
        <p14:creationId xmlns:p14="http://schemas.microsoft.com/office/powerpoint/2010/main" val="2381768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263" y="279400"/>
            <a:ext cx="7664451" cy="4886325"/>
          </a:xfrm>
        </p:spPr>
      </p:sp>
      <p:sp>
        <p:nvSpPr>
          <p:cNvPr id="3" name="Notes Placeholder 2"/>
          <p:cNvSpPr>
            <a:spLocks noGrp="1"/>
          </p:cNvSpPr>
          <p:nvPr>
            <p:ph type="body" idx="1"/>
          </p:nvPr>
        </p:nvSpPr>
        <p:spPr/>
        <p:txBody>
          <a:bodyPr/>
          <a:lstStyle/>
          <a:p>
            <a:pPr marL="0" indent="0">
              <a:spcBef>
                <a:spcPts val="0"/>
              </a:spcBef>
              <a:buNone/>
            </a:pPr>
            <a:r>
              <a:rPr lang="en-US" dirty="0">
                <a:cs typeface="Arial" panose="020B0604020202020204" pitchFamily="34" charset="0"/>
              </a:rPr>
              <a:t>DLA Energy provides energy to the military services, the Department of War and other federal agencies at more than 4,000 locations worldwide. </a:t>
            </a:r>
            <a:r>
              <a:rPr lang="en-US" b="1" dirty="0">
                <a:cs typeface="Arial" panose="020B0604020202020204" pitchFamily="34" charset="0"/>
              </a:rPr>
              <a:t>In fiscal year 2021</a:t>
            </a:r>
            <a:r>
              <a:rPr lang="en-US" dirty="0">
                <a:cs typeface="Arial" panose="020B0604020202020204" pitchFamily="34" charset="0"/>
              </a:rPr>
              <a:t>, DLA Energy recorded approximately $</a:t>
            </a:r>
            <a:r>
              <a:rPr lang="en-US" b="1" dirty="0">
                <a:cs typeface="Arial" panose="020B0604020202020204" pitchFamily="34" charset="0"/>
              </a:rPr>
              <a:t>8.8 billion in sales and issued a total of 3.7 billion gallons of fuel</a:t>
            </a:r>
            <a:r>
              <a:rPr lang="en-US" dirty="0">
                <a:cs typeface="Arial" panose="020B0604020202020204" pitchFamily="34" charset="0"/>
              </a:rPr>
              <a:t>. In addition, $740M in Whole-of-Government support, $872.8M sold via Fuel Card Program.</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procures petroleum products – jet fuels, aviation and automotive gasoline, heating oil and lubricants.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In addition to providing extensive contracting and technical support for the privatization of installation utility systems, including electric, natural gas, water and wastewater systems, DLA Energy performs the centralized contract administration function for the utility service contracts, which can last up to 50 years.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supports commodities and services including coal, natural gas, electricity, renewable energy, energy savings performance contracts and long term renewable energy project development.</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Aerospace Energy manages the worldwide acquisition of missile and rocket fuels, propellants for systems to include satellites and aerostats, as well as aviator’s breathing oxygen and other bulk industrial gases.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As of June 2025</a:t>
            </a:r>
            <a:endParaRPr lang="en-US" b="1" dirty="0">
              <a:cs typeface="Arial" panose="020B0604020202020204" pitchFamily="34" charset="0"/>
            </a:endParaRPr>
          </a:p>
          <a:p>
            <a:pPr>
              <a:spcBef>
                <a:spcPts val="0"/>
              </a:spcBef>
            </a:pP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pPr marL="0" indent="0">
              <a:buNone/>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CA5C0E-4909-4CFA-9D5C-28EC43D03F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9280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5638" y="214313"/>
            <a:ext cx="5886450" cy="3752850"/>
          </a:xfrm>
        </p:spPr>
      </p:sp>
      <p:sp>
        <p:nvSpPr>
          <p:cNvPr id="3" name="Notes Placeholder 2"/>
          <p:cNvSpPr>
            <a:spLocks noGrp="1"/>
          </p:cNvSpPr>
          <p:nvPr>
            <p:ph type="body" idx="1"/>
          </p:nvPr>
        </p:nvSpPr>
        <p:spPr>
          <a:xfrm>
            <a:off x="952566" y="4116618"/>
            <a:ext cx="7620519" cy="2813043"/>
          </a:xfrm>
        </p:spPr>
        <p:txBody>
          <a:bodyPr/>
          <a:lstStyle/>
          <a:p>
            <a:r>
              <a:rPr lang="en-US" dirty="0"/>
              <a:t>DLA Distribution employs almost 10,000 people and has more than 50 locations worldwide. Those locations include distribution centers, an expeditionary team that serves as a mobile distribution center, consolidation and containerization points, theater consolidation and shipping points, materiel processing centers, recruit training centers and meals ready to eat storage sites.</a:t>
            </a:r>
          </a:p>
          <a:p>
            <a:r>
              <a:rPr lang="en-US" dirty="0"/>
              <a:t> </a:t>
            </a:r>
          </a:p>
          <a:p>
            <a:r>
              <a:rPr lang="en-US" dirty="0"/>
              <a:t>DLA Distribution supply centers manage materiel and offer services including storage, distribution, custom kitting, specialized packaging as well as transportation support and technology development—all aimed at increasing warfighter readiness. The centers and sites have more than 2.5 million item numbers in stock worth more than $138 billion.</a:t>
            </a:r>
          </a:p>
          <a:p>
            <a:endParaRPr lang="en-US" dirty="0"/>
          </a:p>
          <a:p>
            <a:r>
              <a:rPr lang="en-US" dirty="0"/>
              <a:t>In fiscal year 2021, DLA Distribution had more than 17.4 million global transactions.</a:t>
            </a:r>
          </a:p>
          <a:p>
            <a:pPr>
              <a:spcBef>
                <a:spcPct val="0"/>
              </a:spcBef>
            </a:pPr>
            <a:endParaRPr lang="en-US" altLang="en-US" dirty="0"/>
          </a:p>
          <a:p>
            <a:pPr defTabSz="951708">
              <a:spcBef>
                <a:spcPct val="0"/>
              </a:spcBef>
            </a:pPr>
            <a:r>
              <a:rPr lang="en-US" dirty="0">
                <a:cs typeface="Arial" panose="020B0604020202020204" pitchFamily="34" charset="0"/>
              </a:rPr>
              <a:t>As of June 2025</a:t>
            </a:r>
            <a:endParaRPr lang="en-US" b="1" dirty="0">
              <a:cs typeface="Arial" panose="020B0604020202020204" pitchFamily="34" charset="0"/>
            </a:endParaRPr>
          </a:p>
          <a:p>
            <a:pPr>
              <a:spcBef>
                <a:spcPct val="0"/>
              </a:spcBef>
            </a:pPr>
            <a:endParaRPr lang="en-US" altLang="en-US" dirty="0">
              <a:latin typeface="Arial" pitchFamily="34" charset="0"/>
            </a:endParaRPr>
          </a:p>
        </p:txBody>
      </p:sp>
      <p:sp>
        <p:nvSpPr>
          <p:cNvPr id="4" name="Slide Number Placeholder 3"/>
          <p:cNvSpPr>
            <a:spLocks noGrp="1"/>
          </p:cNvSpPr>
          <p:nvPr>
            <p:ph type="sldNum" sz="quarter" idx="10"/>
          </p:nvPr>
        </p:nvSpPr>
        <p:spPr/>
        <p:txBody>
          <a:bodyPr/>
          <a:lstStyle/>
          <a:p>
            <a:pPr defTabSz="475853">
              <a:defRPr/>
            </a:pPr>
            <a:fld id="{53CF62E1-2EA3-4B31-AEB6-C9429DDC31DB}" type="slidenum">
              <a:rPr lang="en-US">
                <a:solidFill>
                  <a:prstClr val="black"/>
                </a:solidFill>
                <a:latin typeface="Calibri"/>
              </a:rPr>
              <a:pPr defTabSz="475853">
                <a:defRPr/>
              </a:pPr>
              <a:t>17</a:t>
            </a:fld>
            <a:endParaRPr lang="en-US" dirty="0">
              <a:solidFill>
                <a:prstClr val="black"/>
              </a:solidFill>
              <a:latin typeface="Calibri"/>
            </a:endParaRPr>
          </a:p>
        </p:txBody>
      </p:sp>
    </p:spTree>
    <p:extLst>
      <p:ext uri="{BB962C8B-B14F-4D97-AF65-F5344CB8AC3E}">
        <p14:creationId xmlns:p14="http://schemas.microsoft.com/office/powerpoint/2010/main" val="91497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DLA Disposition Services plays a large role in the reuse or disposal of materiel no longer required by military forces, both usable items and scrap.  DLA Disposition Services sites are on military installations at home and abroad.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The activity accepts excess usable items from military units and facilitates its reuse by other military units, transfers appropriate materiel to other federal agencies or donates it to state and local governments.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Under special programs, schools across the country can acquire excess computers and other IT technology for free. Working with the U.S. Forest Service, Disposition Services provides free vehicles and equipment to firefighters. The congressionally established Law Enforcement Support Office program provides certain types of equipment to law enforcement agencies when approved by their states and local governing authorities.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Excess items also support disaster relief, humanitarian missions, foreign military sales, and homeless veterans programs operated by VA medical centers.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Some excess items are sold to the public after all eligible recipients have passed on them. The sales revenue helps offset the overall cost of military logistics.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To provide direct operational support, it also maintains a contingency response capability using trained and tested teams of civilians and military personnel. Their mission is to provide property disposal under austere conditions using prepositioned equipment sets.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The activity also helps military units achieve environmental stewardship by taking care of their hazardous waste. Under the oversight of DLA environmental specialists, qualified and licensed contractors pick up the hazardous waste from military bases and transport and dispose of it in a compliant manner.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As of June 2025</a:t>
            </a:r>
          </a:p>
          <a:p>
            <a:r>
              <a:rPr lang="en-US" dirty="0">
                <a:latin typeface="Arial" panose="020B0604020202020204" pitchFamily="34" charset="0"/>
                <a:cs typeface="Arial" panose="020B0604020202020204" pitchFamily="34" charset="0"/>
              </a:rPr>
              <a:t> </a:t>
            </a: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18</a:t>
            </a:fld>
            <a:endParaRPr lang="en-US"/>
          </a:p>
        </p:txBody>
      </p:sp>
    </p:spTree>
    <p:extLst>
      <p:ext uri="{BB962C8B-B14F-4D97-AF65-F5344CB8AC3E}">
        <p14:creationId xmlns:p14="http://schemas.microsoft.com/office/powerpoint/2010/main" val="2477744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pPr>
              <a:defRPr/>
            </a:pPr>
            <a:r>
              <a:rPr lang="en-US" dirty="0">
                <a:latin typeface="+mn-lt"/>
              </a:rPr>
              <a:t>We are structured to support the warfighter across the world.</a:t>
            </a:r>
          </a:p>
          <a:p>
            <a:pPr>
              <a:defRPr/>
            </a:pPr>
            <a:endParaRPr lang="en-US" dirty="0">
              <a:latin typeface="+mn-lt"/>
            </a:endParaRPr>
          </a:p>
          <a:p>
            <a:pPr>
              <a:defRPr/>
            </a:pPr>
            <a:r>
              <a:rPr lang="en-US" dirty="0">
                <a:latin typeface="+mn-lt"/>
              </a:rPr>
              <a:t>To provide a single face to customers in U.S. European, Africa, Central, Special Operations and </a:t>
            </a:r>
            <a:r>
              <a:rPr lang="en-US" dirty="0" err="1">
                <a:latin typeface="+mn-lt"/>
              </a:rPr>
              <a:t>Indo-Pacific</a:t>
            </a:r>
            <a:r>
              <a:rPr lang="en-US" dirty="0">
                <a:latin typeface="+mn-lt"/>
              </a:rPr>
              <a:t> Commands, and improve the alignment and authorities of the DLA regional commanders, we’ve postured our major subordinate commands under a single regional commander. This arrangement streamlines our customers’ interaction and provides unified and responsive support in the theater of operations.</a:t>
            </a:r>
          </a:p>
          <a:p>
            <a:pPr>
              <a:defRPr/>
            </a:pPr>
            <a:endParaRPr lang="en-US" dirty="0">
              <a:latin typeface="+mn-lt"/>
            </a:endParaRPr>
          </a:p>
          <a:p>
            <a:pPr>
              <a:defRPr/>
            </a:pPr>
            <a:r>
              <a:rPr lang="en-US" dirty="0">
                <a:latin typeface="+mn-lt"/>
              </a:rPr>
              <a:t>DLA Europe &amp; Africa, DLA CENTCOM &amp; SOCOM and DLA </a:t>
            </a:r>
            <a:r>
              <a:rPr lang="en-US" dirty="0" err="1">
                <a:latin typeface="+mn-lt"/>
              </a:rPr>
              <a:t>Indo-Pacific</a:t>
            </a:r>
            <a:r>
              <a:rPr lang="en-US" dirty="0">
                <a:latin typeface="+mn-lt"/>
              </a:rPr>
              <a:t> each provide a single DLA interface/focal point to the geographic combatant commanders, integrating DLA support throughout the areas of responsibility.    </a:t>
            </a:r>
          </a:p>
          <a:p>
            <a:pPr>
              <a:defRPr/>
            </a:pPr>
            <a:endParaRPr lang="en-US" dirty="0">
              <a:latin typeface="+mn-lt"/>
            </a:endParaRPr>
          </a:p>
          <a:p>
            <a:pPr>
              <a:defRPr/>
            </a:pPr>
            <a:r>
              <a:rPr lang="en-US" dirty="0">
                <a:latin typeface="+mn-lt"/>
              </a:rPr>
              <a:t>We support the other combatant commands through liaisons that are collocated and interface with:</a:t>
            </a:r>
          </a:p>
          <a:p>
            <a:pPr>
              <a:defRPr/>
            </a:pPr>
            <a:r>
              <a:rPr lang="en-US" dirty="0">
                <a:latin typeface="+mn-lt"/>
                <a:cs typeface="Arial" panose="020B0604020202020204" pitchFamily="34" charset="0"/>
              </a:rPr>
              <a:t>– </a:t>
            </a:r>
            <a:r>
              <a:rPr lang="en-US" dirty="0">
                <a:latin typeface="+mn-lt"/>
              </a:rPr>
              <a:t>U.S. Northern Command (USNORTHCOM) in Colorado Springs, Colorado (Peterson Air Force Base)</a:t>
            </a:r>
          </a:p>
          <a:p>
            <a:pPr>
              <a:defRPr/>
            </a:pPr>
            <a:r>
              <a:rPr lang="en-US" dirty="0">
                <a:latin typeface="+mn-lt"/>
                <a:cs typeface="Arial" panose="020B0604020202020204" pitchFamily="34" charset="0"/>
              </a:rPr>
              <a:t>– </a:t>
            </a:r>
            <a:r>
              <a:rPr lang="en-US" dirty="0">
                <a:latin typeface="+mn-lt"/>
              </a:rPr>
              <a:t>U.S. Southern Command (USSOUTHCOM) in Miami, Florida</a:t>
            </a:r>
          </a:p>
          <a:p>
            <a:pPr>
              <a:defRPr/>
            </a:pPr>
            <a:r>
              <a:rPr lang="en-US" dirty="0">
                <a:latin typeface="+mn-lt"/>
                <a:cs typeface="Arial" panose="020B0604020202020204" pitchFamily="34" charset="0"/>
              </a:rPr>
              <a:t>– U.S. Strategic Command (USSTRATCOM) in Omaha, Nebraska (Offutt Air Force Base)</a:t>
            </a:r>
          </a:p>
          <a:p>
            <a:pPr>
              <a:defRPr/>
            </a:pPr>
            <a:r>
              <a:rPr lang="en-US" dirty="0">
                <a:latin typeface="+mn-lt"/>
                <a:cs typeface="Arial" panose="020B0604020202020204" pitchFamily="34" charset="0"/>
              </a:rPr>
              <a:t>– U.S. Transportation Command (USTRANSCOM) (Scott Air Force Base)</a:t>
            </a:r>
          </a:p>
          <a:p>
            <a:pPr marL="175520" indent="-175520">
              <a:defRPr/>
            </a:pPr>
            <a:endParaRPr lang="en-US" dirty="0">
              <a:latin typeface="+mn-lt"/>
              <a:cs typeface="Arial" panose="020B0604020202020204" pitchFamily="34" charset="0"/>
            </a:endParaRPr>
          </a:p>
          <a:p>
            <a:pPr defTabSz="951708">
              <a:defRPr/>
            </a:pPr>
            <a:r>
              <a:rPr lang="en-US" dirty="0">
                <a:latin typeface="+mn-lt"/>
                <a:cs typeface="Arial" panose="020B0604020202020204" pitchFamily="34" charset="0"/>
              </a:rPr>
              <a:t>As of June 2025</a:t>
            </a:r>
            <a:endParaRPr lang="en-US" b="1" dirty="0">
              <a:latin typeface="+mn-lt"/>
            </a:endParaRPr>
          </a:p>
          <a:p>
            <a:pPr>
              <a:defRPr/>
            </a:pPr>
            <a:endParaRPr lang="en-US" dirty="0">
              <a:latin typeface="Arial" pitchFamily="34" charset="0"/>
              <a:cs typeface="Arial" pitchFamily="34" charset="0"/>
            </a:endParaRPr>
          </a:p>
          <a:p>
            <a:pPr>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pPr defTabSz="466435">
              <a:defRPr/>
            </a:pPr>
            <a:fld id="{E2CA5C0E-4909-4CFA-9D5C-28EC43D03F21}" type="slidenum">
              <a:rPr lang="en-US">
                <a:solidFill>
                  <a:prstClr val="black"/>
                </a:solidFill>
                <a:latin typeface="Aptos" panose="02110004020202020204"/>
              </a:rPr>
              <a:pPr defTabSz="466435">
                <a:defRPr/>
              </a:pPr>
              <a:t>19</a:t>
            </a:fld>
            <a:endParaRPr lang="en-US">
              <a:solidFill>
                <a:prstClr val="black"/>
              </a:solidFill>
              <a:latin typeface="Aptos" panose="02110004020202020204"/>
            </a:endParaRPr>
          </a:p>
        </p:txBody>
      </p:sp>
    </p:spTree>
    <p:extLst>
      <p:ext uri="{BB962C8B-B14F-4D97-AF65-F5344CB8AC3E}">
        <p14:creationId xmlns:p14="http://schemas.microsoft.com/office/powerpoint/2010/main" val="947185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a:t>
            </a:fld>
            <a:endParaRPr lang="en-US"/>
          </a:p>
        </p:txBody>
      </p:sp>
    </p:spTree>
    <p:extLst>
      <p:ext uri="{BB962C8B-B14F-4D97-AF65-F5344CB8AC3E}">
        <p14:creationId xmlns:p14="http://schemas.microsoft.com/office/powerpoint/2010/main" val="4076964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pPr>
              <a:defRPr/>
            </a:pPr>
            <a:endParaRPr lang="en-US" dirty="0">
              <a:latin typeface="Arial" pitchFamily="34" charset="0"/>
              <a:cs typeface="Arial" pitchFamily="34" charset="0"/>
            </a:endParaRPr>
          </a:p>
          <a:p>
            <a:pPr>
              <a:defRPr/>
            </a:pPr>
            <a:r>
              <a:rPr lang="en-US" dirty="0">
                <a:cs typeface="Arial" pitchFamily="34" charset="0"/>
              </a:rPr>
              <a:t>These are other services that DLA performs, all necessary in supporting national defense.</a:t>
            </a:r>
          </a:p>
          <a:p>
            <a:pPr>
              <a:defRPr/>
            </a:pPr>
            <a:endParaRPr lang="en-US" dirty="0">
              <a:cs typeface="Arial" pitchFamily="34" charset="0"/>
            </a:endParaRPr>
          </a:p>
          <a:p>
            <a:pPr>
              <a:defRPr/>
            </a:pPr>
            <a:r>
              <a:rPr lang="en-US" dirty="0">
                <a:cs typeface="Arial" pitchFamily="34" charset="0"/>
              </a:rPr>
              <a:t>The Nuclear &amp; Space Enterprise Support Office synchronizes processes and procedures necessary to optimize Nuclear Enterprise (NE) and Space Enterprise (SE) support, sustainment, and modernization efforts. Provides NE/SE customer materiel requirements for Combatant Commands and Military Services. Ensures DLA-managed materiel is not a limiting factor for NE/SE warfighters by intensively managing inventory investment to satisfy customer requirements. NESO functions as DLA's lead organization to the Department of War and Department of Energy (DOE) Nuclear Enterprise (NE) and the Space Enterprise (SE) by synchronizing DLA policy, planning, resourcing, and procedures supporting United States Navy, United States Air Force, United States Space Force, Joint Chiefs of Staff, and OSW organizations with strategic national, strategic theater, and operational responsibilities supporting the </a:t>
            </a:r>
            <a:r>
              <a:rPr lang="en-US" dirty="0" err="1">
                <a:cs typeface="Arial" pitchFamily="34" charset="0"/>
              </a:rPr>
              <a:t>DoW</a:t>
            </a:r>
            <a:r>
              <a:rPr lang="en-US" dirty="0">
                <a:cs typeface="Arial" pitchFamily="34" charset="0"/>
              </a:rPr>
              <a:t> NE and SE. Responsible for analyzing and integrating responsive sustainment and support efforts with external customers, identifying and resolving gaps and shortfalls in NE and SE support, overseeing handling of Nuclear Weapons Related Material, and monitoring the health, capability, and performance of DLA systems supporting the NE and SE. Collaborates with NESO LNOs located with USSTRATCOM, USSPACECOM, USSF, AFGSC, AFNWC and NESO teams across DLA Major Subordinate Commands. Coordinates readiness requirements with DLA's Agency Synchronization Operations Center. Guides strategic engagement and collaboration with internal DLA stakeholders at headquarters and field level. Supports strategic stakeholder engagements with OSW entities, the Joint Staff, Geographic Combatant Commanders, Functional Combatant Commanders, Service Component Commands, Title 10 Service force providers, and other organizations within the </a:t>
            </a:r>
            <a:r>
              <a:rPr lang="en-US" dirty="0" err="1">
                <a:cs typeface="Arial" pitchFamily="34" charset="0"/>
              </a:rPr>
              <a:t>DoW</a:t>
            </a:r>
            <a:r>
              <a:rPr lang="en-US" dirty="0">
                <a:cs typeface="Arial" pitchFamily="34" charset="0"/>
              </a:rPr>
              <a:t> NE and SE, to include providing DLA planning support for plans developed in support of the National Military Strategy and the National Security Strategy. Works with officials of the Military Services' Headquarters and their operations and sustainment commands to collaborate on and resolve NE and SE shortfalls.</a:t>
            </a:r>
          </a:p>
          <a:p>
            <a:pPr>
              <a:defRPr/>
            </a:pPr>
            <a:endParaRPr lang="en-US" dirty="0">
              <a:cs typeface="Arial" pitchFamily="34" charset="0"/>
            </a:endParaRPr>
          </a:p>
          <a:p>
            <a:pPr>
              <a:defRPr/>
            </a:pPr>
            <a:r>
              <a:rPr lang="en-US" dirty="0">
                <a:solidFill>
                  <a:srgbClr val="FF0000"/>
                </a:solidFill>
                <a:cs typeface="Arial" pitchFamily="34" charset="0"/>
              </a:rPr>
              <a:t>Strategic Materials falls under DLA Acquisition (J7) and h</a:t>
            </a:r>
            <a:r>
              <a:rPr lang="en-US" dirty="0">
                <a:solidFill>
                  <a:srgbClr val="FF0000"/>
                </a:solidFill>
              </a:rPr>
              <a:t>as the primary mission to plan, facilitate, and acquire services and supplies necessary to support the storage and sale of its strategic and critical materials inventory located in depots throughout the U.S. Examples are: chromium, platinum, germanium, beryllium, titanium and mercury.</a:t>
            </a:r>
          </a:p>
          <a:p>
            <a:pPr>
              <a:defRPr/>
            </a:pPr>
            <a:endParaRPr lang="en-US" dirty="0">
              <a:solidFill>
                <a:srgbClr val="FF0000"/>
              </a:solidFill>
            </a:endParaRPr>
          </a:p>
          <a:p>
            <a:pPr>
              <a:defRPr/>
            </a:pPr>
            <a:r>
              <a:rPr lang="en-US" dirty="0"/>
              <a:t>The J6 provides a variety of services for DLA and </a:t>
            </a:r>
            <a:r>
              <a:rPr lang="en-US" dirty="0" err="1"/>
              <a:t>DoW</a:t>
            </a:r>
            <a:r>
              <a:rPr lang="en-US" dirty="0"/>
              <a:t> to include: </a:t>
            </a:r>
          </a:p>
          <a:p>
            <a:pPr>
              <a:defRPr/>
            </a:pPr>
            <a:endParaRPr lang="en-US" dirty="0"/>
          </a:p>
          <a:p>
            <a:pPr defTabSz="951708" fontAlgn="base">
              <a:defRPr/>
            </a:pPr>
            <a:r>
              <a:rPr lang="en-US" dirty="0"/>
              <a:t>Enterprise IT solutions: Develops and delivers a variety of IT solutions and data services. </a:t>
            </a:r>
          </a:p>
          <a:p>
            <a:pPr>
              <a:defRPr/>
            </a:pPr>
            <a:endParaRPr lang="en-US" dirty="0">
              <a:cs typeface="Arial" pitchFamily="34" charset="0"/>
            </a:endParaRPr>
          </a:p>
          <a:p>
            <a:pPr>
              <a:defRPr/>
            </a:pPr>
            <a:r>
              <a:rPr lang="en-US" dirty="0">
                <a:cs typeface="Arial" pitchFamily="34" charset="0"/>
              </a:rPr>
              <a:t>Document Management: Provides d</a:t>
            </a:r>
            <a:r>
              <a:rPr lang="en-US" dirty="0"/>
              <a:t>ocument automation products and services to the </a:t>
            </a:r>
            <a:r>
              <a:rPr lang="en-US" dirty="0" err="1"/>
              <a:t>DoW</a:t>
            </a:r>
            <a:r>
              <a:rPr lang="en-US" dirty="0"/>
              <a:t> and designated federal activities, including imaging and conversion of documents to electronic media, digital warehousing, and distribution of digital and hardcopy information. DLA Document Services is the single manager for all </a:t>
            </a:r>
            <a:r>
              <a:rPr lang="en-US" dirty="0" err="1"/>
              <a:t>DoW</a:t>
            </a:r>
            <a:r>
              <a:rPr lang="en-US" dirty="0"/>
              <a:t> printing and duplicating. </a:t>
            </a:r>
          </a:p>
          <a:p>
            <a:pPr>
              <a:defRPr/>
            </a:pPr>
            <a:endParaRPr lang="en-US" dirty="0"/>
          </a:p>
          <a:p>
            <a:pPr>
              <a:defRPr/>
            </a:pPr>
            <a:r>
              <a:rPr lang="en-US" dirty="0"/>
              <a:t>Research &amp; Development: </a:t>
            </a:r>
            <a:r>
              <a:rPr lang="en-US" dirty="0">
                <a:solidFill>
                  <a:srgbClr val="333333"/>
                </a:solidFill>
              </a:rPr>
              <a:t>Provides world-class R&amp;D efforts, using internal/external partnerships, rapid prototyping and technology adoption, and flexible processes, focusing on supply chain logistics risks to address industrial base manufacturing issues.</a:t>
            </a:r>
          </a:p>
          <a:p>
            <a:pPr>
              <a:defRPr/>
            </a:pPr>
            <a:endParaRPr lang="en-US" dirty="0">
              <a:solidFill>
                <a:srgbClr val="333333"/>
              </a:solidFill>
            </a:endParaRPr>
          </a:p>
          <a:p>
            <a:r>
              <a:rPr lang="en-US" dirty="0">
                <a:solidFill>
                  <a:srgbClr val="333333"/>
                </a:solidFill>
              </a:rPr>
              <a:t>Infrastructure services: Delivers a full range of IT infrastructure solutions in support of DLA operations; providing reliable IT infrastructure for all applications, systems and users ensuring adequate availability for mission completion, and serve as the Agency's application hosting expert supporting both the movement of applications to the cloud and data center consolidation initiatives.        </a:t>
            </a:r>
          </a:p>
          <a:p>
            <a:endParaRPr lang="en-US" dirty="0">
              <a:cs typeface="Arial" pitchFamily="34" charset="0"/>
            </a:endParaRPr>
          </a:p>
          <a:p>
            <a:r>
              <a:rPr lang="en-US" dirty="0">
                <a:cs typeface="Arial" pitchFamily="34" charset="0"/>
              </a:rPr>
              <a:t>As of June 2025</a:t>
            </a: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dirty="0"/>
          </a:p>
          <a:p>
            <a:pPr eaLnBrk="1" hangingPunct="1">
              <a:spcBef>
                <a:spcPct val="0"/>
              </a:spcBef>
            </a:pPr>
            <a:endParaRPr lang="en-US" altLang="en-US" dirty="0">
              <a:latin typeface="+mn-lt"/>
            </a:endParaRP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20</a:t>
            </a:fld>
            <a:endParaRPr lang="en-US"/>
          </a:p>
        </p:txBody>
      </p:sp>
    </p:spTree>
    <p:extLst>
      <p:ext uri="{BB962C8B-B14F-4D97-AF65-F5344CB8AC3E}">
        <p14:creationId xmlns:p14="http://schemas.microsoft.com/office/powerpoint/2010/main" val="1162226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dirty="0"/>
              <a:t>DLA is now the War Department’s primary provider of printing services, office print devices and electronic conversion services according to a </a:t>
            </a:r>
            <a:r>
              <a:rPr lang="en-US" dirty="0" err="1"/>
              <a:t>DoW</a:t>
            </a:r>
            <a:r>
              <a:rPr lang="en-US" dirty="0"/>
              <a:t> instruction signed by the Under Secretary of War for Acquisition and Sustainment. </a:t>
            </a:r>
          </a:p>
          <a:p>
            <a:endParaRPr lang="en-US" dirty="0"/>
          </a:p>
          <a:p>
            <a:r>
              <a:rPr lang="en-US" dirty="0"/>
              <a:t>Department of War Instruction 5330.03 establishes policy and assigns responsibilities to DLA as the single manager of document services in the </a:t>
            </a:r>
            <a:r>
              <a:rPr lang="en-US" dirty="0" err="1"/>
              <a:t>DoW</a:t>
            </a:r>
            <a:r>
              <a:rPr lang="en-US" dirty="0"/>
              <a:t>. </a:t>
            </a:r>
          </a:p>
          <a:p>
            <a:endParaRPr lang="en-US" dirty="0"/>
          </a:p>
          <a:p>
            <a:r>
              <a:rPr lang="en-US" dirty="0"/>
              <a:t>The instruction directs </a:t>
            </a:r>
            <a:r>
              <a:rPr lang="en-US" dirty="0" err="1"/>
              <a:t>DoW</a:t>
            </a:r>
            <a:r>
              <a:rPr lang="en-US" dirty="0"/>
              <a:t> components to solely use DLA Document Services for production printing, procuring office multifunctional devices and scanning and conversion – unless their requirements qualify for an exception. </a:t>
            </a:r>
          </a:p>
          <a:p>
            <a:endParaRPr lang="en-US" dirty="0"/>
          </a:p>
          <a:p>
            <a:r>
              <a:rPr lang="en-US" dirty="0" err="1"/>
              <a:t>DoW</a:t>
            </a:r>
            <a:r>
              <a:rPr lang="en-US" dirty="0"/>
              <a:t> components include: OSW, the Military Departments, the Office of the Chairman of the Joint Chiefs of Staff and the Joint Staff, the Combatant Commands, the </a:t>
            </a:r>
            <a:r>
              <a:rPr lang="en-US" dirty="0" err="1"/>
              <a:t>DoW</a:t>
            </a:r>
            <a:r>
              <a:rPr lang="en-US" dirty="0"/>
              <a:t> Office of the Inspector General, Defense Agencies, </a:t>
            </a:r>
            <a:r>
              <a:rPr lang="en-US" dirty="0" err="1"/>
              <a:t>DoW</a:t>
            </a:r>
            <a:r>
              <a:rPr lang="en-US" dirty="0"/>
              <a:t> Field Activities and all other organizational entities within the </a:t>
            </a:r>
            <a:r>
              <a:rPr lang="en-US" dirty="0" err="1"/>
              <a:t>DoW</a:t>
            </a:r>
            <a:r>
              <a:rPr lang="en-US" dirty="0"/>
              <a:t>. Excluded: </a:t>
            </a:r>
            <a:r>
              <a:rPr lang="en-US" dirty="0" err="1"/>
              <a:t>DoW</a:t>
            </a:r>
            <a:r>
              <a:rPr lang="en-US" dirty="0"/>
              <a:t> intelligence agencies, National Guard and Reserve organizations, tactical activities and the U.S. Army Print and Media Distribution Center.</a:t>
            </a:r>
          </a:p>
          <a:p>
            <a:endParaRPr lang="en-US" dirty="0"/>
          </a:p>
          <a:p>
            <a:r>
              <a:rPr lang="en-US" dirty="0"/>
              <a:t>Use of DLA’s services will eliminate duplicate efforts and allow </a:t>
            </a:r>
            <a:r>
              <a:rPr lang="en-US" dirty="0" err="1"/>
              <a:t>DoW</a:t>
            </a:r>
            <a:r>
              <a:rPr lang="en-US" dirty="0"/>
              <a:t> components to focus on their core missions. </a:t>
            </a:r>
          </a:p>
          <a:p>
            <a:endParaRPr lang="en-US" dirty="0"/>
          </a:p>
          <a:p>
            <a:r>
              <a:rPr lang="en-US" dirty="0"/>
              <a:t>Document services consolidation under the updated policy will reduce costs for </a:t>
            </a:r>
            <a:r>
              <a:rPr lang="en-US" dirty="0" err="1"/>
              <a:t>DoW</a:t>
            </a:r>
            <a:r>
              <a:rPr lang="en-US" dirty="0"/>
              <a:t> and return scarce funding for other </a:t>
            </a:r>
            <a:r>
              <a:rPr lang="en-US" dirty="0" err="1"/>
              <a:t>DoW</a:t>
            </a:r>
            <a:r>
              <a:rPr lang="en-US" dirty="0"/>
              <a:t> priorities, potentially tens of millions of dollars each year. </a:t>
            </a:r>
          </a:p>
          <a:p>
            <a:endParaRPr lang="en-US" dirty="0"/>
          </a:p>
          <a:p>
            <a:r>
              <a:rPr lang="en-US" dirty="0"/>
              <a:t>DLA Document Services provides: </a:t>
            </a:r>
          </a:p>
          <a:p>
            <a:endParaRPr lang="en-US" dirty="0"/>
          </a:p>
          <a:p>
            <a:r>
              <a:rPr lang="en-US" dirty="0"/>
              <a:t>	- Procurement (lease or purchase), delivery and sustainment of office printing devices, desktop and stand-alone printers, copiers, fax machines, scanners and multi-function devices.</a:t>
            </a:r>
          </a:p>
          <a:p>
            <a:endParaRPr lang="en-US" dirty="0"/>
          </a:p>
          <a:p>
            <a:r>
              <a:rPr lang="en-US" dirty="0"/>
              <a:t>	- Production and delivery of unclassified, official use only, personally identifiable information, controlled unclassified information and classified (up to the Secret level) printed products in hard copy, such as banners, decals, technical manuals and other hard copy publications that cannot be economically produced on office printing devices.</a:t>
            </a:r>
          </a:p>
          <a:p>
            <a:endParaRPr lang="en-US" dirty="0"/>
          </a:p>
          <a:p>
            <a:r>
              <a:rPr lang="en-US" dirty="0"/>
              <a:t>	- Production and delivery of documents in electronic form through document scanning or conversion of files to standard electronic formats that can be opened, viewed or edited using a software program on a computer. </a:t>
            </a:r>
          </a:p>
          <a:p>
            <a:endParaRPr lang="en-US" dirty="0"/>
          </a:p>
          <a:p>
            <a:r>
              <a:rPr lang="en-US" dirty="0"/>
              <a:t>DLA Document Services evaluates and delivers effective document service capabilities based on best value, as determined by the quality, price and delivery time, in coordination with customer requirements.</a:t>
            </a:r>
          </a:p>
          <a:p>
            <a:endParaRPr lang="en-US" dirty="0"/>
          </a:p>
          <a:p>
            <a:r>
              <a:rPr lang="en-US" dirty="0"/>
              <a:t>DLA Document Services has been providing professional document services for more than 70 years with the highest quality and customer service.</a:t>
            </a:r>
          </a:p>
          <a:p>
            <a:endParaRPr lang="en-US" dirty="0"/>
          </a:p>
          <a:p>
            <a:r>
              <a:rPr lang="en-US" dirty="0"/>
              <a:t>As of June 2025</a:t>
            </a:r>
          </a:p>
        </p:txBody>
      </p:sp>
      <p:sp>
        <p:nvSpPr>
          <p:cNvPr id="4" name="Slide Number Placeholder 3"/>
          <p:cNvSpPr>
            <a:spLocks noGrp="1"/>
          </p:cNvSpPr>
          <p:nvPr>
            <p:ph type="sldNum" sz="quarter" idx="5"/>
          </p:nvPr>
        </p:nvSpPr>
        <p:spPr/>
        <p:txBody>
          <a:bodyPr/>
          <a:lstStyle/>
          <a:p>
            <a:fld id="{E2CA5C0E-4909-4CFA-9D5C-28EC43D03F21}" type="slidenum">
              <a:rPr lang="en-US" smtClean="0"/>
              <a:t>21</a:t>
            </a:fld>
            <a:endParaRPr lang="en-US"/>
          </a:p>
        </p:txBody>
      </p:sp>
    </p:spTree>
    <p:extLst>
      <p:ext uri="{BB962C8B-B14F-4D97-AF65-F5344CB8AC3E}">
        <p14:creationId xmlns:p14="http://schemas.microsoft.com/office/powerpoint/2010/main" val="4224625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dirty="0">
                <a:latin typeface="+mn-lt"/>
              </a:rPr>
              <a:t>DLA Installation Management—Policy provides policy and oversight for specialized support services to DLA</a:t>
            </a:r>
            <a:r>
              <a:rPr lang="en-US" altLang="en-US" dirty="0">
                <a:solidFill>
                  <a:srgbClr val="000000"/>
                </a:solidFill>
                <a:latin typeface="+mn-lt"/>
              </a:rPr>
              <a:t>. </a:t>
            </a:r>
          </a:p>
          <a:p>
            <a:pPr marL="178445" indent="-178445"/>
            <a:r>
              <a:rPr lang="en-US" altLang="en-US" dirty="0">
                <a:solidFill>
                  <a:srgbClr val="000000"/>
                </a:solidFill>
                <a:latin typeface="+mn-lt"/>
              </a:rPr>
              <a:t>Facilities and Equipment: Responsible for military construction, real property maintenance activities, military family housing, energy resource management, facilities master planning, real estate, administrative space management, operating equipment and motor vehicles, property accountability, retail supply policy, and engineering support program.</a:t>
            </a:r>
          </a:p>
          <a:p>
            <a:pPr marL="178445" indent="-178445"/>
            <a:r>
              <a:rPr lang="en-US" altLang="en-US" dirty="0">
                <a:solidFill>
                  <a:srgbClr val="000000"/>
                </a:solidFill>
                <a:latin typeface="+mn-lt"/>
              </a:rPr>
              <a:t>Security and Emergency Services: Responsible for all DLA police and fire departments.</a:t>
            </a:r>
          </a:p>
          <a:p>
            <a:pPr marL="178445" indent="-178445"/>
            <a:r>
              <a:rPr lang="en-US" altLang="en-US" dirty="0">
                <a:solidFill>
                  <a:srgbClr val="000000"/>
                </a:solidFill>
                <a:latin typeface="+mn-lt"/>
              </a:rPr>
              <a:t>Environmental Management: Responsible for providing Agency-wide policy, program, and operational support in the areas of environmental compliance, restoration and sustainability. </a:t>
            </a:r>
          </a:p>
          <a:p>
            <a:pPr marL="178445" indent="-178445"/>
            <a:r>
              <a:rPr lang="en-US" altLang="en-US" dirty="0">
                <a:solidFill>
                  <a:srgbClr val="000000"/>
                </a:solidFill>
                <a:latin typeface="+mn-lt"/>
              </a:rPr>
              <a:t>Safety and Occupational Health: Provides policy, guidance, and oversight for the Agency Occupational Safety and Health Program. </a:t>
            </a:r>
          </a:p>
          <a:p>
            <a:pPr marL="178445" indent="-178445"/>
            <a:r>
              <a:rPr lang="en-US" altLang="en-US" dirty="0">
                <a:solidFill>
                  <a:srgbClr val="000000"/>
                </a:solidFill>
                <a:latin typeface="+mn-lt"/>
              </a:rPr>
              <a:t>Process Management: Provides guidance and directions to employees to document enterprise processes, test controls, correct deficiencies and ensure the numbers are traceable and proof exists to achieve auditability.</a:t>
            </a:r>
          </a:p>
          <a:p>
            <a:endParaRPr lang="en-US" altLang="en-US" dirty="0">
              <a:solidFill>
                <a:srgbClr val="000000"/>
              </a:solidFill>
              <a:latin typeface="+mn-lt"/>
            </a:endParaRPr>
          </a:p>
          <a:p>
            <a:r>
              <a:rPr lang="en-US" dirty="0">
                <a:latin typeface="+mn-lt"/>
              </a:rPr>
              <a:t>DLA Installation Management—Operations provides DLA with the installation capabilities and services to support the DLA mission.</a:t>
            </a:r>
          </a:p>
          <a:p>
            <a:endParaRPr lang="en-US" dirty="0">
              <a:latin typeface="+mn-lt"/>
            </a:endParaRPr>
          </a:p>
          <a:p>
            <a:r>
              <a:rPr lang="en-US" b="1" dirty="0">
                <a:latin typeface="+mn-lt"/>
              </a:rPr>
              <a:t>Quick Facts</a:t>
            </a:r>
            <a:r>
              <a:rPr lang="en-US" dirty="0">
                <a:latin typeface="+mn-lt"/>
              </a:rPr>
              <a:t>: There are 2,071 General Schedule/Wage Grade/Non-appropriated Fund civilian employees which includes 480 police officers and firefighters. There are also 250 contract employees supporting the organization.</a:t>
            </a:r>
          </a:p>
          <a:p>
            <a:pPr marL="178445" indent="-178445"/>
            <a:r>
              <a:rPr lang="en-US" dirty="0">
                <a:latin typeface="+mn-lt"/>
              </a:rPr>
              <a:t>Manages more than 17,000 real property assets at more than 600 locations. Examples include land, buildings, structures, utilities systems and includes equipment attached to and made part of buildings and structures (such as heating systems).    </a:t>
            </a:r>
          </a:p>
          <a:p>
            <a:pPr marL="178445" indent="-178445"/>
            <a:r>
              <a:rPr lang="en-US" dirty="0">
                <a:latin typeface="+mn-lt"/>
              </a:rPr>
              <a:t>Manages more than 18,000 general equipment assets. Examples include forklifts, servers, copy machines, trucks, and video conferencing equipment.</a:t>
            </a:r>
          </a:p>
          <a:p>
            <a:pPr marL="178445" indent="-178445"/>
            <a:r>
              <a:rPr lang="en-US" dirty="0">
                <a:latin typeface="+mn-lt"/>
              </a:rPr>
              <a:t>Manages more than 2,500 capital equipment assets, which are the same as general equipment assets with a value of more than $250,000</a:t>
            </a:r>
          </a:p>
          <a:p>
            <a:pPr marL="178445" indent="-178445"/>
            <a:r>
              <a:rPr lang="en-US" dirty="0">
                <a:latin typeface="+mn-lt"/>
              </a:rPr>
              <a:t>Manages five child development centers located at Fort Belvoir, Virginia; Richmond, Virginia; Columbus, Ohio; Susquehanna, Pennsylvania and San Joaquin, California.</a:t>
            </a:r>
          </a:p>
          <a:p>
            <a:pPr marL="178445" indent="-178445"/>
            <a:r>
              <a:rPr lang="en-US" dirty="0">
                <a:latin typeface="+mn-lt"/>
              </a:rPr>
              <a:t>Supports DLA Distribution Centers and DLA Disposition Services sites located worldwide. </a:t>
            </a:r>
          </a:p>
          <a:p>
            <a:pPr marL="178445" indent="-178445"/>
            <a:r>
              <a:rPr lang="en-US" dirty="0">
                <a:latin typeface="+mn-lt"/>
              </a:rPr>
              <a:t>Installation Operations site directors are co-located with DLA MSCs and DLA regional commanders.</a:t>
            </a:r>
          </a:p>
          <a:p>
            <a:pPr>
              <a:defRPr/>
            </a:pPr>
            <a:endParaRPr lang="en-US" dirty="0">
              <a:latin typeface="+mn-lt"/>
            </a:endParaRPr>
          </a:p>
          <a:p>
            <a:pPr defTabSz="951708">
              <a:defRPr/>
            </a:pPr>
            <a:r>
              <a:rPr lang="en-US" altLang="en-US" dirty="0">
                <a:solidFill>
                  <a:srgbClr val="000000"/>
                </a:solidFill>
                <a:latin typeface="+mn-lt"/>
              </a:rPr>
              <a:t>As of June 2025</a:t>
            </a:r>
            <a:endParaRPr lang="en-US" b="1" dirty="0">
              <a:latin typeface="+mn-lt"/>
            </a:endParaRPr>
          </a:p>
          <a:p>
            <a:endParaRPr lang="en-US" altLang="en-US" dirty="0">
              <a:solidFill>
                <a:srgbClr val="000000"/>
              </a:solidFill>
            </a:endParaRPr>
          </a:p>
          <a:p>
            <a:endParaRPr lang="en-US" altLang="en-US" dirty="0">
              <a:solidFill>
                <a:srgbClr val="000000"/>
              </a:solidFill>
            </a:endParaRPr>
          </a:p>
          <a:p>
            <a:pPr>
              <a:lnSpc>
                <a:spcPct val="100000"/>
              </a:lnSpc>
            </a:pPr>
            <a:endParaRPr lang="en-US" dirty="0"/>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22</a:t>
            </a:fld>
            <a:endParaRPr lang="en-US"/>
          </a:p>
        </p:txBody>
      </p:sp>
    </p:spTree>
    <p:extLst>
      <p:ext uri="{BB962C8B-B14F-4D97-AF65-F5344CB8AC3E}">
        <p14:creationId xmlns:p14="http://schemas.microsoft.com/office/powerpoint/2010/main" val="108254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DLA recognizes a high-performing, valued, resilient and accountable workforce is vital to current and long-term success in effectively supporting the warfighter.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 DLA Human Resources, advises and assists the DLA Executive Board in building and sustaining an exceptional civilian and military workforce within DLA. In support of the DLA mission, DLA Human Resources finds, trains, and sustains a mission-ready workforce for DLA and our HR customers, using world class policies, processes, programs, and tools.</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In addition to providing full HR support to DLA, J1 provides HR services to other </a:t>
            </a:r>
            <a:r>
              <a:rPr lang="en-US" baseline="0" dirty="0" err="1">
                <a:latin typeface="+mn-lt"/>
                <a:cs typeface="Arial" panose="020B0604020202020204" pitchFamily="34" charset="0"/>
              </a:rPr>
              <a:t>DoW</a:t>
            </a:r>
            <a:r>
              <a:rPr lang="en-US" baseline="0" dirty="0">
                <a:latin typeface="+mn-lt"/>
                <a:cs typeface="Arial" panose="020B0604020202020204" pitchFamily="34" charset="0"/>
              </a:rPr>
              <a:t> agencies on a reimbursable basis.</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J1’s mission entails developing a strategic approach and requisite policies/programs in the areas of: talent management, leadership development, change management, personnel staffing, position classification, employee relations, labor relations, training, executive development, career management, pay administration, performance management, incentive awards, injury compensation, certain worker/family support programs, employee assistance program, sexual assault prevention and response, management information, military personnel, military manpower management, and the DLA Senior Executive Service Program.</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 oversees the provision of services by the DLA Human Resources Services, DLA customers; Enterprise Operations; DLA Payroll and Travel; Human Resources Information Systems; Military Personnel; DLA Training; Workforce Development Policy and Program Support; and DOD customers.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As of June 2025</a:t>
            </a: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23</a:t>
            </a:fld>
            <a:endParaRPr lang="en-US"/>
          </a:p>
        </p:txBody>
      </p:sp>
    </p:spTree>
    <p:extLst>
      <p:ext uri="{BB962C8B-B14F-4D97-AF65-F5344CB8AC3E}">
        <p14:creationId xmlns:p14="http://schemas.microsoft.com/office/powerpoint/2010/main" val="1206975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dirty="0"/>
              <a:t>J3, DLA Logistics Operations, is responsible for end-to-end supply chain management of DLA’s multiple supply chains. J3 provides logistics and materiel process management policy, guidance and oversight while conducting continuous assessments of supply chain performance.</a:t>
            </a:r>
          </a:p>
          <a:p>
            <a:endParaRPr lang="en-US" dirty="0"/>
          </a:p>
          <a:p>
            <a:r>
              <a:rPr lang="en-US" dirty="0"/>
              <a:t>J3 is the critical link to military service customers and the combatant commands for the entire Agency. This directorate links DLA’s vast sustainment capabilities to warfighter demand in order to deliver end-to-end supply chain effectiveness.</a:t>
            </a:r>
          </a:p>
          <a:p>
            <a:endParaRPr lang="en-US" dirty="0"/>
          </a:p>
          <a:p>
            <a:r>
              <a:rPr lang="en-US" dirty="0"/>
              <a:t>J3 functions as the strategic and operational focal point to:</a:t>
            </a:r>
          </a:p>
          <a:p>
            <a:pPr marL="475853" lvl="1"/>
            <a:r>
              <a:rPr lang="en-US" dirty="0"/>
              <a:t>– Build mutually beneficial partnerships with every </a:t>
            </a:r>
            <a:r>
              <a:rPr lang="en-US" dirty="0" err="1"/>
              <a:t>DoW</a:t>
            </a:r>
            <a:r>
              <a:rPr lang="en-US" dirty="0"/>
              <a:t> component</a:t>
            </a:r>
          </a:p>
          <a:p>
            <a:pPr marL="475853" lvl="1"/>
            <a:r>
              <a:rPr lang="en-US" dirty="0"/>
              <a:t>– Establish and execute measurable performance agreements</a:t>
            </a:r>
          </a:p>
          <a:p>
            <a:pPr marL="475853" lvl="1"/>
            <a:r>
              <a:rPr lang="en-US" dirty="0"/>
              <a:t>– Collaboratively manage DLA account plans for each military service</a:t>
            </a:r>
          </a:p>
          <a:p>
            <a:pPr marL="475853" lvl="1"/>
            <a:r>
              <a:rPr lang="en-US" dirty="0"/>
              <a:t>– Develop engagement strategies for each service</a:t>
            </a:r>
          </a:p>
          <a:p>
            <a:pPr marL="475853" lvl="1"/>
            <a:r>
              <a:rPr lang="en-US" dirty="0"/>
              <a:t>– Cultivate new opportunities for DLA support</a:t>
            </a:r>
          </a:p>
          <a:p>
            <a:pPr marL="237927" lvl="1"/>
            <a:endParaRPr lang="en-US" dirty="0"/>
          </a:p>
          <a:p>
            <a:r>
              <a:rPr lang="en-US" dirty="0"/>
              <a:t>Additionally, the J3 integrates DLA support for the </a:t>
            </a:r>
            <a:r>
              <a:rPr lang="en-US" dirty="0" err="1"/>
              <a:t>DoW</a:t>
            </a:r>
            <a:r>
              <a:rPr lang="en-US" dirty="0"/>
              <a:t> enterprise, synchronizing responsibilities for all the related policy and procedures, monitoring the health, capability, and weapons systems performance for this mission set, and working with the Military Service Headquarters on weapons system support improvement initiatives.</a:t>
            </a:r>
          </a:p>
          <a:p>
            <a:endParaRPr lang="en-US" dirty="0"/>
          </a:p>
          <a:p>
            <a:r>
              <a:rPr lang="en-US" dirty="0"/>
              <a:t>The J3 also manages expeditionary missions including the Global Response Force Rapid Deployment Teams, in addition to the traditional DLA Support Teams.  </a:t>
            </a:r>
          </a:p>
          <a:p>
            <a:r>
              <a:rPr lang="en-US" dirty="0"/>
              <a:t>  </a:t>
            </a:r>
          </a:p>
          <a:p>
            <a:r>
              <a:rPr lang="en-US" u="sng" dirty="0"/>
              <a:t>J3 Background: </a:t>
            </a:r>
          </a:p>
          <a:p>
            <a:r>
              <a:rPr lang="en-US" dirty="0"/>
              <a:t>– Acts as a customer advocate for the Agency, maintaining close relationships with our stakeholders through regional commanders, deployed support teams, combatant command and major mission area liaison officers and customer service representatives</a:t>
            </a:r>
          </a:p>
          <a:p>
            <a:endParaRPr lang="en-US" dirty="0"/>
          </a:p>
          <a:p>
            <a:r>
              <a:rPr lang="en-US" dirty="0"/>
              <a:t>– Serves as DLA’s primary focal point for new supply chain concepts, proposals, initiatives and assessments</a:t>
            </a:r>
          </a:p>
          <a:p>
            <a:endParaRPr lang="en-US" dirty="0"/>
          </a:p>
          <a:p>
            <a:r>
              <a:rPr lang="en-US" dirty="0"/>
              <a:t>– Executes strategic planning and analysis and recommends operations, business processes, information systems and policy improvements to synchronize and improve end-to-end performance of supply chains </a:t>
            </a:r>
          </a:p>
          <a:p>
            <a:endParaRPr lang="en-US" dirty="0"/>
          </a:p>
          <a:p>
            <a:r>
              <a:rPr lang="en-US" dirty="0"/>
              <a:t>– Operates the DLA Agency Synchronization Operations Center, which monitors, tasks and integrates the DLA response to operational and contingency requirements</a:t>
            </a:r>
          </a:p>
          <a:p>
            <a:endParaRPr lang="en-US" dirty="0"/>
          </a:p>
          <a:p>
            <a:r>
              <a:rPr lang="en-US" dirty="0"/>
              <a:t>– Plans, conducts and participates in joint exercises</a:t>
            </a:r>
          </a:p>
          <a:p>
            <a:endParaRPr lang="en-US" dirty="0"/>
          </a:p>
          <a:p>
            <a:r>
              <a:rPr lang="en-US" dirty="0"/>
              <a:t>– Supports worldwide humanitarian relief efforts</a:t>
            </a:r>
          </a:p>
          <a:p>
            <a:endParaRPr lang="en-US" dirty="0"/>
          </a:p>
          <a:p>
            <a:r>
              <a:rPr lang="en-US" dirty="0"/>
              <a:t>– Synchronizes responsibilities for all Nuclear Enterprise-related policy and procedures</a:t>
            </a:r>
          </a:p>
          <a:p>
            <a:endParaRPr lang="en-US" dirty="0"/>
          </a:p>
          <a:p>
            <a:r>
              <a:rPr lang="en-US" dirty="0"/>
              <a:t>– Assists the combatant commands with executing their Operational Contract Support mission</a:t>
            </a:r>
          </a:p>
          <a:p>
            <a:endParaRPr lang="en-US" dirty="0"/>
          </a:p>
          <a:p>
            <a:r>
              <a:rPr lang="en-US" dirty="0"/>
              <a:t>– </a:t>
            </a:r>
            <a:r>
              <a:rPr lang="en-US" dirty="0">
                <a:cs typeface="Arial" panose="020B0604020202020204" pitchFamily="34" charset="0"/>
              </a:rPr>
              <a:t>Houses the Center of Planning Excellence, the PBL Center of Excellence, and the Customer Interaction Center</a:t>
            </a:r>
            <a:endParaRPr lang="en-US" dirty="0"/>
          </a:p>
          <a:p>
            <a:endParaRPr lang="en-US" dirty="0"/>
          </a:p>
          <a:p>
            <a:r>
              <a:rPr lang="en-US" dirty="0"/>
              <a:t>– Advocates for the MSCs and oversees their activities</a:t>
            </a:r>
          </a:p>
          <a:p>
            <a:endParaRPr lang="en-US" dirty="0"/>
          </a:p>
          <a:p>
            <a:r>
              <a:rPr lang="en-US" dirty="0"/>
              <a:t>– Oversees the DLA foreign visitor program</a:t>
            </a:r>
          </a:p>
          <a:p>
            <a:endParaRPr lang="en-US" dirty="0"/>
          </a:p>
          <a:p>
            <a:r>
              <a:rPr lang="en-US" dirty="0"/>
              <a:t>As of June 2025</a:t>
            </a: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24</a:t>
            </a:fld>
            <a:endParaRPr lang="en-US"/>
          </a:p>
        </p:txBody>
      </p:sp>
    </p:spTree>
    <p:extLst>
      <p:ext uri="{BB962C8B-B14F-4D97-AF65-F5344CB8AC3E}">
        <p14:creationId xmlns:p14="http://schemas.microsoft.com/office/powerpoint/2010/main" val="2836159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pPr>
              <a:lnSpc>
                <a:spcPct val="107000"/>
              </a:lnSpc>
              <a:spcAft>
                <a:spcPts val="832"/>
              </a:spcAft>
            </a:pPr>
            <a:r>
              <a:rPr lang="en-US" dirty="0">
                <a:ea typeface="Calibri" panose="020F0502020204030204" pitchFamily="34" charset="0"/>
                <a:cs typeface="Times New Roman" panose="02020603050405020304" pitchFamily="18" charset="0"/>
              </a:rPr>
              <a:t>J6, DLA Information Operations, leads and manages the confluence of information and technology for DLA, providing comprehensive, best practice Information Technology support to the </a:t>
            </a:r>
            <a:r>
              <a:rPr lang="en-US" dirty="0" err="1">
                <a:ea typeface="Calibri" panose="020F0502020204030204" pitchFamily="34" charset="0"/>
                <a:cs typeface="Times New Roman" panose="02020603050405020304" pitchFamily="18" charset="0"/>
              </a:rPr>
              <a:t>DoW</a:t>
            </a:r>
            <a:r>
              <a:rPr lang="en-US" dirty="0">
                <a:ea typeface="Calibri" panose="020F0502020204030204" pitchFamily="34" charset="0"/>
                <a:cs typeface="Times New Roman" panose="02020603050405020304" pitchFamily="18" charset="0"/>
              </a:rPr>
              <a:t>/DLA logistics business community. J6 also provides high quality information systems, customer support, efficient and effective computing, data management, electronic business, telecommunication services, and secure voice systems. </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is responsible for all things IT within DLA and believes their #1 job is to keep the “day-to-day IT operations” up and running 24/7. Their goal is to provide business value and capabilities to help DLA serve the warfighter, while promoting a culture of IT resiliency and adaptability. </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Field Activity offices provide on-site support to all DLA MSCs and units for networks, communications, applications, desktops, phones, video teleconferences, and communications security.</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provides direct support at each DLA location and provides IT support for overseas deployments and personnel in other “forward” locations.</a:t>
            </a:r>
          </a:p>
          <a:p>
            <a:endParaRPr lang="en-US" dirty="0"/>
          </a:p>
          <a:p>
            <a:r>
              <a:rPr lang="en-US" dirty="0"/>
              <a:t>As of June 2025</a:t>
            </a:r>
          </a:p>
          <a:p>
            <a:r>
              <a:rPr lang="en-US" sz="600" dirty="0"/>
              <a:t> </a:t>
            </a:r>
          </a:p>
          <a:p>
            <a:endParaRPr lang="en-US" dirty="0"/>
          </a:p>
        </p:txBody>
      </p:sp>
      <p:sp>
        <p:nvSpPr>
          <p:cNvPr id="4" name="Slide Number Placeholder 3"/>
          <p:cNvSpPr>
            <a:spLocks noGrp="1"/>
          </p:cNvSpPr>
          <p:nvPr>
            <p:ph type="sldNum" sz="quarter" idx="5"/>
          </p:nvPr>
        </p:nvSpPr>
        <p:spPr/>
        <p:txBody>
          <a:bodyPr/>
          <a:lstStyle/>
          <a:p>
            <a:pPr defTabSz="475853">
              <a:defRPr/>
            </a:pPr>
            <a:fld id="{E2CA5C0E-4909-4CFA-9D5C-28EC43D03F21}" type="slidenum">
              <a:rPr lang="en-US">
                <a:solidFill>
                  <a:prstClr val="black"/>
                </a:solidFill>
                <a:latin typeface="Arial" panose="020B0604020202020204"/>
              </a:rPr>
              <a:pPr defTabSz="475853">
                <a:defRPr/>
              </a:pPr>
              <a:t>25</a:t>
            </a:fld>
            <a:endParaRPr lang="en-US">
              <a:solidFill>
                <a:prstClr val="black"/>
              </a:solidFill>
              <a:latin typeface="Arial" panose="020B0604020202020204"/>
            </a:endParaRPr>
          </a:p>
        </p:txBody>
      </p:sp>
    </p:spTree>
    <p:extLst>
      <p:ext uri="{BB962C8B-B14F-4D97-AF65-F5344CB8AC3E}">
        <p14:creationId xmlns:p14="http://schemas.microsoft.com/office/powerpoint/2010/main" val="479300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pPr>
              <a:lnSpc>
                <a:spcPct val="300000"/>
              </a:lnSpc>
              <a:spcAft>
                <a:spcPts val="1250"/>
              </a:spcAft>
            </a:pPr>
            <a:r>
              <a:rPr lang="en-US" dirty="0"/>
              <a:t>J7 is responsible for the development, application and oversight of DLA acquisition policy, plans, programs, operations and systems. </a:t>
            </a:r>
          </a:p>
          <a:p>
            <a:pPr>
              <a:lnSpc>
                <a:spcPct val="300000"/>
              </a:lnSpc>
              <a:spcAft>
                <a:spcPts val="1250"/>
              </a:spcAft>
            </a:pPr>
            <a:endParaRPr lang="en-US" dirty="0"/>
          </a:p>
          <a:p>
            <a:pPr indent="-178445">
              <a:lnSpc>
                <a:spcPct val="300000"/>
              </a:lnSpc>
              <a:spcAft>
                <a:spcPts val="1250"/>
              </a:spcAft>
            </a:pPr>
            <a:r>
              <a:rPr lang="en-US" dirty="0"/>
              <a:t>Oversees a DLA acquisition workforce of 9,000</a:t>
            </a:r>
          </a:p>
          <a:p>
            <a:pPr indent="-178445">
              <a:lnSpc>
                <a:spcPct val="300000"/>
              </a:lnSpc>
              <a:spcAft>
                <a:spcPts val="1250"/>
              </a:spcAft>
            </a:pPr>
            <a:endParaRPr lang="en-US" dirty="0"/>
          </a:p>
          <a:p>
            <a:pPr indent="-178445">
              <a:lnSpc>
                <a:spcPct val="300000"/>
              </a:lnSpc>
              <a:spcAft>
                <a:spcPts val="1250"/>
              </a:spcAft>
            </a:pPr>
            <a:r>
              <a:rPr lang="en-US" dirty="0"/>
              <a:t>With J3 and the major subordinate commands, sets the acquisition agenda for the agency</a:t>
            </a:r>
          </a:p>
          <a:p>
            <a:pPr indent="-178445">
              <a:lnSpc>
                <a:spcPct val="300000"/>
              </a:lnSpc>
              <a:spcAft>
                <a:spcPts val="1250"/>
              </a:spcAft>
            </a:pPr>
            <a:endParaRPr lang="en-US" dirty="0"/>
          </a:p>
          <a:p>
            <a:pPr indent="-178445">
              <a:lnSpc>
                <a:spcPct val="300000"/>
              </a:lnSpc>
              <a:spcAft>
                <a:spcPts val="1250"/>
              </a:spcAft>
            </a:pPr>
            <a:r>
              <a:rPr lang="en-US" dirty="0"/>
              <a:t>Interfaces with Defense Pricing and Contracting and other </a:t>
            </a:r>
            <a:r>
              <a:rPr lang="en-US" dirty="0" err="1"/>
              <a:t>DoW</a:t>
            </a:r>
            <a:r>
              <a:rPr lang="en-US" dirty="0"/>
              <a:t> and federal agencies in support of DLA acquisition programs and interests</a:t>
            </a:r>
          </a:p>
          <a:p>
            <a:pPr indent="-178445">
              <a:lnSpc>
                <a:spcPct val="300000"/>
              </a:lnSpc>
              <a:spcAft>
                <a:spcPts val="1250"/>
              </a:spcAft>
            </a:pPr>
            <a:endParaRPr lang="en-US" dirty="0"/>
          </a:p>
          <a:p>
            <a:pPr indent="-178445">
              <a:lnSpc>
                <a:spcPct val="300000"/>
              </a:lnSpc>
              <a:spcAft>
                <a:spcPts val="1250"/>
              </a:spcAft>
            </a:pPr>
            <a:r>
              <a:rPr lang="en-US" dirty="0"/>
              <a:t>Serves as the functional process owner for DLA’s procurement systems</a:t>
            </a:r>
          </a:p>
          <a:p>
            <a:pPr indent="-178445">
              <a:lnSpc>
                <a:spcPct val="300000"/>
              </a:lnSpc>
              <a:spcAft>
                <a:spcPts val="1250"/>
              </a:spcAft>
            </a:pPr>
            <a:endParaRPr lang="en-US" dirty="0"/>
          </a:p>
          <a:p>
            <a:pPr indent="-178445">
              <a:lnSpc>
                <a:spcPct val="300000"/>
              </a:lnSpc>
              <a:spcAft>
                <a:spcPts val="1250"/>
              </a:spcAft>
            </a:pPr>
            <a:r>
              <a:rPr lang="en-US" dirty="0"/>
              <a:t>Leads the industry engagement strategy for the agency</a:t>
            </a:r>
          </a:p>
          <a:p>
            <a:pPr indent="-178445">
              <a:lnSpc>
                <a:spcPct val="300000"/>
              </a:lnSpc>
              <a:spcAft>
                <a:spcPts val="1250"/>
              </a:spcAft>
            </a:pPr>
            <a:endParaRPr lang="en-US" dirty="0"/>
          </a:p>
          <a:p>
            <a:pPr indent="-178445">
              <a:lnSpc>
                <a:spcPct val="300000"/>
              </a:lnSpc>
              <a:spcAft>
                <a:spcPts val="1250"/>
              </a:spcAft>
            </a:pPr>
            <a:r>
              <a:rPr lang="en-US" dirty="0"/>
              <a:t>Assesses and mitigates industrial base risk via the </a:t>
            </a:r>
            <a:r>
              <a:rPr lang="en-US" dirty="0" err="1"/>
              <a:t>Warstopper</a:t>
            </a:r>
            <a:r>
              <a:rPr lang="en-US" dirty="0"/>
              <a:t> Program</a:t>
            </a:r>
          </a:p>
          <a:p>
            <a:pPr indent="-178445">
              <a:lnSpc>
                <a:spcPct val="300000"/>
              </a:lnSpc>
              <a:spcAft>
                <a:spcPts val="1250"/>
              </a:spcAft>
            </a:pPr>
            <a:endParaRPr lang="en-US" dirty="0"/>
          </a:p>
          <a:p>
            <a:pPr indent="-178445">
              <a:lnSpc>
                <a:spcPct val="300000"/>
              </a:lnSpc>
              <a:spcAft>
                <a:spcPts val="1250"/>
              </a:spcAft>
            </a:pPr>
            <a:r>
              <a:rPr lang="en-US" dirty="0"/>
              <a:t>Drives efficiencies in the acquisition process</a:t>
            </a:r>
          </a:p>
          <a:p>
            <a:pPr indent="-178445">
              <a:lnSpc>
                <a:spcPct val="300000"/>
              </a:lnSpc>
              <a:spcAft>
                <a:spcPts val="1250"/>
              </a:spcAft>
            </a:pPr>
            <a:endParaRPr lang="en-US" dirty="0"/>
          </a:p>
          <a:p>
            <a:pPr>
              <a:lnSpc>
                <a:spcPct val="300000"/>
              </a:lnSpc>
              <a:spcAft>
                <a:spcPts val="1250"/>
              </a:spcAft>
            </a:pPr>
            <a:r>
              <a:rPr lang="en-US" dirty="0"/>
              <a:t>DLA Strategic Materials and the DLA Contracting Services Office also fall under J7.</a:t>
            </a:r>
          </a:p>
          <a:p>
            <a:pPr>
              <a:lnSpc>
                <a:spcPct val="300000"/>
              </a:lnSpc>
              <a:spcAft>
                <a:spcPts val="1250"/>
              </a:spcAft>
            </a:pPr>
            <a:endParaRPr lang="en-US" dirty="0"/>
          </a:p>
          <a:p>
            <a:pPr>
              <a:lnSpc>
                <a:spcPct val="300000"/>
              </a:lnSpc>
              <a:spcAft>
                <a:spcPts val="1250"/>
              </a:spcAft>
            </a:pPr>
            <a:r>
              <a:rPr lang="en-US" dirty="0"/>
              <a:t>As of June 2025</a:t>
            </a:r>
          </a:p>
          <a:p>
            <a:pPr>
              <a:lnSpc>
                <a:spcPct val="300000"/>
              </a:lnSpc>
            </a:pPr>
            <a:r>
              <a:rPr lang="en-US" dirty="0"/>
              <a:t> </a:t>
            </a: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26</a:t>
            </a:fld>
            <a:endParaRPr lang="en-US"/>
          </a:p>
        </p:txBody>
      </p:sp>
    </p:spTree>
    <p:extLst>
      <p:ext uri="{BB962C8B-B14F-4D97-AF65-F5344CB8AC3E}">
        <p14:creationId xmlns:p14="http://schemas.microsoft.com/office/powerpoint/2010/main" val="374943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J8, DLA Finance, provides the full spectrum of financial management services and support to our customers, including accounting, budgeting, financial analysis, audit remediation and process management.</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J8 is the principal financial advisor to the DLA Director and the primary DLA advocate with the Office of the Under Secretary of War (Comptroller) and the Office of Management and Budget.</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DLA Finance also partners with many key Department of War stakeholders and service providers, such as Congressional Authorization and Appropriation staff members, Office of the Undersecretary of War (Acquisition &amp; Sustainment) and the Defense Finance and Accounting Service.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Approximately 750 J8 financial professionals at seven locations across the United States and </a:t>
            </a:r>
            <a:r>
              <a:rPr lang="en-US" dirty="0"/>
              <a:t>provided more than $48.2 billion</a:t>
            </a:r>
          </a:p>
          <a:p>
            <a:r>
              <a:rPr lang="en-US" dirty="0"/>
              <a:t>in goods and services FY2022.</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J8 also leads stewardship and audit remediation activities for the agency. </a:t>
            </a:r>
          </a:p>
          <a:p>
            <a:endParaRPr lang="en-US" altLang="en-US" baseline="0" dirty="0">
              <a:latin typeface="+mn-lt"/>
            </a:endParaRPr>
          </a:p>
          <a:p>
            <a:r>
              <a:rPr lang="en-US" altLang="en-US" baseline="0" dirty="0">
                <a:latin typeface="+mn-lt"/>
              </a:rPr>
              <a:t>As of February 2025</a:t>
            </a:r>
            <a:endParaRPr lang="en-US" baseline="0" dirty="0">
              <a:latin typeface="+mn-lt"/>
            </a:endParaRP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27</a:t>
            </a:fld>
            <a:endParaRPr lang="en-US"/>
          </a:p>
        </p:txBody>
      </p:sp>
    </p:spTree>
    <p:extLst>
      <p:ext uri="{BB962C8B-B14F-4D97-AF65-F5344CB8AC3E}">
        <p14:creationId xmlns:p14="http://schemas.microsoft.com/office/powerpoint/2010/main" val="3141368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dirty="0">
                <a:ea typeface="Calibri" panose="020F0502020204030204" pitchFamily="34" charset="0"/>
                <a:cs typeface="Times New Roman" panose="02020603050405020304" pitchFamily="18" charset="0"/>
              </a:rPr>
              <a:t>J9, DLA Joint Reserve Force, is comprised of more than 660 Reservists. They provide trained, ready and available Reservists from the Army, Navy, Marine Corps and Air Force, to enable DLA to accomplish its worldwide combat support agency logistics mission. </a:t>
            </a:r>
          </a:p>
          <a:p>
            <a:endParaRPr lang="en-US" dirty="0">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J9’s objectives are to: </a:t>
            </a:r>
          </a:p>
          <a:p>
            <a:endParaRPr lang="en-US" dirty="0">
              <a:ea typeface="Calibri" panose="020F0502020204030204" pitchFamily="34" charset="0"/>
              <a:cs typeface="Times New Roman" panose="02020603050405020304" pitchFamily="18" charset="0"/>
            </a:endParaRPr>
          </a:p>
          <a:p>
            <a:pPr marL="115659" indent="-115659">
              <a:spcAft>
                <a:spcPts val="624"/>
              </a:spcAft>
            </a:pPr>
            <a:r>
              <a:rPr lang="en-US" dirty="0">
                <a:ea typeface="Calibri" panose="020F0502020204030204" pitchFamily="34" charset="0"/>
                <a:cs typeface="Times New Roman" panose="02020603050405020304" pitchFamily="18" charset="0"/>
              </a:rPr>
              <a:t>Develop an organization of highly skilled, multifunctional, joint logistics professionals who understand all aspects of DLA operations and customer service</a:t>
            </a:r>
          </a:p>
          <a:p>
            <a:pPr marL="115659" indent="-115659">
              <a:spcAft>
                <a:spcPts val="624"/>
              </a:spcAft>
            </a:pPr>
            <a:r>
              <a:rPr lang="en-US" dirty="0">
                <a:ea typeface="Calibri" panose="020F0502020204030204" pitchFamily="34" charset="0"/>
                <a:cs typeface="Times New Roman" panose="02020603050405020304" pitchFamily="18" charset="0"/>
              </a:rPr>
              <a:t>Provide DLA with trained and ready Reservists who can mobilize and deploy to support DLA's worldwide mission</a:t>
            </a:r>
          </a:p>
          <a:p>
            <a:pPr marL="115659" indent="-115659">
              <a:spcAft>
                <a:spcPts val="624"/>
              </a:spcAft>
            </a:pPr>
            <a:r>
              <a:rPr lang="en-US" dirty="0">
                <a:ea typeface="Calibri" panose="020F0502020204030204" pitchFamily="34" charset="0"/>
                <a:cs typeface="Times New Roman" panose="02020603050405020304" pitchFamily="18" charset="0"/>
              </a:rPr>
              <a:t>Integrate and build joint reserve capability to support a wide range of DLA operations and activities</a:t>
            </a:r>
          </a:p>
          <a:p>
            <a:pPr marL="115659" indent="-115659">
              <a:spcAft>
                <a:spcPts val="624"/>
              </a:spcAft>
            </a:pPr>
            <a:r>
              <a:rPr lang="en-US" dirty="0">
                <a:ea typeface="Calibri" panose="020F0502020204030204" pitchFamily="34" charset="0"/>
                <a:cs typeface="Times New Roman" panose="02020603050405020304" pitchFamily="18" charset="0"/>
              </a:rPr>
              <a:t>Maintain compliance with Service-specific regulations and requirements to deliver maximum value to DLA’s military customers </a:t>
            </a:r>
          </a:p>
          <a:p>
            <a:pPr marL="115659" indent="-115659"/>
            <a:endParaRPr lang="en-US" dirty="0"/>
          </a:p>
          <a:p>
            <a:pPr marL="115659" indent="-115659"/>
            <a:endParaRPr lang="en-US" dirty="0"/>
          </a:p>
          <a:p>
            <a:r>
              <a:rPr lang="en-US" dirty="0"/>
              <a:t>As of June 2025</a:t>
            </a:r>
            <a:endParaRPr lang="en-US" b="1" dirty="0"/>
          </a:p>
          <a:p>
            <a:pPr>
              <a:defRPr/>
            </a:pPr>
            <a:endParaRPr 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28</a:t>
            </a:fld>
            <a:endParaRPr lang="en-US"/>
          </a:p>
        </p:txBody>
      </p:sp>
    </p:spTree>
    <p:extLst>
      <p:ext uri="{BB962C8B-B14F-4D97-AF65-F5344CB8AC3E}">
        <p14:creationId xmlns:p14="http://schemas.microsoft.com/office/powerpoint/2010/main" val="3066184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is a key Agency Line of Effort that aligns to SECWAR priorities on response to national needs, whole of nation, and economic interests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 provides supply chain management needs for the nation, while still meeting the needs of the military – Warfighter Always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Leverages economies of scale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Provides competitive acquisition and operating costs for </a:t>
            </a:r>
            <a:r>
              <a:rPr lang="en-US" sz="1100" u="sng" dirty="0">
                <a:effectLst/>
                <a:latin typeface="Calibri" panose="020F0502020204030204" pitchFamily="34" charset="0"/>
                <a:ea typeface="Times New Roman" panose="02020603050405020304" pitchFamily="18" charset="0"/>
                <a:cs typeface="Times New Roman" panose="02020603050405020304" pitchFamily="18" charset="0"/>
              </a:rPr>
              <a:t>all</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customers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portfolio includes 40 federal, 50 states, 360 local and 129 international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In Fiscal Year 2024, Whole of Government sales were $12.34 billion.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57 DLA personnel support civil and defense agency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WOG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Fuel and generators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Firefighting equipment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Food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Repair parts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Defense partners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Pharmaceuticals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Medical supplies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Foreign Military Sales </a:t>
            </a:r>
          </a:p>
          <a:p>
            <a:pPr marL="742950" marR="0" lvl="1" indent="-285750">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As of January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29</a:t>
            </a:fld>
            <a:endParaRPr lang="en-US"/>
          </a:p>
        </p:txBody>
      </p:sp>
    </p:spTree>
    <p:extLst>
      <p:ext uri="{BB962C8B-B14F-4D97-AF65-F5344CB8AC3E}">
        <p14:creationId xmlns:p14="http://schemas.microsoft.com/office/powerpoint/2010/main" val="3412522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357062-11E4-47B0-BA3E-A9F30A39CDA8}" type="slidenum">
              <a:rPr lang="en-US" smtClean="0"/>
              <a:t>3</a:t>
            </a:fld>
            <a:endParaRPr lang="en-US"/>
          </a:p>
        </p:txBody>
      </p:sp>
    </p:spTree>
    <p:extLst>
      <p:ext uri="{BB962C8B-B14F-4D97-AF65-F5344CB8AC3E}">
        <p14:creationId xmlns:p14="http://schemas.microsoft.com/office/powerpoint/2010/main" val="921930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30</a:t>
            </a:fld>
            <a:endParaRPr lang="en-US"/>
          </a:p>
        </p:txBody>
      </p:sp>
    </p:spTree>
    <p:extLst>
      <p:ext uri="{BB962C8B-B14F-4D97-AF65-F5344CB8AC3E}">
        <p14:creationId xmlns:p14="http://schemas.microsoft.com/office/powerpoint/2010/main" val="426666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cs typeface="Arial" panose="020B0604020202020204" pitchFamily="34" charset="0"/>
              </a:rPr>
              <a:t>The Defense Logistics Agency is our Nation’s Logistics Combat Support Agency, responsible for delivering agile, adaptive, and resilient logistics support across the continuum of conflict. To succeed in an environment where our efforts are contested by adversaries in all domains at all levels of war, we must think, act, and operate in new ways. It is only through meaningful change that we can deliver exceptional global logistics support and win in today’s rapidly changing and Contested Logistics environment.</a:t>
            </a:r>
          </a:p>
          <a:p>
            <a:endParaRPr lang="en-US" b="0" i="0" dirty="0">
              <a:solidFill>
                <a:srgbClr val="FFFFFF"/>
              </a:solidFill>
              <a:effectLst/>
              <a:latin typeface="Arial" panose="020B0604020202020204" pitchFamily="34" charset="0"/>
              <a:cs typeface="Arial" panose="020B0604020202020204" pitchFamily="34" charset="0"/>
            </a:endParaRPr>
          </a:p>
          <a:p>
            <a:r>
              <a:rPr lang="en-US" b="0" i="0" dirty="0">
                <a:solidFill>
                  <a:srgbClr val="FFFFFF"/>
                </a:solidFill>
                <a:effectLst/>
                <a:latin typeface="Arial" panose="020B0604020202020204" pitchFamily="34" charset="0"/>
                <a:cs typeface="Arial" panose="020B0604020202020204" pitchFamily="34" charset="0"/>
              </a:rPr>
              <a:t>The DLA Strategic Plan 2025 — 2030 “DLA Transforms: A Call to Action,”  was informed by a deliberate Agency assessment and feedback from DLA’s past and present leaders, Military Services, Combatant Commands, our Allies and partners, and industry associates. The plan identifies four transformative imperatives shown here, and provides DLA with its focus: people, precision, posture, and partnerships. These imperatives are grounded in our mission, vision, enduring DLA values, and operating principles. The Strategic Plan is intended to signal the urgent need to change and to provide clarity on the way ahead.</a:t>
            </a:r>
          </a:p>
          <a:p>
            <a:endParaRPr lang="en-US" b="0" i="0" dirty="0">
              <a:solidFill>
                <a:srgbClr val="FFFFFF"/>
              </a:solidFill>
              <a:effectLst/>
              <a:latin typeface="Arial" panose="020B0604020202020204" pitchFamily="34" charset="0"/>
              <a:cs typeface="Arial" panose="020B0604020202020204" pitchFamily="34" charset="0"/>
            </a:endParaRPr>
          </a:p>
          <a:p>
            <a:r>
              <a:rPr lang="en-US" sz="1800" dirty="0">
                <a:effectLst/>
                <a:latin typeface="Arial" panose="020B0604020202020204" pitchFamily="34" charset="0"/>
                <a:ea typeface="Arial" panose="020B0604020202020204" pitchFamily="34" charset="0"/>
              </a:rPr>
              <a:t>The strategy begins with our </a:t>
            </a:r>
            <a:r>
              <a:rPr lang="en-US" sz="1800" b="1" u="sng" dirty="0">
                <a:effectLst/>
                <a:latin typeface="Arial" panose="020B0604020202020204" pitchFamily="34" charset="0"/>
                <a:ea typeface="Arial" panose="020B0604020202020204" pitchFamily="34" charset="0"/>
              </a:rPr>
              <a:t>mission statement</a:t>
            </a:r>
            <a:r>
              <a:rPr lang="en-US" sz="1800" dirty="0">
                <a:effectLst/>
                <a:latin typeface="Arial" panose="020B0604020202020204" pitchFamily="34" charset="0"/>
                <a:ea typeface="Arial" panose="020B0604020202020204" pitchFamily="34" charset="0"/>
              </a:rPr>
              <a:t>: to drive and sustain Warfighter readiness by delivering unmatched global support as the </a:t>
            </a:r>
            <a:r>
              <a:rPr lang="en-US" sz="1800" b="1" u="sng" dirty="0">
                <a:effectLst/>
                <a:latin typeface="Arial" panose="020B0604020202020204" pitchFamily="34" charset="0"/>
                <a:ea typeface="Arial" panose="020B0604020202020204" pitchFamily="34" charset="0"/>
              </a:rPr>
              <a:t>Nation’s Logistics Combat Support Agency</a:t>
            </a:r>
            <a:r>
              <a:rPr lang="en-US" sz="1800" dirty="0">
                <a:effectLst/>
                <a:latin typeface="Arial" panose="020B0604020202020204" pitchFamily="34" charset="0"/>
                <a:ea typeface="Arial" panose="020B0604020202020204" pitchFamily="34" charset="0"/>
              </a:rPr>
              <a:t>.</a:t>
            </a:r>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vision</a:t>
            </a:r>
            <a:r>
              <a:rPr lang="en-US" sz="1200" dirty="0">
                <a:effectLst/>
                <a:latin typeface="Arial" panose="020B0604020202020204" pitchFamily="34" charset="0"/>
                <a:ea typeface="Arial" panose="020B0604020202020204" pitchFamily="34" charset="0"/>
                <a:cs typeface="Arial" panose="020B0604020202020204" pitchFamily="34" charset="0"/>
              </a:rPr>
              <a:t> is what we aspire to be. DLA delivers </a:t>
            </a:r>
            <a:r>
              <a:rPr lang="en-US" sz="1200" b="1" u="sng" dirty="0">
                <a:effectLst/>
                <a:latin typeface="Arial" panose="020B0604020202020204" pitchFamily="34" charset="0"/>
                <a:ea typeface="Arial" panose="020B0604020202020204" pitchFamily="34" charset="0"/>
                <a:cs typeface="Arial" panose="020B0604020202020204" pitchFamily="34" charset="0"/>
              </a:rPr>
              <a:t>agile</a:t>
            </a:r>
            <a:r>
              <a:rPr lang="en-US" sz="1200" dirty="0">
                <a:effectLst/>
                <a:latin typeface="Arial" panose="020B0604020202020204" pitchFamily="34" charset="0"/>
                <a:ea typeface="Arial" panose="020B0604020202020204" pitchFamily="34" charset="0"/>
                <a:cs typeface="Arial" panose="020B0604020202020204" pitchFamily="34" charset="0"/>
              </a:rPr>
              <a:t>, </a:t>
            </a:r>
            <a:r>
              <a:rPr lang="en-US" sz="1200" b="1" u="sng" dirty="0">
                <a:effectLst/>
                <a:latin typeface="Arial" panose="020B0604020202020204" pitchFamily="34" charset="0"/>
                <a:ea typeface="Arial" panose="020B0604020202020204" pitchFamily="34" charset="0"/>
                <a:cs typeface="Arial" panose="020B0604020202020204" pitchFamily="34" charset="0"/>
              </a:rPr>
              <a:t>adaptive</a:t>
            </a:r>
            <a:r>
              <a:rPr lang="en-US" sz="1200" dirty="0">
                <a:effectLst/>
                <a:latin typeface="Arial" panose="020B0604020202020204" pitchFamily="34" charset="0"/>
                <a:ea typeface="Arial" panose="020B0604020202020204" pitchFamily="34" charset="0"/>
                <a:cs typeface="Arial" panose="020B0604020202020204" pitchFamily="34" charset="0"/>
              </a:rPr>
              <a:t>, and </a:t>
            </a:r>
            <a:r>
              <a:rPr lang="en-US" sz="1200" b="1" u="sng" dirty="0">
                <a:effectLst/>
                <a:latin typeface="Arial" panose="020B0604020202020204" pitchFamily="34" charset="0"/>
                <a:ea typeface="Arial" panose="020B0604020202020204" pitchFamily="34" charset="0"/>
                <a:cs typeface="Arial" panose="020B0604020202020204" pitchFamily="34" charset="0"/>
              </a:rPr>
              <a:t>resilient</a:t>
            </a:r>
            <a:r>
              <a:rPr lang="en-US" sz="1200" dirty="0">
                <a:effectLst/>
                <a:latin typeface="Arial" panose="020B0604020202020204" pitchFamily="34" charset="0"/>
                <a:ea typeface="Arial" panose="020B0604020202020204" pitchFamily="34" charset="0"/>
                <a:cs typeface="Arial" panose="020B0604020202020204" pitchFamily="34" charset="0"/>
              </a:rPr>
              <a:t> logistics support across the continuum of conflict. </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values</a:t>
            </a:r>
            <a:r>
              <a:rPr lang="en-US" sz="1200" dirty="0">
                <a:effectLst/>
                <a:latin typeface="Arial" panose="020B0604020202020204" pitchFamily="34" charset="0"/>
                <a:ea typeface="Arial" panose="020B0604020202020204" pitchFamily="34" charset="0"/>
                <a:cs typeface="Arial" panose="020B0604020202020204" pitchFamily="34" charset="0"/>
              </a:rPr>
              <a:t> of respect, service, innovation, trust and excellence are our enduring core beliefs.</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operating principles</a:t>
            </a:r>
            <a:r>
              <a:rPr lang="en-US" sz="1200" dirty="0">
                <a:effectLst/>
                <a:latin typeface="Arial" panose="020B0604020202020204" pitchFamily="34" charset="0"/>
                <a:ea typeface="Arial" panose="020B0604020202020204" pitchFamily="34" charset="0"/>
                <a:cs typeface="Arial" panose="020B0604020202020204" pitchFamily="34" charset="0"/>
              </a:rPr>
              <a:t> define DLA’s signature behaviors, and include agility, transparency, readiness, empowerment, collaboration, and being data driven.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lvl="1"/>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r>
              <a:rPr lang="en-US" dirty="0"/>
              <a:t>The plan identifies four transformative imperatives that will provide DLA with our focus: </a:t>
            </a:r>
          </a:p>
          <a:p>
            <a:endParaRPr lang="en-US" dirty="0"/>
          </a:p>
          <a:p>
            <a:pPr lvl="1">
              <a:spcAft>
                <a:spcPts val="300"/>
              </a:spcAft>
            </a:pPr>
            <a:r>
              <a:rPr lang="en-US" dirty="0"/>
              <a:t>• People: Build Organizational Agility Through our People and Culture</a:t>
            </a:r>
          </a:p>
          <a:p>
            <a:pPr lvl="1">
              <a:spcAft>
                <a:spcPts val="300"/>
              </a:spcAft>
            </a:pPr>
            <a:endParaRPr lang="en-US" dirty="0"/>
          </a:p>
          <a:p>
            <a:pPr lvl="1">
              <a:spcAft>
                <a:spcPts val="300"/>
              </a:spcAft>
            </a:pPr>
            <a:r>
              <a:rPr lang="en-US" dirty="0"/>
              <a:t>• Precision: Calibrate Resilient and Responsive Logistics Solutions in Support of Military Readiness</a:t>
            </a:r>
          </a:p>
          <a:p>
            <a:pPr lvl="1">
              <a:spcAft>
                <a:spcPts val="300"/>
              </a:spcAft>
            </a:pPr>
            <a:endParaRPr lang="en-US" dirty="0"/>
          </a:p>
          <a:p>
            <a:pPr lvl="1">
              <a:spcAft>
                <a:spcPts val="300"/>
              </a:spcAft>
            </a:pPr>
            <a:r>
              <a:rPr lang="en-US" dirty="0"/>
              <a:t>• Posture: Enhance Support to Integrated Deterrence Across the Continuum of Conflict in Contested Logistics Environments</a:t>
            </a:r>
          </a:p>
          <a:p>
            <a:pPr lvl="1">
              <a:spcAft>
                <a:spcPts val="300"/>
              </a:spcAft>
            </a:pPr>
            <a:endParaRPr lang="en-US" dirty="0"/>
          </a:p>
          <a:p>
            <a:pPr lvl="1">
              <a:spcAft>
                <a:spcPts val="300"/>
              </a:spcAft>
            </a:pPr>
            <a:r>
              <a:rPr lang="en-US" dirty="0"/>
              <a:t>• Partnerships: Lead Logistics Interoperability across the Department, Allies, Whole of Government, and Industrial Base</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4</a:t>
            </a:fld>
            <a:endParaRPr lang="en-US"/>
          </a:p>
        </p:txBody>
      </p:sp>
    </p:spTree>
    <p:extLst>
      <p:ext uri="{BB962C8B-B14F-4D97-AF65-F5344CB8AC3E}">
        <p14:creationId xmlns:p14="http://schemas.microsoft.com/office/powerpoint/2010/main" val="2115129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cs typeface="Arial" panose="020B0604020202020204" pitchFamily="34" charset="0"/>
              </a:rPr>
              <a:t>We operate in a dynamic world. As we execute this Strategic Plan, we must continue to hold ourselves accountable. Rapid adaptation, decision advantage, and resiliency are key to our success. DLA will meet its responsibilities to the joint force and federal partners by leading in innovation, digital interoperability, and cutting-edge technology.</a:t>
            </a:r>
          </a:p>
          <a:p>
            <a:endParaRPr lang="en-US" b="0" i="0" dirty="0">
              <a:solidFill>
                <a:srgbClr val="FFFFFF"/>
              </a:solidFill>
              <a:effectLst/>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DLA is the nation’s Combat Logistics Support Agency – the key word being “combat.” As leaders, we need to create a common understanding within the agency that we are not just supporting our Warfighters – we are an indispensable part of the warfighting team.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It’s time for us to think, act, and operate differently to best serve our warfighting teammates and we will do that through these four transformational imperatives.  These efforts within our new Strategic Plan will outline our way to continued success.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Throughout our proud history, DLA’s ‘North Star’ has always been Warfighter support. While this core principle will never change, how we provide support to our Armed Forces continuously evolves. DLA was born of reform through lessons learned from World War II and the Korean War. Through the Vietnam era, the end of the Cold War, BRAC changes, support to our troops during Operations Iraqi Freedom and Enduring Freedom – DLA has always adapted its policies and practices to stay relevant to the Warfighters we support. </a:t>
            </a:r>
          </a:p>
          <a:p>
            <a:endParaRPr lang="en-US" dirty="0">
              <a:latin typeface="Arial" panose="020B0604020202020204" pitchFamily="34" charset="0"/>
              <a:cs typeface="Arial" panose="020B0604020202020204" pitchFamily="34" charset="0"/>
            </a:endParaRPr>
          </a:p>
          <a:p>
            <a:r>
              <a:rPr lang="en-US" dirty="0"/>
              <a:t>The DLA Strategic Plan 2025 - 2030 “DLA Transforms: A Call to Action,” aims to enhance our capabilities and readiness to meet the evolving needs of the Warfighter in an increasingly complex global landscape. Our strategy was informed by a deliberate agency assessment and feedback from DLA’s past and present leaders, Military Services, Combatant Commands, the Joint Staff, and industry associates. </a:t>
            </a:r>
          </a:p>
          <a:p>
            <a:endParaRPr lang="en-US" dirty="0"/>
          </a:p>
          <a:p>
            <a:r>
              <a:rPr lang="en-US" dirty="0"/>
              <a:t>The plan identifies four transformative imperatives that will provide DLA with our focus: </a:t>
            </a:r>
          </a:p>
          <a:p>
            <a:pPr lvl="1">
              <a:spcAft>
                <a:spcPts val="300"/>
              </a:spcAft>
            </a:pPr>
            <a:r>
              <a:rPr lang="en-US" dirty="0"/>
              <a:t>• People: Build Organizational Agility Through our People and Culture</a:t>
            </a:r>
          </a:p>
          <a:p>
            <a:pPr lvl="1">
              <a:spcAft>
                <a:spcPts val="300"/>
              </a:spcAft>
            </a:pPr>
            <a:r>
              <a:rPr lang="en-US" dirty="0"/>
              <a:t>• Precision: Calibrate Resilient and Responsive Logistics Solutions in Support of Military Readiness</a:t>
            </a:r>
          </a:p>
          <a:p>
            <a:pPr lvl="1">
              <a:spcAft>
                <a:spcPts val="300"/>
              </a:spcAft>
            </a:pPr>
            <a:r>
              <a:rPr lang="en-US" dirty="0"/>
              <a:t>• Posture: Enhance Support to Integrated Deterrence Across the Continuum of Conflict in Contested Logistics Environments</a:t>
            </a:r>
          </a:p>
          <a:p>
            <a:pPr lvl="1">
              <a:spcAft>
                <a:spcPts val="300"/>
              </a:spcAft>
            </a:pPr>
            <a:r>
              <a:rPr lang="en-US" dirty="0"/>
              <a:t>• Partnerships: Lead Logistics Interoperability across the Department, Allies, Whole of Government, and Industrial Base</a:t>
            </a:r>
          </a:p>
          <a:p>
            <a:pPr lvl="1">
              <a:spcAft>
                <a:spcPts val="300"/>
              </a:spcAft>
            </a:pPr>
            <a:endParaRPr lang="en-US" dirty="0"/>
          </a:p>
          <a:p>
            <a:r>
              <a:rPr lang="en-US" dirty="0"/>
              <a:t>The Strategic Plan will provide the agile, adaptive, and resilient logistics support needed to enable our Warfighters to win in today’s rapidly changing and contested logistics environment.</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5</a:t>
            </a:fld>
            <a:endParaRPr lang="en-US"/>
          </a:p>
        </p:txBody>
      </p:sp>
    </p:spTree>
    <p:extLst>
      <p:ext uri="{BB962C8B-B14F-4D97-AF65-F5344CB8AC3E}">
        <p14:creationId xmlns:p14="http://schemas.microsoft.com/office/powerpoint/2010/main" val="1819880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pPr defTabSz="951708">
              <a:spcBef>
                <a:spcPts val="1250"/>
              </a:spcBef>
              <a:defRPr/>
            </a:pPr>
            <a:r>
              <a:rPr lang="en-US" dirty="0">
                <a:ea typeface="Calibri" panose="020F0502020204030204" pitchFamily="34" charset="0"/>
              </a:rPr>
              <a:t>As the Nation’s logistics combat support agency, the Defense Logistics Agency manages the end-to-end global defense supply chain – from raw materials to end user disposition – for the five military services, 11 combatant commands, other federal, state and local agencies and partner and allied nations.</a:t>
            </a:r>
          </a:p>
          <a:p>
            <a:endParaRPr lang="en-US" dirty="0">
              <a:cs typeface="Arial" panose="020B0604020202020204" pitchFamily="34" charset="0"/>
            </a:endParaRPr>
          </a:p>
          <a:p>
            <a:r>
              <a:rPr lang="en-US" dirty="0">
                <a:ea typeface="Calibri" panose="020F0502020204030204" pitchFamily="34" charset="0"/>
              </a:rPr>
              <a:t>DLA sources and provides nearly all the consumable items America’s military forces need to operate, from food, fuel and energy to uniforms, medical supplies and construction material. DLA also supplies the majority of the military’s spare parts, manages the reutilization and disposition of military equipment, provides catalogs and other logistics information products and is </a:t>
            </a:r>
            <a:r>
              <a:rPr lang="en-US" dirty="0" err="1">
                <a:ea typeface="Calibri" panose="020F0502020204030204" pitchFamily="34" charset="0"/>
              </a:rPr>
              <a:t>DoW’s</a:t>
            </a:r>
            <a:r>
              <a:rPr lang="en-US" dirty="0">
                <a:ea typeface="Calibri" panose="020F0502020204030204" pitchFamily="34" charset="0"/>
              </a:rPr>
              <a:t> primary provider of printing services, office print devices and electronic conversion services.</a:t>
            </a:r>
          </a:p>
          <a:p>
            <a:pPr defTabSz="951708" fontAlgn="base">
              <a:defRPr/>
            </a:pPr>
            <a:endParaRPr lang="en-US" altLang="en-US" dirty="0"/>
          </a:p>
          <a:p>
            <a:pPr defTabSz="951708" fontAlgn="base">
              <a:defRPr/>
            </a:pPr>
            <a:r>
              <a:rPr lang="en-US" altLang="en-US" dirty="0"/>
              <a:t>Headquartered at Fort Belvoir, Virginia, DLA is a global enterprise – wherever the nation has a significant military presence, DLA is there to support. </a:t>
            </a:r>
          </a:p>
          <a:p>
            <a:endParaRPr lang="en-US" altLang="en-US" dirty="0"/>
          </a:p>
          <a:p>
            <a:pPr defTabSz="951708" fontAlgn="base">
              <a:defRPr/>
            </a:pPr>
            <a:r>
              <a:rPr lang="en-US" dirty="0"/>
              <a:t>DLA’s major responsibilities are to (1) buy or contract, (2) warehouse when needed, and (3) distribute about 5 million distinct consumable, expendable and reparable items. </a:t>
            </a:r>
          </a:p>
          <a:p>
            <a:endParaRPr lang="en-US" dirty="0"/>
          </a:p>
          <a:p>
            <a:r>
              <a:rPr lang="en-US" dirty="0"/>
              <a:t>DLA acquires items from manufacturers and suppliers that it then provides to </a:t>
            </a:r>
            <a:r>
              <a:rPr lang="en-US" dirty="0" err="1"/>
              <a:t>DoW</a:t>
            </a:r>
            <a:r>
              <a:rPr lang="en-US" dirty="0"/>
              <a:t> and other federal and regional customers, often with supplementary services such as warehousing, packaging and transportation.</a:t>
            </a:r>
          </a:p>
          <a:p>
            <a:r>
              <a:rPr lang="en-US" dirty="0"/>
              <a:t> </a:t>
            </a:r>
          </a:p>
          <a:p>
            <a:r>
              <a:rPr lang="en-US" dirty="0"/>
              <a:t>DLA also contracts for items that are provided directly by the manufacturer to DLA customers. </a:t>
            </a:r>
          </a:p>
          <a:p>
            <a:endParaRPr lang="en-US" dirty="0"/>
          </a:p>
          <a:p>
            <a:pPr defTabSz="951708" fontAlgn="base">
              <a:defRPr/>
            </a:pPr>
            <a:endParaRPr lang="en-US" dirty="0"/>
          </a:p>
          <a:p>
            <a:pPr defTabSz="951708" fontAlgn="base">
              <a:defRPr/>
            </a:pPr>
            <a:r>
              <a:rPr lang="en-US" altLang="en-US" dirty="0"/>
              <a:t>As of September 2025</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6</a:t>
            </a:fld>
            <a:endParaRPr lang="en-US"/>
          </a:p>
        </p:txBody>
      </p:sp>
    </p:spTree>
    <p:extLst>
      <p:ext uri="{BB962C8B-B14F-4D97-AF65-F5344CB8AC3E}">
        <p14:creationId xmlns:p14="http://schemas.microsoft.com/office/powerpoint/2010/main" val="591007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Arial" panose="020B0604020202020204" pitchFamily="34" charset="0"/>
                <a:cs typeface="Arial" panose="020B0604020202020204" pitchFamily="34" charset="0"/>
              </a:rPr>
              <a:t>DLA Quick Facts:  </a:t>
            </a:r>
          </a:p>
          <a:p>
            <a:pPr marL="0" indent="0">
              <a:buNone/>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DLA employs about </a:t>
            </a:r>
            <a:r>
              <a:rPr lang="en-US" sz="1200" b="0" dirty="0">
                <a:latin typeface="Arial" panose="020B0604020202020204" pitchFamily="34" charset="0"/>
                <a:cs typeface="Arial" panose="020B0604020202020204" pitchFamily="34" charset="0"/>
              </a:rPr>
              <a:t>25,000 personnel </a:t>
            </a:r>
            <a:r>
              <a:rPr lang="en-US" sz="1200" dirty="0">
                <a:latin typeface="Arial" panose="020B0604020202020204" pitchFamily="34" charset="0"/>
                <a:cs typeface="Arial" panose="020B0604020202020204" pitchFamily="34" charset="0"/>
              </a:rPr>
              <a:t>– military and civilian with over 1,100 forward deployed at any one time.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Agency is comprised of five major subordinate commands – DLA Troop Support, DLA Weapons Support (Richmond), DLA Weapons Support (Columbus), DLA Energy, DLA Distribution and DLA Disposition Services.</a:t>
            </a:r>
          </a:p>
          <a:p>
            <a:endParaRPr lang="en-US" sz="1200"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$381B in active contracts with approximately 10K awards each day (95% automated) to ~8,500 suppliers</a:t>
            </a:r>
          </a:p>
          <a:p>
            <a:pPr defTabSz="915785" eaLnBrk="0" fontAlgn="base" hangingPunct="0">
              <a:defRPr/>
            </a:pPr>
            <a:endParaRPr lang="en-US" sz="1200" dirty="0">
              <a:latin typeface="Arial" panose="020B0604020202020204" pitchFamily="34" charset="0"/>
              <a:cs typeface="Arial" panose="020B0604020202020204" pitchFamily="34" charset="0"/>
            </a:endParaRPr>
          </a:p>
          <a:p>
            <a:pPr algn="l"/>
            <a:r>
              <a:rPr lang="en-US" sz="1200" dirty="0">
                <a:latin typeface="Arial" panose="020B0604020202020204" pitchFamily="34" charset="0"/>
                <a:cs typeface="Arial" panose="020B0604020202020204" pitchFamily="34" charset="0"/>
              </a:rPr>
              <a:t>DLA provided more than $47.1 billion in goods and services for FY2024, with ~$19B going to Small Business, ~$9.2B to Small Business, ~$1.2B to Foreign Nation Partners through FMS, and ~$1.9B to Civil Authorities</a:t>
            </a:r>
            <a:endParaRPr lang="en-US" sz="1200" b="1" dirty="0">
              <a:latin typeface="Arial" panose="020B0604020202020204" pitchFamily="34" charset="0"/>
              <a:cs typeface="Arial" panose="020B0604020202020204" pitchFamily="34" charset="0"/>
            </a:endParaRPr>
          </a:p>
          <a:p>
            <a:pPr marL="0" indent="0">
              <a:buNone/>
            </a:pPr>
            <a:endParaRPr lang="en-US" sz="1200" b="1"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a:t>
            </a:r>
            <a:r>
              <a:rPr lang="en-US" altLang="en-US" sz="1200" dirty="0">
                <a:latin typeface="Arial" panose="020B0604020202020204" pitchFamily="34" charset="0"/>
                <a:cs typeface="Arial" panose="020B0604020202020204" pitchFamily="34" charset="0"/>
              </a:rPr>
              <a:t>the reutilization and disposition of military equipment </a:t>
            </a:r>
            <a:r>
              <a:rPr lang="en-US" sz="1200" dirty="0">
                <a:latin typeface="Arial" panose="020B0604020202020204" pitchFamily="34" charset="0"/>
                <a:cs typeface="Arial" panose="020B0604020202020204" pitchFamily="34" charset="0"/>
              </a:rPr>
              <a:t>and o</a:t>
            </a:r>
            <a:r>
              <a:rPr lang="en-US" altLang="en-US" sz="1200" dirty="0">
                <a:latin typeface="Arial" panose="020B0604020202020204" pitchFamily="34" charset="0"/>
                <a:cs typeface="Arial" panose="020B0604020202020204" pitchFamily="34" charset="0"/>
              </a:rPr>
              <a:t>perates </a:t>
            </a:r>
            <a:r>
              <a:rPr lang="en-US" sz="1200" dirty="0">
                <a:latin typeface="Arial" panose="020B0604020202020204" pitchFamily="34" charset="0"/>
                <a:cs typeface="Arial" panose="020B0604020202020204" pitchFamily="34" charset="0"/>
              </a:rPr>
              <a:t>a global network of distribution centers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357062-11E4-47B0-BA3E-A9F30A39CDA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4639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DLA manages multiple supply chains – Subsistence, Clothing and Textiles, Construction and Equipment, Medical, Aviation Systems, Land Systems, Maritime Systems and Fuel and Energy</a:t>
            </a:r>
          </a:p>
          <a:p>
            <a:endParaRPr lang="en-US" dirty="0"/>
          </a:p>
          <a:p>
            <a:r>
              <a:rPr lang="en-US" dirty="0"/>
              <a:t>This chart shows who we support, what we provide, and the average support DLA provides to its customers in a day.</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8</a:t>
            </a:fld>
            <a:endParaRPr lang="en-US"/>
          </a:p>
        </p:txBody>
      </p:sp>
    </p:spTree>
    <p:extLst>
      <p:ext uri="{BB962C8B-B14F-4D97-AF65-F5344CB8AC3E}">
        <p14:creationId xmlns:p14="http://schemas.microsoft.com/office/powerpoint/2010/main" val="424428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b="0" i="0" dirty="0">
                <a:solidFill>
                  <a:schemeClr val="bg1"/>
                </a:solidFill>
              </a:rPr>
              <a:t>As a Combat Support Agency, DLA is an integral element of the Joint Logistics Enterprise, providing effective, efficient, and risk-mitigated worldwide logistics support to globally integrated DOW operations under conditions of peace and war.</a:t>
            </a:r>
          </a:p>
          <a:p>
            <a:pPr marL="171450" indent="-171450" algn="l">
              <a:buFont typeface="Arial" panose="020B0604020202020204" pitchFamily="34" charset="0"/>
              <a:buChar char="•"/>
            </a:pPr>
            <a:r>
              <a:rPr lang="en-US" b="0" i="0" dirty="0"/>
              <a:t>In FY24, DLA provided robust 24/7 global support to CCMDs, with a primary focus on agile and resilient sustainment, increasingly integrated planning, and enhanced exercise participation for the CCMDs.</a:t>
            </a:r>
          </a:p>
          <a:p>
            <a:pPr marL="171450" indent="-171450" algn="l">
              <a:buFont typeface="Arial" panose="020B0604020202020204" pitchFamily="34" charset="0"/>
              <a:buChar char="•"/>
            </a:pPr>
            <a:r>
              <a:rPr lang="en-US" sz="1200" i="0" dirty="0">
                <a:solidFill>
                  <a:schemeClr val="bg1"/>
                </a:solidFill>
                <a:latin typeface="Arial"/>
                <a:cs typeface="Arial"/>
              </a:rPr>
              <a:t>As a Combat Support Agency, DLA is an integral element of the Joint Logistics Enterprise. By design, DLA is embedded with Combatant Commands to support globally integrated operations during peace and war.</a:t>
            </a:r>
          </a:p>
          <a:p>
            <a:pPr marL="171450" indent="-171450" algn="l">
              <a:buFont typeface="Arial" panose="020B0604020202020204" pitchFamily="34" charset="0"/>
              <a:buChar char="•"/>
            </a:pPr>
            <a:endParaRPr lang="en-US" b="0" i="0" dirty="0"/>
          </a:p>
          <a:p>
            <a:pPr marL="171450" indent="-171450" algn="l">
              <a:buFont typeface="Arial" panose="020B0604020202020204" pitchFamily="34" charset="0"/>
              <a:buChar char="•"/>
            </a:pPr>
            <a:endParaRPr lang="en-US" b="0" i="0"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9</a:t>
            </a:fld>
            <a:endParaRPr lang="en-US"/>
          </a:p>
        </p:txBody>
      </p:sp>
    </p:spTree>
    <p:extLst>
      <p:ext uri="{BB962C8B-B14F-4D97-AF65-F5344CB8AC3E}">
        <p14:creationId xmlns:p14="http://schemas.microsoft.com/office/powerpoint/2010/main" val="2719985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6490476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14802566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408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Plecemate Slide">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964979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_End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02EDC-6E33-786E-C7BA-5938B679D068}"/>
              </a:ext>
            </a:extLst>
          </p:cNvPr>
          <p:cNvGrpSpPr>
            <a:grpSpLocks noGrp="1" noUngrp="1" noRot="1" noMove="1" noResize="1"/>
          </p:cNvGrpSpPr>
          <p:nvPr userDrawn="1"/>
        </p:nvGrpSpPr>
        <p:grpSpPr>
          <a:xfrm>
            <a:off x="116625" y="7444247"/>
            <a:ext cx="7065430" cy="286245"/>
            <a:chOff x="306192" y="7421091"/>
            <a:chExt cx="7065430" cy="286245"/>
          </a:xfrm>
        </p:grpSpPr>
        <p:sp>
          <p:nvSpPr>
            <p:cNvPr id="4" name="TextBox 3">
              <a:extLst>
                <a:ext uri="{FF2B5EF4-FFF2-40B4-BE49-F238E27FC236}">
                  <a16:creationId xmlns:a16="http://schemas.microsoft.com/office/drawing/2014/main" id="{2956500B-6F17-2E2E-BF7F-9260A28A20A5}"/>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5" name="Group 4">
              <a:extLst>
                <a:ext uri="{FF2B5EF4-FFF2-40B4-BE49-F238E27FC236}">
                  <a16:creationId xmlns:a16="http://schemas.microsoft.com/office/drawing/2014/main" id="{33466952-0C21-4B6A-227D-8566C5185756}"/>
                </a:ext>
              </a:extLst>
            </p:cNvPr>
            <p:cNvGrpSpPr>
              <a:grpSpLocks noGrp="1" noUngrp="1" noRot="1" noMove="1" noResize="1"/>
            </p:cNvGrpSpPr>
            <p:nvPr userDrawn="1"/>
          </p:nvGrpSpPr>
          <p:grpSpPr>
            <a:xfrm>
              <a:off x="306192" y="7430337"/>
              <a:ext cx="5321690" cy="276999"/>
              <a:chOff x="306192" y="7404579"/>
              <a:chExt cx="5321690" cy="276999"/>
            </a:xfrm>
          </p:grpSpPr>
          <p:sp>
            <p:nvSpPr>
              <p:cNvPr id="7" name="TextBox 6">
                <a:extLst>
                  <a:ext uri="{FF2B5EF4-FFF2-40B4-BE49-F238E27FC236}">
                    <a16:creationId xmlns:a16="http://schemas.microsoft.com/office/drawing/2014/main" id="{632354F4-A76D-FD99-C873-D3ACC8AF4733}"/>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8" name="Star: 5 Points 7">
                <a:extLst>
                  <a:ext uri="{FF2B5EF4-FFF2-40B4-BE49-F238E27FC236}">
                    <a16:creationId xmlns:a16="http://schemas.microsoft.com/office/drawing/2014/main" id="{1C2FFB9E-CBD8-C0D7-A295-BD3E54C47E4D}"/>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tar: 5 Points 8">
                <a:extLst>
                  <a:ext uri="{FF2B5EF4-FFF2-40B4-BE49-F238E27FC236}">
                    <a16:creationId xmlns:a16="http://schemas.microsoft.com/office/drawing/2014/main" id="{59A55DF1-24FF-311C-36E5-86E5829115F7}"/>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336109CB-27B2-7EEC-FCB1-FB059E0AAB8B}"/>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4" name="Slide Number Placeholder 5">
            <a:extLst>
              <a:ext uri="{FF2B5EF4-FFF2-40B4-BE49-F238E27FC236}">
                <a16:creationId xmlns:a16="http://schemas.microsoft.com/office/drawing/2014/main" id="{2DD8E1F3-E924-A6A0-8564-832CD5F40BF4}"/>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pic>
        <p:nvPicPr>
          <p:cNvPr id="2" name="Picture 1">
            <a:extLst>
              <a:ext uri="{FF2B5EF4-FFF2-40B4-BE49-F238E27FC236}">
                <a16:creationId xmlns:a16="http://schemas.microsoft.com/office/drawing/2014/main" id="{38921102-A0CA-BDA3-8782-A952D188FFFB}"/>
              </a:ext>
            </a:extLst>
          </p:cNvPr>
          <p:cNvPicPr/>
          <p:nvPr userDrawn="1"/>
        </p:nvPicPr>
        <p:blipFill>
          <a:blip r:embed="rId2" cstate="screen">
            <a:alphaModFix/>
            <a:extLst>
              <a:ext uri="{28A0092B-C50C-407E-A947-70E740481C1C}">
                <a14:useLocalDpi xmlns:a14="http://schemas.microsoft.com/office/drawing/2010/main"/>
              </a:ext>
            </a:extLst>
          </a:blip>
          <a:stretch/>
        </p:blipFill>
        <p:spPr>
          <a:xfrm>
            <a:off x="4395019" y="1667809"/>
            <a:ext cx="3401962" cy="4169922"/>
          </a:xfrm>
          <a:prstGeom prst="rect">
            <a:avLst/>
          </a:prstGeom>
        </p:spPr>
      </p:pic>
    </p:spTree>
    <p:extLst>
      <p:ext uri="{BB962C8B-B14F-4D97-AF65-F5344CB8AC3E}">
        <p14:creationId xmlns:p14="http://schemas.microsoft.com/office/powerpoint/2010/main" val="4078932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End Slide_Transpar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02EDC-6E33-786E-C7BA-5938B679D068}"/>
              </a:ext>
            </a:extLst>
          </p:cNvPr>
          <p:cNvGrpSpPr>
            <a:grpSpLocks noGrp="1" noUngrp="1" noRot="1" noMove="1" noResize="1"/>
          </p:cNvGrpSpPr>
          <p:nvPr userDrawn="1"/>
        </p:nvGrpSpPr>
        <p:grpSpPr>
          <a:xfrm>
            <a:off x="116625" y="7444247"/>
            <a:ext cx="7065430" cy="286245"/>
            <a:chOff x="306192" y="7421091"/>
            <a:chExt cx="7065430" cy="286245"/>
          </a:xfrm>
        </p:grpSpPr>
        <p:sp>
          <p:nvSpPr>
            <p:cNvPr id="4" name="TextBox 3">
              <a:extLst>
                <a:ext uri="{FF2B5EF4-FFF2-40B4-BE49-F238E27FC236}">
                  <a16:creationId xmlns:a16="http://schemas.microsoft.com/office/drawing/2014/main" id="{2956500B-6F17-2E2E-BF7F-9260A28A20A5}"/>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5" name="Group 4">
              <a:extLst>
                <a:ext uri="{FF2B5EF4-FFF2-40B4-BE49-F238E27FC236}">
                  <a16:creationId xmlns:a16="http://schemas.microsoft.com/office/drawing/2014/main" id="{33466952-0C21-4B6A-227D-8566C5185756}"/>
                </a:ext>
              </a:extLst>
            </p:cNvPr>
            <p:cNvGrpSpPr>
              <a:grpSpLocks noGrp="1" noUngrp="1" noRot="1" noMove="1" noResize="1"/>
            </p:cNvGrpSpPr>
            <p:nvPr userDrawn="1"/>
          </p:nvGrpSpPr>
          <p:grpSpPr>
            <a:xfrm>
              <a:off x="306192" y="7430337"/>
              <a:ext cx="5321690" cy="276999"/>
              <a:chOff x="306192" y="7404579"/>
              <a:chExt cx="5321690" cy="276999"/>
            </a:xfrm>
          </p:grpSpPr>
          <p:sp>
            <p:nvSpPr>
              <p:cNvPr id="7" name="TextBox 6">
                <a:extLst>
                  <a:ext uri="{FF2B5EF4-FFF2-40B4-BE49-F238E27FC236}">
                    <a16:creationId xmlns:a16="http://schemas.microsoft.com/office/drawing/2014/main" id="{632354F4-A76D-FD99-C873-D3ACC8AF4733}"/>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8" name="Star: 5 Points 7">
                <a:extLst>
                  <a:ext uri="{FF2B5EF4-FFF2-40B4-BE49-F238E27FC236}">
                    <a16:creationId xmlns:a16="http://schemas.microsoft.com/office/drawing/2014/main" id="{1C2FFB9E-CBD8-C0D7-A295-BD3E54C47E4D}"/>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tar: 5 Points 8">
                <a:extLst>
                  <a:ext uri="{FF2B5EF4-FFF2-40B4-BE49-F238E27FC236}">
                    <a16:creationId xmlns:a16="http://schemas.microsoft.com/office/drawing/2014/main" id="{59A55DF1-24FF-311C-36E5-86E5829115F7}"/>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336109CB-27B2-7EEC-FCB1-FB059E0AAB8B}"/>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4" name="Slide Number Placeholder 5">
            <a:extLst>
              <a:ext uri="{FF2B5EF4-FFF2-40B4-BE49-F238E27FC236}">
                <a16:creationId xmlns:a16="http://schemas.microsoft.com/office/drawing/2014/main" id="{2DD8E1F3-E924-A6A0-8564-832CD5F40BF4}"/>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pic>
        <p:nvPicPr>
          <p:cNvPr id="2" name="Picture 1">
            <a:extLst>
              <a:ext uri="{FF2B5EF4-FFF2-40B4-BE49-F238E27FC236}">
                <a16:creationId xmlns:a16="http://schemas.microsoft.com/office/drawing/2014/main" id="{38921102-A0CA-BDA3-8782-A952D188FFFB}"/>
              </a:ext>
            </a:extLst>
          </p:cNvPr>
          <p:cNvPicPr/>
          <p:nvPr userDrawn="1"/>
        </p:nvPicPr>
        <p:blipFill>
          <a:blip r:embed="rId2" cstate="screen">
            <a:alphaModFix amt="20000"/>
            <a:extLst>
              <a:ext uri="{28A0092B-C50C-407E-A947-70E740481C1C}">
                <a14:useLocalDpi xmlns:a14="http://schemas.microsoft.com/office/drawing/2010/main"/>
              </a:ext>
            </a:extLst>
          </a:blip>
          <a:stretch/>
        </p:blipFill>
        <p:spPr>
          <a:xfrm>
            <a:off x="4395019" y="1667809"/>
            <a:ext cx="3401962" cy="4169922"/>
          </a:xfrm>
          <a:prstGeom prst="rect">
            <a:avLst/>
          </a:prstGeom>
        </p:spPr>
      </p:pic>
    </p:spTree>
    <p:extLst>
      <p:ext uri="{BB962C8B-B14F-4D97-AF65-F5344CB8AC3E}">
        <p14:creationId xmlns:p14="http://schemas.microsoft.com/office/powerpoint/2010/main" val="854336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795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3377111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01_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160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1_Pla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a:t>
            </a:r>
          </a:p>
        </p:txBody>
      </p:sp>
    </p:spTree>
    <p:extLst>
      <p:ext uri="{BB962C8B-B14F-4D97-AF65-F5344CB8AC3E}">
        <p14:creationId xmlns:p14="http://schemas.microsoft.com/office/powerpoint/2010/main" val="226592013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2_Pla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a:t>
            </a:r>
          </a:p>
        </p:txBody>
      </p:sp>
    </p:spTree>
    <p:extLst>
      <p:ext uri="{BB962C8B-B14F-4D97-AF65-F5344CB8AC3E}">
        <p14:creationId xmlns:p14="http://schemas.microsoft.com/office/powerpoint/2010/main" val="386962154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03885627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854365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01_Plecemate Slide">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0760726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9223116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172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79236338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01_Pla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dirty="0"/>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dirty="0"/>
              <a:t> </a:t>
            </a:r>
          </a:p>
        </p:txBody>
      </p:sp>
    </p:spTree>
    <p:extLst>
      <p:ext uri="{BB962C8B-B14F-4D97-AF65-F5344CB8AC3E}">
        <p14:creationId xmlns:p14="http://schemas.microsoft.com/office/powerpoint/2010/main" val="21844807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98465877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318624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45068477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6776564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957106140"/>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image" Target="../media/image6.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4.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7.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0.xml"/><Relationship Id="rId7" Type="http://schemas.openxmlformats.org/officeDocument/2006/relationships/theme" Target="../theme/theme8.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1B107-81D0-EFBF-3069-FEA5222B75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345958"/>
            <a:ext cx="12192000" cy="6857464"/>
          </a:xfrm>
          <a:prstGeom prst="rect">
            <a:avLst/>
          </a:prstGeom>
        </p:spPr>
      </p:pic>
      <p:pic>
        <p:nvPicPr>
          <p:cNvPr id="8" name="Picture 7">
            <a:extLst>
              <a:ext uri="{FF2B5EF4-FFF2-40B4-BE49-F238E27FC236}">
                <a16:creationId xmlns:a16="http://schemas.microsoft.com/office/drawing/2014/main" id="{378EEBE5-A002-A161-502F-A15D9EA8DF25}"/>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rcRect/>
          <a:stretch/>
        </p:blipFill>
        <p:spPr>
          <a:xfrm>
            <a:off x="0" y="0"/>
            <a:ext cx="12192000" cy="7772399"/>
          </a:xfrm>
          <a:prstGeom prst="rect">
            <a:avLst/>
          </a:prstGeom>
        </p:spPr>
      </p:pic>
      <p:grpSp>
        <p:nvGrpSpPr>
          <p:cNvPr id="2" name="Group 1">
            <a:extLst>
              <a:ext uri="{FF2B5EF4-FFF2-40B4-BE49-F238E27FC236}">
                <a16:creationId xmlns:a16="http://schemas.microsoft.com/office/drawing/2014/main" id="{7CC9E19D-3A4B-FDF9-EDC7-9278749D32C0}"/>
              </a:ext>
            </a:extLst>
          </p:cNvPr>
          <p:cNvGrpSpPr>
            <a:grpSpLocks noGrp="1" noUngrp="1" noRot="1" noMove="1" noResize="1"/>
          </p:cNvGrpSpPr>
          <p:nvPr userDrawn="1"/>
        </p:nvGrpSpPr>
        <p:grpSpPr>
          <a:xfrm>
            <a:off x="1180949" y="533598"/>
            <a:ext cx="1907865" cy="961622"/>
            <a:chOff x="1187093" y="4410699"/>
            <a:chExt cx="1967348" cy="962439"/>
          </a:xfrm>
        </p:grpSpPr>
        <p:pic>
          <p:nvPicPr>
            <p:cNvPr id="3" name="Picture 2">
              <a:extLst>
                <a:ext uri="{FF2B5EF4-FFF2-40B4-BE49-F238E27FC236}">
                  <a16:creationId xmlns:a16="http://schemas.microsoft.com/office/drawing/2014/main" id="{5810FDDF-6F71-53D9-9D8F-6504D7F6DE8C}"/>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5" name="Picture 4" descr="A close up of a sign&#10;&#10;Description automatically generated">
              <a:extLst>
                <a:ext uri="{FF2B5EF4-FFF2-40B4-BE49-F238E27FC236}">
                  <a16:creationId xmlns:a16="http://schemas.microsoft.com/office/drawing/2014/main" id="{2E051FA2-6F5B-4703-EE26-B12530842D1F}"/>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2324645898"/>
      </p:ext>
    </p:extLst>
  </p:cSld>
  <p:clrMap bg1="lt1" tx1="dk1" bg2="lt2" tx2="dk2" accent1="accent1" accent2="accent2" accent3="accent3" accent4="accent4" accent5="accent5" accent6="accent6" hlink="hlink" folHlink="folHlink"/>
  <p:sldLayoutIdLst>
    <p:sldLayoutId id="2147483751" r:id="rId1"/>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350311657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80" r:id="rId3"/>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C5AB9-E70F-850E-F265-3C6B725FAA2D}"/>
              </a:ext>
            </a:extLst>
          </p:cNvPr>
          <p:cNvPicPr>
            <a:picLocks noChangeAspect="1"/>
          </p:cNvPicPr>
          <p:nvPr userDrawn="1"/>
        </p:nvPicPr>
        <p:blipFill rotWithShape="1">
          <a:blip r:embed="rId5" cstate="print">
            <a:clrChange>
              <a:clrFrom>
                <a:srgbClr val="8AEBF4"/>
              </a:clrFrom>
              <a:clrTo>
                <a:srgbClr val="8AEBF4">
                  <a:alpha val="0"/>
                </a:srgbClr>
              </a:clrTo>
            </a:clrChange>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0" y="707572"/>
            <a:ext cx="12192000" cy="3178629"/>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7"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251332070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26C3FC-36A0-3768-1092-8EB7FFE8DCEB}"/>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13519" y="763806"/>
            <a:ext cx="12204871" cy="6654800"/>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8"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9"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104070010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81" r:id="rId5"/>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669A6A-4625-65E2-772D-899D3AB1A62A}"/>
              </a:ext>
            </a:extLst>
          </p:cNvPr>
          <p:cNvGrpSpPr>
            <a:grpSpLocks noGrp="1" noUngrp="1" noRot="1" noMove="1" noResize="1"/>
          </p:cNvGrpSpPr>
          <p:nvPr userDrawn="1"/>
        </p:nvGrpSpPr>
        <p:grpSpPr>
          <a:xfrm>
            <a:off x="-12841" y="12"/>
            <a:ext cx="12217689" cy="7794494"/>
            <a:chOff x="-12841" y="12"/>
            <a:chExt cx="12217689" cy="7794494"/>
          </a:xfrm>
        </p:grpSpPr>
        <p:pic>
          <p:nvPicPr>
            <p:cNvPr id="3" name="Picture 2" descr="Map&#10;&#10;Description automatically generated">
              <a:extLst>
                <a:ext uri="{FF2B5EF4-FFF2-40B4-BE49-F238E27FC236}">
                  <a16:creationId xmlns:a16="http://schemas.microsoft.com/office/drawing/2014/main" id="{D0972657-D021-2E90-B692-BCB6ED563FBA}"/>
                </a:ext>
              </a:extLst>
            </p:cNvPr>
            <p:cNvPicPr>
              <a:picLocks noChangeAspect="1"/>
            </p:cNvPicPr>
            <p:nvPr userDrawn="1"/>
          </p:nvPicPr>
          <p:blipFill rotWithShape="1">
            <a:blip r:embed="rId4" cstate="print">
              <a:duotone>
                <a:schemeClr val="accent5">
                  <a:shade val="45000"/>
                  <a:satMod val="135000"/>
                </a:schemeClr>
                <a:prstClr val="white"/>
              </a:duotone>
              <a:alphaModFix amt="35000"/>
              <a:extLst>
                <a:ext uri="{BEBA8EAE-BF5A-486C-A8C5-ECC9F3942E4B}">
                  <a14:imgProps xmlns:a14="http://schemas.microsoft.com/office/drawing/2010/main">
                    <a14:imgLayer r:embed="rId5">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t="-969" r="-1"/>
            <a:stretch/>
          </p:blipFill>
          <p:spPr>
            <a:xfrm>
              <a:off x="0" y="314935"/>
              <a:ext cx="12192000" cy="7203272"/>
            </a:xfrm>
            <a:prstGeom prst="rect">
              <a:avLst/>
            </a:prstGeom>
          </p:spPr>
        </p:pic>
        <p:sp>
          <p:nvSpPr>
            <p:cNvPr id="7" name="Rectangle 6">
              <a:extLst>
                <a:ext uri="{FF2B5EF4-FFF2-40B4-BE49-F238E27FC236}">
                  <a16:creationId xmlns:a16="http://schemas.microsoft.com/office/drawing/2014/main" id="{83C8653E-B861-B050-CB75-62B864663EF3}"/>
                </a:ext>
              </a:extLst>
            </p:cNvPr>
            <p:cNvSpPr>
              <a:spLocks noGrp="1" noRot="1" noMove="1" noResize="1" noEditPoints="1" noAdjustHandles="1" noChangeArrowheads="1" noChangeShapeType="1"/>
            </p:cNvSpPr>
            <p:nvPr userDrawn="1"/>
          </p:nvSpPr>
          <p:spPr>
            <a:xfrm>
              <a:off x="7" y="7323581"/>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18" name="Rectangle 17">
              <a:extLst>
                <a:ext uri="{FF2B5EF4-FFF2-40B4-BE49-F238E27FC236}">
                  <a16:creationId xmlns:a16="http://schemas.microsoft.com/office/drawing/2014/main" id="{D251E0B1-25FD-E9FD-982A-C7499597BC42}"/>
                </a:ext>
              </a:extLst>
            </p:cNvPr>
            <p:cNvSpPr>
              <a:spLocks noGrp="1" noRot="1" noMove="1" noResize="1" noEditPoints="1" noAdjustHandles="1" noChangeArrowheads="1" noChangeShapeType="1"/>
            </p:cNvSpPr>
            <p:nvPr userDrawn="1"/>
          </p:nvSpPr>
          <p:spPr>
            <a:xfrm>
              <a:off x="-12841" y="12"/>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spTree>
    <p:extLst>
      <p:ext uri="{BB962C8B-B14F-4D97-AF65-F5344CB8AC3E}">
        <p14:creationId xmlns:p14="http://schemas.microsoft.com/office/powerpoint/2010/main" val="4220602920"/>
      </p:ext>
    </p:extLst>
  </p:cSld>
  <p:clrMap bg1="lt1" tx1="dk1" bg2="lt2" tx2="dk2" accent1="accent1" accent2="accent2" accent3="accent3" accent4="accent4" accent5="accent5" accent6="accent6" hlink="hlink" folHlink="folHlink"/>
  <p:sldLayoutIdLst>
    <p:sldLayoutId id="2147483733" r:id="rId1"/>
    <p:sldLayoutId id="2147483750" r:id="rId2"/>
  </p:sldLayoutIdLst>
  <p:hf hdr="0" ftr="0" dt="0"/>
  <p:txStyles>
    <p:titleStyle>
      <a:lvl1pPr algn="ctr" defTabSz="1005888" rtl="0" eaLnBrk="1" latinLnBrk="0" hangingPunct="1">
        <a:lnSpc>
          <a:spcPct val="100000"/>
        </a:lnSpc>
        <a:spcBef>
          <a:spcPct val="0"/>
        </a:spcBef>
        <a:buNone/>
        <a:defRPr sz="2641" b="1" kern="1200">
          <a:solidFill>
            <a:schemeClr val="accent5">
              <a:lumMod val="50000"/>
            </a:schemeClr>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chemeClr val="tx1"/>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Arial" panose="020B0604020202020204" pitchFamily="34" charset="0"/>
        <a:buChar char="–"/>
        <a:defRPr sz="2641" kern="1200">
          <a:solidFill>
            <a:schemeClr val="tx1"/>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Arial" panose="020B0604020202020204" pitchFamily="34" charset="0"/>
        <a:buChar char="•"/>
        <a:defRPr sz="2200" kern="1200">
          <a:solidFill>
            <a:schemeClr val="tx1"/>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2200" kern="1200">
          <a:solidFill>
            <a:schemeClr val="tx1"/>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chemeClr val="tx1"/>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540468"/>
      </p:ext>
    </p:extLst>
  </p:cSld>
  <p:clrMap bg1="lt1" tx1="dk1" bg2="lt2" tx2="dk2" accent1="accent1" accent2="accent2" accent3="accent3" accent4="accent4" accent5="accent5" accent6="accent6" hlink="hlink" folHlink="folHlink"/>
  <p:sldLayoutIdLst>
    <p:sldLayoutId id="2147483748" r:id="rId1"/>
    <p:sldLayoutId id="21474837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1B107-81D0-EFBF-3069-FEA5222B754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6" y="403833"/>
            <a:ext cx="12191047" cy="6857464"/>
          </a:xfrm>
          <a:prstGeom prst="rect">
            <a:avLst/>
          </a:prstGeom>
        </p:spPr>
      </p:pic>
      <p:pic>
        <p:nvPicPr>
          <p:cNvPr id="8" name="Picture 7">
            <a:extLst>
              <a:ext uri="{FF2B5EF4-FFF2-40B4-BE49-F238E27FC236}">
                <a16:creationId xmlns:a16="http://schemas.microsoft.com/office/drawing/2014/main" id="{378EEBE5-A002-A161-502F-A15D9EA8DF25}"/>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0" y="0"/>
            <a:ext cx="12192000" cy="7772399"/>
          </a:xfrm>
          <a:prstGeom prst="rect">
            <a:avLst/>
          </a:prstGeom>
        </p:spPr>
      </p:pic>
      <p:grpSp>
        <p:nvGrpSpPr>
          <p:cNvPr id="2" name="Group 1">
            <a:extLst>
              <a:ext uri="{FF2B5EF4-FFF2-40B4-BE49-F238E27FC236}">
                <a16:creationId xmlns:a16="http://schemas.microsoft.com/office/drawing/2014/main" id="{7CC9E19D-3A4B-FDF9-EDC7-9278749D32C0}"/>
              </a:ext>
            </a:extLst>
          </p:cNvPr>
          <p:cNvGrpSpPr>
            <a:grpSpLocks noGrp="1" noUngrp="1" noRot="1" noMove="1" noResize="1"/>
          </p:cNvGrpSpPr>
          <p:nvPr userDrawn="1"/>
        </p:nvGrpSpPr>
        <p:grpSpPr>
          <a:xfrm>
            <a:off x="1180949" y="533598"/>
            <a:ext cx="1907865" cy="961622"/>
            <a:chOff x="1187093" y="4410699"/>
            <a:chExt cx="1967348" cy="962439"/>
          </a:xfrm>
        </p:grpSpPr>
        <p:pic>
          <p:nvPicPr>
            <p:cNvPr id="3" name="Picture 2">
              <a:extLst>
                <a:ext uri="{FF2B5EF4-FFF2-40B4-BE49-F238E27FC236}">
                  <a16:creationId xmlns:a16="http://schemas.microsoft.com/office/drawing/2014/main" id="{5810FDDF-6F71-53D9-9D8F-6504D7F6DE8C}"/>
                </a:ext>
              </a:extLst>
            </p:cNvPr>
            <p:cNvPicPr>
              <a:picLocks noGrp="1" noRot="1" noChangeAspec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5" name="Picture 4" descr="A close up of a sign&#10;&#10;Description automatically generated">
              <a:extLst>
                <a:ext uri="{FF2B5EF4-FFF2-40B4-BE49-F238E27FC236}">
                  <a16:creationId xmlns:a16="http://schemas.microsoft.com/office/drawing/2014/main" id="{2E051FA2-6F5B-4703-EE26-B12530842D1F}"/>
                </a:ext>
              </a:extLst>
            </p:cNvPr>
            <p:cNvPicPr>
              <a:picLocks noGrp="1" noRot="1" noChangeAspect="1" noMove="1" noResize="1" noEditPoints="1" noAdjustHandles="1" noChangeArrowheads="1" noChangeShapeType="1" noCrop="1"/>
            </p:cNvPicPr>
            <p:nvPr userDrawn="1"/>
          </p:nvPicPr>
          <p:blipFill>
            <a:blip r:embed="rId6" cstate="print">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4294894671"/>
      </p:ext>
    </p:extLst>
  </p:cSld>
  <p:clrMap bg1="lt1" tx1="dk1" bg2="lt2" tx2="dk2" accent1="accent1" accent2="accent2" accent3="accent3" accent4="accent4" accent5="accent5" accent6="accent6" hlink="hlink" folHlink="folHlink"/>
  <p:sldLayoutIdLst>
    <p:sldLayoutId id="2147483778" r:id="rId1"/>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9" cstate="hqprint">
                <a:extLst>
                  <a:ext uri="{28A0092B-C50C-407E-A947-70E740481C1C}">
                    <a14:useLocalDpi xmlns:a14="http://schemas.microsoft.com/office/drawing/2010/main" val="0"/>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357247984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1.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18" Type="http://schemas.openxmlformats.org/officeDocument/2006/relationships/image" Target="../media/image114.png"/><Relationship Id="rId26" Type="http://schemas.openxmlformats.org/officeDocument/2006/relationships/image" Target="../media/image121.png"/><Relationship Id="rId3" Type="http://schemas.openxmlformats.org/officeDocument/2006/relationships/image" Target="../media/image99.png"/><Relationship Id="rId21" Type="http://schemas.openxmlformats.org/officeDocument/2006/relationships/image" Target="../media/image86.png"/><Relationship Id="rId7"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113.png"/><Relationship Id="rId25" Type="http://schemas.openxmlformats.org/officeDocument/2006/relationships/image" Target="../media/image120.png"/><Relationship Id="rId2" Type="http://schemas.openxmlformats.org/officeDocument/2006/relationships/notesSlide" Target="../notesSlides/notesSlide11.xml"/><Relationship Id="rId16" Type="http://schemas.openxmlformats.org/officeDocument/2006/relationships/image" Target="../media/image112.png"/><Relationship Id="rId20" Type="http://schemas.openxmlformats.org/officeDocument/2006/relationships/image" Target="../media/image116.png"/><Relationship Id="rId29" Type="http://schemas.openxmlformats.org/officeDocument/2006/relationships/image" Target="../media/image124.png"/><Relationship Id="rId1" Type="http://schemas.openxmlformats.org/officeDocument/2006/relationships/slideLayout" Target="../slideLayouts/slideLayout18.xml"/><Relationship Id="rId6" Type="http://schemas.openxmlformats.org/officeDocument/2006/relationships/image" Target="../media/image102.png"/><Relationship Id="rId11" Type="http://schemas.openxmlformats.org/officeDocument/2006/relationships/image" Target="../media/image107.png"/><Relationship Id="rId24" Type="http://schemas.openxmlformats.org/officeDocument/2006/relationships/image" Target="../media/image119.png"/><Relationship Id="rId5" Type="http://schemas.openxmlformats.org/officeDocument/2006/relationships/image" Target="../media/image101.png"/><Relationship Id="rId15" Type="http://schemas.openxmlformats.org/officeDocument/2006/relationships/image" Target="../media/image111.png"/><Relationship Id="rId23" Type="http://schemas.openxmlformats.org/officeDocument/2006/relationships/image" Target="../media/image118.png"/><Relationship Id="rId28" Type="http://schemas.openxmlformats.org/officeDocument/2006/relationships/image" Target="../media/image123.png"/><Relationship Id="rId10" Type="http://schemas.openxmlformats.org/officeDocument/2006/relationships/image" Target="../media/image106.png"/><Relationship Id="rId19" Type="http://schemas.openxmlformats.org/officeDocument/2006/relationships/image" Target="../media/image115.png"/><Relationship Id="rId31" Type="http://schemas.openxmlformats.org/officeDocument/2006/relationships/image" Target="../media/image126.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png"/><Relationship Id="rId22" Type="http://schemas.openxmlformats.org/officeDocument/2006/relationships/image" Target="../media/image117.png"/><Relationship Id="rId27" Type="http://schemas.openxmlformats.org/officeDocument/2006/relationships/image" Target="../media/image122.png"/><Relationship Id="rId30" Type="http://schemas.openxmlformats.org/officeDocument/2006/relationships/image" Target="../media/image125.png"/></Relationships>
</file>

<file path=ppt/slides/_rels/slide12.xml.rels><?xml version="1.0" encoding="UTF-8" standalone="yes"?>
<Relationships xmlns="http://schemas.openxmlformats.org/package/2006/relationships"><Relationship Id="rId13" Type="http://schemas.openxmlformats.org/officeDocument/2006/relationships/image" Target="../media/image137.jpeg"/><Relationship Id="rId18" Type="http://schemas.openxmlformats.org/officeDocument/2006/relationships/image" Target="../media/image142.jpg"/><Relationship Id="rId26" Type="http://schemas.openxmlformats.org/officeDocument/2006/relationships/image" Target="../media/image150.jpeg"/><Relationship Id="rId3" Type="http://schemas.openxmlformats.org/officeDocument/2006/relationships/image" Target="../media/image127.jpeg"/><Relationship Id="rId21" Type="http://schemas.openxmlformats.org/officeDocument/2006/relationships/image" Target="../media/image145.jpeg"/><Relationship Id="rId7" Type="http://schemas.openxmlformats.org/officeDocument/2006/relationships/image" Target="../media/image131.jpeg"/><Relationship Id="rId12" Type="http://schemas.openxmlformats.org/officeDocument/2006/relationships/image" Target="../media/image136.png"/><Relationship Id="rId17" Type="http://schemas.openxmlformats.org/officeDocument/2006/relationships/image" Target="../media/image141.png"/><Relationship Id="rId25" Type="http://schemas.openxmlformats.org/officeDocument/2006/relationships/image" Target="../media/image149.jpeg"/><Relationship Id="rId33" Type="http://schemas.openxmlformats.org/officeDocument/2006/relationships/image" Target="../media/image157.jpg"/><Relationship Id="rId2" Type="http://schemas.openxmlformats.org/officeDocument/2006/relationships/notesSlide" Target="../notesSlides/notesSlide12.xml"/><Relationship Id="rId16" Type="http://schemas.openxmlformats.org/officeDocument/2006/relationships/image" Target="../media/image140.png"/><Relationship Id="rId20" Type="http://schemas.openxmlformats.org/officeDocument/2006/relationships/image" Target="../media/image144.png"/><Relationship Id="rId29" Type="http://schemas.openxmlformats.org/officeDocument/2006/relationships/image" Target="../media/image153.jpeg"/><Relationship Id="rId1" Type="http://schemas.openxmlformats.org/officeDocument/2006/relationships/slideLayout" Target="../slideLayouts/slideLayout15.xml"/><Relationship Id="rId6" Type="http://schemas.openxmlformats.org/officeDocument/2006/relationships/image" Target="../media/image130.jpeg"/><Relationship Id="rId11" Type="http://schemas.openxmlformats.org/officeDocument/2006/relationships/image" Target="../media/image135.png"/><Relationship Id="rId24" Type="http://schemas.openxmlformats.org/officeDocument/2006/relationships/image" Target="../media/image148.png"/><Relationship Id="rId32" Type="http://schemas.openxmlformats.org/officeDocument/2006/relationships/image" Target="../media/image156.jpg"/><Relationship Id="rId5" Type="http://schemas.openxmlformats.org/officeDocument/2006/relationships/image" Target="../media/image129.png"/><Relationship Id="rId15" Type="http://schemas.openxmlformats.org/officeDocument/2006/relationships/image" Target="../media/image139.jpeg"/><Relationship Id="rId23" Type="http://schemas.openxmlformats.org/officeDocument/2006/relationships/image" Target="../media/image147.jpeg"/><Relationship Id="rId28" Type="http://schemas.openxmlformats.org/officeDocument/2006/relationships/image" Target="../media/image152.jpeg"/><Relationship Id="rId10" Type="http://schemas.openxmlformats.org/officeDocument/2006/relationships/image" Target="../media/image134.jpeg"/><Relationship Id="rId19" Type="http://schemas.openxmlformats.org/officeDocument/2006/relationships/image" Target="../media/image143.jpg"/><Relationship Id="rId31" Type="http://schemas.openxmlformats.org/officeDocument/2006/relationships/image" Target="../media/image155.jpg"/><Relationship Id="rId4" Type="http://schemas.openxmlformats.org/officeDocument/2006/relationships/image" Target="../media/image128.jpeg"/><Relationship Id="rId9" Type="http://schemas.openxmlformats.org/officeDocument/2006/relationships/image" Target="../media/image133.png"/><Relationship Id="rId14" Type="http://schemas.openxmlformats.org/officeDocument/2006/relationships/image" Target="../media/image138.png"/><Relationship Id="rId22" Type="http://schemas.openxmlformats.org/officeDocument/2006/relationships/image" Target="../media/image146.jpeg"/><Relationship Id="rId27" Type="http://schemas.openxmlformats.org/officeDocument/2006/relationships/image" Target="../media/image151.jpeg"/><Relationship Id="rId30" Type="http://schemas.openxmlformats.org/officeDocument/2006/relationships/image" Target="../media/image154.png"/><Relationship Id="rId8" Type="http://schemas.openxmlformats.org/officeDocument/2006/relationships/image" Target="../media/image132.png"/></Relationships>
</file>

<file path=ppt/slides/_rels/slide13.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0.jpeg"/><Relationship Id="rId5" Type="http://schemas.openxmlformats.org/officeDocument/2006/relationships/image" Target="../media/image159.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62.jpeg"/><Relationship Id="rId7" Type="http://schemas.openxmlformats.org/officeDocument/2006/relationships/image" Target="../media/image16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5.jpeg"/><Relationship Id="rId5" Type="http://schemas.openxmlformats.org/officeDocument/2006/relationships/image" Target="../media/image164.jpg"/><Relationship Id="rId4" Type="http://schemas.openxmlformats.org/officeDocument/2006/relationships/image" Target="../media/image163.jpeg"/></Relationships>
</file>

<file path=ppt/slides/_rels/slide1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8.jpeg"/></Relationships>
</file>

<file path=ppt/slides/_rels/slide1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172.jpeg"/><Relationship Id="rId5" Type="http://schemas.openxmlformats.org/officeDocument/2006/relationships/image" Target="../media/image171.png"/><Relationship Id="rId4" Type="http://schemas.openxmlformats.org/officeDocument/2006/relationships/image" Target="../media/image170.jpeg"/></Relationships>
</file>

<file path=ppt/slides/_rels/slide1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73.emf"/><Relationship Id="rId18" Type="http://schemas.openxmlformats.org/officeDocument/2006/relationships/image" Target="../media/image178.jpeg"/><Relationship Id="rId3" Type="http://schemas.openxmlformats.org/officeDocument/2006/relationships/tags" Target="../tags/tag3.xml"/><Relationship Id="rId21" Type="http://schemas.openxmlformats.org/officeDocument/2006/relationships/image" Target="../media/image181.jpeg"/><Relationship Id="rId7" Type="http://schemas.openxmlformats.org/officeDocument/2006/relationships/tags" Target="../tags/tag7.xml"/><Relationship Id="rId12" Type="http://schemas.openxmlformats.org/officeDocument/2006/relationships/notesSlide" Target="../notesSlides/notesSlide17.xml"/><Relationship Id="rId17" Type="http://schemas.openxmlformats.org/officeDocument/2006/relationships/image" Target="../media/image177.jpeg"/><Relationship Id="rId2" Type="http://schemas.openxmlformats.org/officeDocument/2006/relationships/tags" Target="../tags/tag2.xml"/><Relationship Id="rId16" Type="http://schemas.openxmlformats.org/officeDocument/2006/relationships/image" Target="../media/image176.jpeg"/><Relationship Id="rId20" Type="http://schemas.openxmlformats.org/officeDocument/2006/relationships/image" Target="../media/image180.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2.xml"/><Relationship Id="rId5" Type="http://schemas.openxmlformats.org/officeDocument/2006/relationships/tags" Target="../tags/tag5.xml"/><Relationship Id="rId15" Type="http://schemas.openxmlformats.org/officeDocument/2006/relationships/image" Target="../media/image175.jpeg"/><Relationship Id="rId10" Type="http://schemas.openxmlformats.org/officeDocument/2006/relationships/tags" Target="../tags/tag10.xml"/><Relationship Id="rId19" Type="http://schemas.openxmlformats.org/officeDocument/2006/relationships/image" Target="../media/image179.jpe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74.jpeg"/></Relationships>
</file>

<file path=ppt/slides/_rels/slide18.xml.rels><?xml version="1.0" encoding="UTF-8" standalone="yes"?>
<Relationships xmlns="http://schemas.openxmlformats.org/package/2006/relationships"><Relationship Id="rId3" Type="http://schemas.openxmlformats.org/officeDocument/2006/relationships/image" Target="../media/image182.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4.emf"/><Relationship Id="rId4" Type="http://schemas.openxmlformats.org/officeDocument/2006/relationships/image" Target="../media/image183.jpeg"/></Relationships>
</file>

<file path=ppt/slides/_rels/slide1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8.png"/><Relationship Id="rId4" Type="http://schemas.openxmlformats.org/officeDocument/2006/relationships/image" Target="../media/image187.png"/></Relationships>
</file>

<file path=ppt/slides/_rels/slide21.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9.png"/><Relationship Id="rId7" Type="http://schemas.openxmlformats.org/officeDocument/2006/relationships/image" Target="../media/image19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91.jpeg"/><Relationship Id="rId5" Type="http://schemas.openxmlformats.org/officeDocument/2006/relationships/hyperlink" Target="https://www.dla.mil/Document-Services/" TargetMode="External"/><Relationship Id="rId4" Type="http://schemas.openxmlformats.org/officeDocument/2006/relationships/image" Target="../media/image190.svg"/></Relationships>
</file>

<file path=ppt/slides/_rels/slide22.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19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96.jpeg"/><Relationship Id="rId5" Type="http://schemas.microsoft.com/office/2007/relationships/hdphoto" Target="../media/hdphoto3.wdp"/><Relationship Id="rId4" Type="http://schemas.openxmlformats.org/officeDocument/2006/relationships/image" Target="../media/image19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0.jpeg"/></Relationships>
</file>

<file path=ppt/slides/_rels/slide2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07.png"/><Relationship Id="rId13" Type="http://schemas.openxmlformats.org/officeDocument/2006/relationships/image" Target="../media/image212.png"/><Relationship Id="rId3" Type="http://schemas.openxmlformats.org/officeDocument/2006/relationships/image" Target="../media/image202.png"/><Relationship Id="rId7" Type="http://schemas.openxmlformats.org/officeDocument/2006/relationships/image" Target="../media/image206.png"/><Relationship Id="rId12" Type="http://schemas.openxmlformats.org/officeDocument/2006/relationships/image" Target="../media/image211.png"/><Relationship Id="rId2" Type="http://schemas.openxmlformats.org/officeDocument/2006/relationships/notesSlide" Target="../notesSlides/notesSlide29.xml"/><Relationship Id="rId16" Type="http://schemas.openxmlformats.org/officeDocument/2006/relationships/image" Target="../media/image215.png"/><Relationship Id="rId1" Type="http://schemas.openxmlformats.org/officeDocument/2006/relationships/slideLayout" Target="../slideLayouts/slideLayout4.xml"/><Relationship Id="rId6" Type="http://schemas.openxmlformats.org/officeDocument/2006/relationships/image" Target="../media/image205.png"/><Relationship Id="rId11" Type="http://schemas.openxmlformats.org/officeDocument/2006/relationships/image" Target="../media/image210.jpeg"/><Relationship Id="rId5" Type="http://schemas.openxmlformats.org/officeDocument/2006/relationships/image" Target="../media/image204.png"/><Relationship Id="rId15" Type="http://schemas.openxmlformats.org/officeDocument/2006/relationships/image" Target="../media/image214.png"/><Relationship Id="rId10" Type="http://schemas.openxmlformats.org/officeDocument/2006/relationships/image" Target="../media/image209.svg"/><Relationship Id="rId4" Type="http://schemas.openxmlformats.org/officeDocument/2006/relationships/image" Target="../media/image203.png"/><Relationship Id="rId9" Type="http://schemas.openxmlformats.org/officeDocument/2006/relationships/image" Target="../media/image208.png"/><Relationship Id="rId14" Type="http://schemas.openxmlformats.org/officeDocument/2006/relationships/image" Target="../media/image213.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https://www.youtube.com/embed/bwoSB56MyI4?feature=oembed" TargetMode="Externa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notesSlide" Target="../notesSlides/notesSlide5.xml"/><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slideLayout" Target="../slideLayouts/slideLayout4.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image" Target="../media/image32.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6.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s/_rels/slide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chart" Target="../charts/chart1.xml"/><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jpeg"/><Relationship Id="rId3" Type="http://schemas.openxmlformats.org/officeDocument/2006/relationships/image" Target="../media/image74.png"/><Relationship Id="rId21" Type="http://schemas.openxmlformats.org/officeDocument/2006/relationships/image" Target="../media/image92.jpe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9.xml"/><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18.xml"/><Relationship Id="rId6" Type="http://schemas.openxmlformats.org/officeDocument/2006/relationships/image" Target="../media/image77.jpeg"/><Relationship Id="rId11" Type="http://schemas.openxmlformats.org/officeDocument/2006/relationships/image" Target="../media/image82.png"/><Relationship Id="rId5" Type="http://schemas.openxmlformats.org/officeDocument/2006/relationships/image" Target="../media/image76.jpeg"/><Relationship Id="rId15" Type="http://schemas.openxmlformats.org/officeDocument/2006/relationships/image" Target="../media/image86.png"/><Relationship Id="rId10" Type="http://schemas.openxmlformats.org/officeDocument/2006/relationships/image" Target="../media/image81.png"/><Relationship Id="rId19" Type="http://schemas.openxmlformats.org/officeDocument/2006/relationships/image" Target="../media/image90.png"/><Relationship Id="rId4" Type="http://schemas.openxmlformats.org/officeDocument/2006/relationships/image" Target="../media/image75.svg"/><Relationship Id="rId9" Type="http://schemas.openxmlformats.org/officeDocument/2006/relationships/image" Target="../media/image80.png"/><Relationship Id="rId14" Type="http://schemas.openxmlformats.org/officeDocument/2006/relationships/image" Target="../media/image85.png"/><Relationship Id="rId22" Type="http://schemas.openxmlformats.org/officeDocument/2006/relationships/image" Target="../media/image9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8C7EE0-97CA-E418-29BA-BB8AF0BE15F6}"/>
              </a:ext>
            </a:extLst>
          </p:cNvPr>
          <p:cNvSpPr txBox="1">
            <a:spLocks/>
          </p:cNvSpPr>
          <p:nvPr/>
        </p:nvSpPr>
        <p:spPr>
          <a:xfrm>
            <a:off x="390416" y="1550691"/>
            <a:ext cx="3286849" cy="653826"/>
          </a:xfrm>
          <a:prstGeom prst="rect">
            <a:avLst/>
          </a:prstGeom>
          <a:noFill/>
          <a:effectLst/>
        </p:spPr>
        <p:txBody>
          <a:bodyPr lIns="91440" tIns="45720" rIns="91440" bIns="45720" anchor="t">
            <a:noAutofit/>
          </a:bodyPr>
          <a:lst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a:lstStyle>
          <a:p>
            <a:pPr algn="l">
              <a:lnSpc>
                <a:spcPct val="80000"/>
              </a:lnSpc>
            </a:pPr>
            <a:endParaRPr lang="en-US" sz="2400" dirty="0">
              <a:solidFill>
                <a:schemeClr val="bg1"/>
              </a:solidFill>
              <a:effectLst>
                <a:outerShdw blurRad="38100" dist="38100" dir="2700000" algn="tl">
                  <a:srgbClr val="000000">
                    <a:alpha val="43137"/>
                  </a:srgbClr>
                </a:outerShdw>
              </a:effectLst>
              <a:latin typeface="+mn-lt"/>
              <a:cs typeface="Arial"/>
            </a:endParaRPr>
          </a:p>
          <a:p>
            <a:pPr algn="l">
              <a:lnSpc>
                <a:spcPct val="80000"/>
              </a:lnSpc>
            </a:pPr>
            <a:r>
              <a:rPr lang="en-US" sz="2400" dirty="0">
                <a:solidFill>
                  <a:schemeClr val="bg1"/>
                </a:solidFill>
                <a:effectLst>
                  <a:outerShdw blurRad="38100" dist="38100" dir="2700000" algn="tl">
                    <a:srgbClr val="000000">
                      <a:alpha val="43137"/>
                    </a:srgbClr>
                  </a:outerShdw>
                </a:effectLst>
                <a:latin typeface="+mn-lt"/>
                <a:cs typeface="Arial"/>
              </a:rPr>
              <a:t>DLA OVERVIEW</a:t>
            </a:r>
          </a:p>
        </p:txBody>
      </p:sp>
      <p:sp>
        <p:nvSpPr>
          <p:cNvPr id="5" name="TextBox 4">
            <a:extLst>
              <a:ext uri="{FF2B5EF4-FFF2-40B4-BE49-F238E27FC236}">
                <a16:creationId xmlns:a16="http://schemas.microsoft.com/office/drawing/2014/main" id="{505E9E10-2580-A1DE-A321-EF1A2B852E7E}"/>
              </a:ext>
            </a:extLst>
          </p:cNvPr>
          <p:cNvSpPr txBox="1"/>
          <p:nvPr/>
        </p:nvSpPr>
        <p:spPr>
          <a:xfrm>
            <a:off x="390416" y="2204517"/>
            <a:ext cx="3420926" cy="58477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Briefer, Position​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Month DD, YYYY</a:t>
            </a:r>
            <a:endParaRPr kumimoji="0" lang="en-US"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F4290AEA-FFA2-6E38-14BE-3C68BF57C54F}"/>
              </a:ext>
            </a:extLst>
          </p:cNvPr>
          <p:cNvSpPr txBox="1"/>
          <p:nvPr/>
        </p:nvSpPr>
        <p:spPr>
          <a:xfrm>
            <a:off x="9189957" y="7444446"/>
            <a:ext cx="29038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9AD62"/>
                </a:solidFill>
                <a:effectLst/>
                <a:uLnTx/>
                <a:uFillTx/>
                <a:latin typeface="Arial" panose="020B0604020202020204"/>
                <a:ea typeface="+mn-ea"/>
                <a:cs typeface="+mn-cs"/>
              </a:rPr>
              <a:t>UDPATED AS OF </a:t>
            </a:r>
            <a:r>
              <a:rPr lang="en-US" sz="1200" b="1" dirty="0">
                <a:solidFill>
                  <a:srgbClr val="C9AD62"/>
                </a:solidFill>
                <a:latin typeface="Arial" panose="020B0604020202020204"/>
              </a:rPr>
              <a:t>07</a:t>
            </a:r>
            <a:r>
              <a:rPr kumimoji="0" lang="en-US" sz="1200" b="1" i="0" u="none" strike="noStrike" kern="1200" cap="none" spc="0" normalizeH="0" baseline="0" noProof="0" dirty="0">
                <a:ln>
                  <a:noFill/>
                </a:ln>
                <a:solidFill>
                  <a:srgbClr val="C9AD62"/>
                </a:solidFill>
                <a:effectLst/>
                <a:uLnTx/>
                <a:uFillTx/>
                <a:latin typeface="Arial" panose="020B0604020202020204"/>
                <a:ea typeface="+mn-ea"/>
                <a:cs typeface="+mn-cs"/>
              </a:rPr>
              <a:t>/11/25</a:t>
            </a:r>
          </a:p>
        </p:txBody>
      </p:sp>
    </p:spTree>
    <p:extLst>
      <p:ext uri="{BB962C8B-B14F-4D97-AF65-F5344CB8AC3E}">
        <p14:creationId xmlns:p14="http://schemas.microsoft.com/office/powerpoint/2010/main" val="4123505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37E51EEF-C71D-FFDD-650C-6D1DA487BEA2}"/>
              </a:ext>
            </a:extLst>
          </p:cNvPr>
          <p:cNvSpPr>
            <a:spLocks noGrp="1"/>
          </p:cNvSpPr>
          <p:nvPr>
            <p:ph type="body" sz="quarter" idx="10"/>
          </p:nvPr>
        </p:nvSpPr>
        <p:spPr/>
        <p:txBody>
          <a:bodyPr/>
          <a:lstStyle/>
          <a:p>
            <a:r>
              <a:rPr lang="en-US" dirty="0"/>
              <a:t>FY24 Service Support Highlights</a:t>
            </a:r>
          </a:p>
        </p:txBody>
      </p:sp>
      <p:sp>
        <p:nvSpPr>
          <p:cNvPr id="39" name="Title 38">
            <a:extLst>
              <a:ext uri="{FF2B5EF4-FFF2-40B4-BE49-F238E27FC236}">
                <a16:creationId xmlns:a16="http://schemas.microsoft.com/office/drawing/2014/main" id="{10DC3A21-F8BB-DF56-7AD6-A7D063B4EDA8}"/>
              </a:ext>
            </a:extLst>
          </p:cNvPr>
          <p:cNvSpPr>
            <a:spLocks noGrp="1"/>
          </p:cNvSpPr>
          <p:nvPr>
            <p:ph type="title"/>
          </p:nvPr>
        </p:nvSpPr>
        <p:spPr>
          <a:xfrm>
            <a:off x="3298371" y="359196"/>
            <a:ext cx="8609457" cy="427039"/>
          </a:xfrm>
        </p:spPr>
        <p:txBody>
          <a:bodyPr/>
          <a:lstStyle/>
          <a:p>
            <a:r>
              <a:rPr lang="en-US" dirty="0"/>
              <a:t>DLA Supports Military Service Readiness &amp; Lethality</a:t>
            </a:r>
          </a:p>
        </p:txBody>
      </p:sp>
      <p:sp>
        <p:nvSpPr>
          <p:cNvPr id="4" name="Slide Number Placeholder 3">
            <a:extLst>
              <a:ext uri="{FF2B5EF4-FFF2-40B4-BE49-F238E27FC236}">
                <a16:creationId xmlns:a16="http://schemas.microsoft.com/office/drawing/2014/main" id="{D7D17351-ED3C-308C-B468-8E60093D6DF3}"/>
              </a:ext>
            </a:extLst>
          </p:cNvPr>
          <p:cNvSpPr>
            <a:spLocks noGrp="1"/>
          </p:cNvSpPr>
          <p:nvPr>
            <p:ph type="sldNum" sz="quarter" idx="4"/>
          </p:nvPr>
        </p:nvSpPr>
        <p:spPr/>
        <p:txBody>
          <a:bodyPr/>
          <a:lstStyle/>
          <a:p>
            <a:fld id="{165700FE-BCEC-4E84-BA78-D55E132666CC}" type="slidenum">
              <a:rPr lang="en-US" smtClean="0"/>
              <a:pPr/>
              <a:t>10</a:t>
            </a:fld>
            <a:r>
              <a:rPr lang="en-US"/>
              <a:t> </a:t>
            </a:r>
          </a:p>
        </p:txBody>
      </p:sp>
      <p:grpSp>
        <p:nvGrpSpPr>
          <p:cNvPr id="3" name="Group 2">
            <a:extLst>
              <a:ext uri="{FF2B5EF4-FFF2-40B4-BE49-F238E27FC236}">
                <a16:creationId xmlns:a16="http://schemas.microsoft.com/office/drawing/2014/main" id="{7AC6948B-BE39-5CAB-A4D3-47DD73575DD1}"/>
              </a:ext>
            </a:extLst>
          </p:cNvPr>
          <p:cNvGrpSpPr/>
          <p:nvPr/>
        </p:nvGrpSpPr>
        <p:grpSpPr>
          <a:xfrm>
            <a:off x="70758" y="1534885"/>
            <a:ext cx="12050485" cy="5750361"/>
            <a:chOff x="-49827" y="978609"/>
            <a:chExt cx="8304339" cy="4505763"/>
          </a:xfrm>
        </p:grpSpPr>
        <p:sp>
          <p:nvSpPr>
            <p:cNvPr id="41" name="Rectangle 40">
              <a:extLst>
                <a:ext uri="{FF2B5EF4-FFF2-40B4-BE49-F238E27FC236}">
                  <a16:creationId xmlns:a16="http://schemas.microsoft.com/office/drawing/2014/main" id="{FD5F4CD4-126B-84EB-4BFA-3105BD4049E6}"/>
                </a:ext>
              </a:extLst>
            </p:cNvPr>
            <p:cNvSpPr/>
            <p:nvPr/>
          </p:nvSpPr>
          <p:spPr>
            <a:xfrm>
              <a:off x="-49825" y="978610"/>
              <a:ext cx="6575966" cy="416977"/>
            </a:xfrm>
            <a:prstGeom prst="rect">
              <a:avLst/>
            </a:prstGeom>
            <a:solidFill>
              <a:srgbClr val="C5AD7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dirty="0">
                  <a:solidFill>
                    <a:schemeClr val="tx1"/>
                  </a:solidFill>
                </a:rPr>
                <a:t>DLA's top priority is Warfighter readiness. By including an Inventory Readiness Factor to support increased supply availability, we ensure DLA-managed</a:t>
              </a:r>
            </a:p>
            <a:p>
              <a:pPr algn="ctr"/>
              <a:r>
                <a:rPr lang="en-US" sz="1050" dirty="0">
                  <a:solidFill>
                    <a:schemeClr val="tx1"/>
                  </a:solidFill>
                </a:rPr>
                <a:t> parts keep over 2.4K weapon systems operational. This proactive approach is key to the Services' ability to fight and win the Nation’s wars; and its a shared responsibility among the Services, Industry, and DLA.</a:t>
              </a:r>
              <a:endParaRPr lang="en-US" sz="1050" b="1" u="sng" dirty="0">
                <a:solidFill>
                  <a:schemeClr val="tx1"/>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8DDF034E-FEF2-AF19-7196-77752AB45755}"/>
                </a:ext>
              </a:extLst>
            </p:cNvPr>
            <p:cNvSpPr/>
            <p:nvPr/>
          </p:nvSpPr>
          <p:spPr>
            <a:xfrm>
              <a:off x="-49827" y="5140831"/>
              <a:ext cx="8304339" cy="343541"/>
            </a:xfrm>
            <a:prstGeom prst="rect">
              <a:avLst/>
            </a:prstGeom>
            <a:solidFill>
              <a:srgbClr val="C5AD7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a:solidFill>
                    <a:schemeClr val="tx1"/>
                  </a:solidFill>
                </a:rPr>
                <a:t>In FY24, spares support continued to be a challenge, yet DLA began implementing procedures to improve forecasting, align funding with strategy, reduce backorders, and increase industrial capacity, which will continue into FY25. In 2025, DLA expects to gain insight and apply it to the further development of DLA supply chain strategies.</a:t>
              </a:r>
              <a:endParaRPr lang="en-US" sz="1050">
                <a:solidFill>
                  <a:schemeClr val="tx1"/>
                </a:solidFill>
                <a:cs typeface="Arial" panose="020B0604020202020204" pitchFamily="34" charset="0"/>
              </a:endParaRPr>
            </a:p>
          </p:txBody>
        </p:sp>
        <p:grpSp>
          <p:nvGrpSpPr>
            <p:cNvPr id="43" name="Group 42">
              <a:extLst>
                <a:ext uri="{FF2B5EF4-FFF2-40B4-BE49-F238E27FC236}">
                  <a16:creationId xmlns:a16="http://schemas.microsoft.com/office/drawing/2014/main" id="{A2B0522D-6076-4947-00C3-7F1B6305464A}"/>
                </a:ext>
              </a:extLst>
            </p:cNvPr>
            <p:cNvGrpSpPr/>
            <p:nvPr/>
          </p:nvGrpSpPr>
          <p:grpSpPr>
            <a:xfrm>
              <a:off x="72512" y="1473680"/>
              <a:ext cx="8078976" cy="3616225"/>
              <a:chOff x="72512" y="1008428"/>
              <a:chExt cx="8078976" cy="3616225"/>
            </a:xfrm>
          </p:grpSpPr>
          <p:grpSp>
            <p:nvGrpSpPr>
              <p:cNvPr id="46" name="Group 45">
                <a:extLst>
                  <a:ext uri="{FF2B5EF4-FFF2-40B4-BE49-F238E27FC236}">
                    <a16:creationId xmlns:a16="http://schemas.microsoft.com/office/drawing/2014/main" id="{E2B2CD2F-4E71-8B08-9406-FAC4A4182B8F}"/>
                  </a:ext>
                </a:extLst>
              </p:cNvPr>
              <p:cNvGrpSpPr/>
              <p:nvPr/>
            </p:nvGrpSpPr>
            <p:grpSpPr>
              <a:xfrm>
                <a:off x="78108" y="3964809"/>
                <a:ext cx="8066906" cy="659844"/>
                <a:chOff x="78108" y="4007143"/>
                <a:chExt cx="8066906" cy="659844"/>
              </a:xfrm>
            </p:grpSpPr>
            <p:sp>
              <p:nvSpPr>
                <p:cNvPr id="70" name="TextBox 69">
                  <a:extLst>
                    <a:ext uri="{FF2B5EF4-FFF2-40B4-BE49-F238E27FC236}">
                      <a16:creationId xmlns:a16="http://schemas.microsoft.com/office/drawing/2014/main" id="{F26D1388-E969-908B-E40B-65D1209A2CB3}"/>
                    </a:ext>
                  </a:extLst>
                </p:cNvPr>
                <p:cNvSpPr txBox="1"/>
                <p:nvPr/>
              </p:nvSpPr>
              <p:spPr>
                <a:xfrm>
                  <a:off x="78108" y="4041697"/>
                  <a:ext cx="8066905" cy="625290"/>
                </a:xfrm>
                <a:prstGeom prst="rect">
                  <a:avLst/>
                </a:prstGeom>
                <a:solidFill>
                  <a:schemeClr val="bg2">
                    <a:lumMod val="10000"/>
                    <a:alpha val="30196"/>
                  </a:schemeClr>
                </a:solidFill>
              </p:spPr>
              <p:txBody>
                <a:bodyPr wrap="square" rtlCol="0">
                  <a:spAutoFit/>
                </a:bodyPr>
                <a:lstStyle/>
                <a:p>
                  <a:r>
                    <a:rPr lang="en-US" sz="1000" b="1" dirty="0">
                      <a:cs typeface="Arial" panose="020B0604020202020204" pitchFamily="34" charset="0"/>
                    </a:rPr>
                    <a:t>89%</a:t>
                  </a:r>
                  <a:r>
                    <a:rPr lang="en-US" sz="1000" dirty="0">
                      <a:cs typeface="Arial" panose="020B0604020202020204" pitchFamily="34" charset="0"/>
                    </a:rPr>
                    <a:t>   </a:t>
                  </a:r>
                  <a:r>
                    <a:rPr lang="en-US" sz="1000" b="1" dirty="0">
                      <a:cs typeface="Arial" panose="020B0604020202020204" pitchFamily="34" charset="0"/>
                    </a:rPr>
                    <a:t> </a:t>
                  </a:r>
                  <a:r>
                    <a:rPr lang="en-US" sz="1000" dirty="0">
                      <a:cs typeface="Arial" panose="020B0604020202020204" pitchFamily="34" charset="0"/>
                    </a:rPr>
                    <a:t>Updated Early Warning Radar </a:t>
                  </a:r>
                  <a:endParaRPr lang="en-US" sz="1000" dirty="0"/>
                </a:p>
                <a:p>
                  <a:r>
                    <a:rPr lang="en-US" sz="1000" b="1" dirty="0">
                      <a:cs typeface="Arial" panose="020B0604020202020204" pitchFamily="34" charset="0"/>
                    </a:rPr>
                    <a:t>64%</a:t>
                  </a:r>
                  <a:r>
                    <a:rPr lang="en-US" sz="1000" dirty="0">
                      <a:cs typeface="Arial" panose="020B0604020202020204" pitchFamily="34" charset="0"/>
                    </a:rPr>
                    <a:t>   </a:t>
                  </a:r>
                  <a:r>
                    <a:rPr lang="en-US" sz="1000" b="1" dirty="0">
                      <a:cs typeface="Arial" panose="020B0604020202020204" pitchFamily="34" charset="0"/>
                    </a:rPr>
                    <a:t> </a:t>
                  </a:r>
                  <a:r>
                    <a:rPr lang="en-US" sz="1000" dirty="0"/>
                    <a:t>Advanced Extremely High Frequency System</a:t>
                  </a:r>
                  <a:endParaRPr lang="en-US" sz="1000" b="1" dirty="0"/>
                </a:p>
                <a:p>
                  <a:r>
                    <a:rPr lang="en-US" sz="1000" b="1" dirty="0">
                      <a:cs typeface="Arial" panose="020B0604020202020204" pitchFamily="34" charset="0"/>
                    </a:rPr>
                    <a:t>75%</a:t>
                  </a:r>
                  <a:r>
                    <a:rPr lang="en-US" sz="1000" dirty="0">
                      <a:cs typeface="Arial" panose="020B0604020202020204" pitchFamily="34" charset="0"/>
                    </a:rPr>
                    <a:t>   </a:t>
                  </a:r>
                  <a:r>
                    <a:rPr lang="en-US" sz="1000" b="1" dirty="0">
                      <a:cs typeface="Arial" panose="020B0604020202020204" pitchFamily="34" charset="0"/>
                    </a:rPr>
                    <a:t> </a:t>
                  </a:r>
                  <a:r>
                    <a:rPr lang="en-US" sz="1000" dirty="0"/>
                    <a:t>Universal Ground Nuclear Detonation Detection System</a:t>
                  </a:r>
                  <a:endParaRPr lang="en-US" sz="1000" b="1" dirty="0"/>
                </a:p>
                <a:p>
                  <a:r>
                    <a:rPr lang="en-US" sz="1000" b="1" dirty="0">
                      <a:cs typeface="Arial" panose="020B0604020202020204" pitchFamily="34" charset="0"/>
                    </a:rPr>
                    <a:t>73%</a:t>
                  </a:r>
                  <a:r>
                    <a:rPr lang="en-US" sz="1000" dirty="0">
                      <a:cs typeface="Arial" panose="020B0604020202020204" pitchFamily="34" charset="0"/>
                    </a:rPr>
                    <a:t>  </a:t>
                  </a:r>
                  <a:r>
                    <a:rPr lang="en-US" sz="1000" b="1" dirty="0">
                      <a:cs typeface="Arial" panose="020B0604020202020204" pitchFamily="34" charset="0"/>
                    </a:rPr>
                    <a:t>  </a:t>
                  </a:r>
                  <a:r>
                    <a:rPr lang="en-US" sz="1000" dirty="0"/>
                    <a:t>PAVE Phased Array Warning System (PAWS) RADAR</a:t>
                  </a:r>
                  <a:endParaRPr lang="en-US" sz="1000" b="1" dirty="0"/>
                </a:p>
                <a:p>
                  <a:r>
                    <a:rPr lang="en-US" sz="1000" b="1" dirty="0">
                      <a:cs typeface="Arial" panose="020B0604020202020204" pitchFamily="34" charset="0"/>
                    </a:rPr>
                    <a:t>81%</a:t>
                  </a:r>
                  <a:r>
                    <a:rPr lang="en-US" sz="1000" dirty="0">
                      <a:cs typeface="Arial" panose="020B0604020202020204" pitchFamily="34" charset="0"/>
                    </a:rPr>
                    <a:t>  </a:t>
                  </a:r>
                  <a:r>
                    <a:rPr lang="en-US" sz="1000" b="1" dirty="0">
                      <a:cs typeface="Arial" panose="020B0604020202020204" pitchFamily="34" charset="0"/>
                    </a:rPr>
                    <a:t>  </a:t>
                  </a:r>
                  <a:r>
                    <a:rPr lang="en-US" sz="1000" dirty="0"/>
                    <a:t>Launch and Test Range System</a:t>
                  </a:r>
                  <a:endParaRPr lang="en-US" sz="1000" b="1" dirty="0"/>
                </a:p>
              </p:txBody>
            </p:sp>
            <p:sp>
              <p:nvSpPr>
                <p:cNvPr id="71" name="Rectangle 70">
                  <a:extLst>
                    <a:ext uri="{FF2B5EF4-FFF2-40B4-BE49-F238E27FC236}">
                      <a16:creationId xmlns:a16="http://schemas.microsoft.com/office/drawing/2014/main" id="{F271245B-A7FB-C6EB-2E67-F35214A2A09E}"/>
                    </a:ext>
                  </a:extLst>
                </p:cNvPr>
                <p:cNvSpPr/>
                <p:nvPr/>
              </p:nvSpPr>
              <p:spPr>
                <a:xfrm>
                  <a:off x="3381017" y="4089446"/>
                  <a:ext cx="4763997" cy="411640"/>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1050">
                      <a:solidFill>
                        <a:schemeClr val="tx1"/>
                      </a:solidFill>
                      <a:cs typeface="Arial"/>
                    </a:rPr>
                    <a:t>DLA is actively supporting USSF organize, train, and equip functions as the Service evolves. DLA established and codified processes and procedures necessary to optimize customer support to the USSF and USSPACECOM. Signed the inaugural DLA/USSF Performance-Based Agreement documenting negotiated range of support to meet operational readiness goals for the nation’s newest Military Service.</a:t>
                  </a:r>
                </a:p>
              </p:txBody>
            </p:sp>
            <p:sp>
              <p:nvSpPr>
                <p:cNvPr id="72" name="TextBox 71">
                  <a:extLst>
                    <a:ext uri="{FF2B5EF4-FFF2-40B4-BE49-F238E27FC236}">
                      <a16:creationId xmlns:a16="http://schemas.microsoft.com/office/drawing/2014/main" id="{7DC85E30-041A-2833-30F2-B10CFFAB417D}"/>
                    </a:ext>
                  </a:extLst>
                </p:cNvPr>
                <p:cNvSpPr txBox="1"/>
                <p:nvPr/>
              </p:nvSpPr>
              <p:spPr>
                <a:xfrm>
                  <a:off x="2482437" y="4007143"/>
                  <a:ext cx="1002540" cy="184238"/>
                </a:xfrm>
                <a:prstGeom prst="rect">
                  <a:avLst/>
                </a:prstGeom>
                <a:noFill/>
              </p:spPr>
              <p:txBody>
                <a:bodyPr wrap="none" rtlCol="0">
                  <a:spAutoFit/>
                </a:bodyPr>
                <a:lstStyle/>
                <a:p>
                  <a:pPr algn="ctr"/>
                  <a:r>
                    <a:rPr lang="en-US" sz="1050" b="1" u="sng"/>
                    <a:t>Space Force (USSF)</a:t>
                  </a:r>
                </a:p>
              </p:txBody>
            </p:sp>
            <p:pic>
              <p:nvPicPr>
                <p:cNvPr id="73" name="Picture 72" descr="Logo, company name&#10;&#10;Description automatically generated">
                  <a:extLst>
                    <a:ext uri="{FF2B5EF4-FFF2-40B4-BE49-F238E27FC236}">
                      <a16:creationId xmlns:a16="http://schemas.microsoft.com/office/drawing/2014/main" id="{E8239D59-C278-800B-0384-B85EBE3F09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62276" y="4190202"/>
                  <a:ext cx="413957" cy="457200"/>
                </a:xfrm>
                <a:prstGeom prst="rect">
                  <a:avLst/>
                </a:prstGeom>
              </p:spPr>
            </p:pic>
          </p:grpSp>
          <p:grpSp>
            <p:nvGrpSpPr>
              <p:cNvPr id="47" name="Group 46">
                <a:extLst>
                  <a:ext uri="{FF2B5EF4-FFF2-40B4-BE49-F238E27FC236}">
                    <a16:creationId xmlns:a16="http://schemas.microsoft.com/office/drawing/2014/main" id="{CA28F60D-E746-9F1E-D2A4-E85BE987D9AF}"/>
                  </a:ext>
                </a:extLst>
              </p:cNvPr>
              <p:cNvGrpSpPr/>
              <p:nvPr/>
            </p:nvGrpSpPr>
            <p:grpSpPr>
              <a:xfrm>
                <a:off x="72512" y="1008428"/>
                <a:ext cx="8078976" cy="352737"/>
                <a:chOff x="72512" y="1008428"/>
                <a:chExt cx="8078976" cy="352737"/>
              </a:xfrm>
            </p:grpSpPr>
            <p:sp>
              <p:nvSpPr>
                <p:cNvPr id="68" name="Rectangle 67">
                  <a:extLst>
                    <a:ext uri="{FF2B5EF4-FFF2-40B4-BE49-F238E27FC236}">
                      <a16:creationId xmlns:a16="http://schemas.microsoft.com/office/drawing/2014/main" id="{77B9A993-5FCB-A546-9B71-8432B55EDE8A}"/>
                    </a:ext>
                  </a:extLst>
                </p:cNvPr>
                <p:cNvSpPr/>
                <p:nvPr/>
              </p:nvSpPr>
              <p:spPr>
                <a:xfrm>
                  <a:off x="72512" y="1008428"/>
                  <a:ext cx="3941348" cy="352737"/>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200" b="1" u="sng">
                      <a:solidFill>
                        <a:schemeClr val="tx1"/>
                      </a:solidFill>
                      <a:cs typeface="Arial"/>
                    </a:rPr>
                    <a:t>Wholesale Supply/Materiel Availability for Key Service Platforms</a:t>
                  </a:r>
                </a:p>
                <a:p>
                  <a:pPr algn="ctr"/>
                  <a:r>
                    <a:rPr lang="en-US" sz="900">
                      <a:solidFill>
                        <a:schemeClr val="tx1"/>
                      </a:solidFill>
                      <a:cs typeface="Arial" panose="020B0604020202020204" pitchFamily="34" charset="0"/>
                    </a:rPr>
                    <a:t>Percent DLA fills requirements based on Performance Based Agreements</a:t>
                  </a:r>
                </a:p>
              </p:txBody>
            </p:sp>
            <p:sp>
              <p:nvSpPr>
                <p:cNvPr id="69" name="Rectangle 68">
                  <a:extLst>
                    <a:ext uri="{FF2B5EF4-FFF2-40B4-BE49-F238E27FC236}">
                      <a16:creationId xmlns:a16="http://schemas.microsoft.com/office/drawing/2014/main" id="{97DB2CBD-1B75-CA89-2DAA-4D037F49370A}"/>
                    </a:ext>
                  </a:extLst>
                </p:cNvPr>
                <p:cNvSpPr/>
                <p:nvPr/>
              </p:nvSpPr>
              <p:spPr>
                <a:xfrm>
                  <a:off x="3387489" y="1008473"/>
                  <a:ext cx="4763999" cy="233253"/>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b="1" u="sng" dirty="0">
                      <a:solidFill>
                        <a:schemeClr val="tx1"/>
                      </a:solidFill>
                      <a:cs typeface="Arial" panose="020B0604020202020204" pitchFamily="34" charset="0"/>
                    </a:rPr>
                    <a:t>Spotlights for FY25 by Service</a:t>
                  </a:r>
                </a:p>
              </p:txBody>
            </p:sp>
          </p:grpSp>
          <p:grpSp>
            <p:nvGrpSpPr>
              <p:cNvPr id="48" name="Group 47">
                <a:extLst>
                  <a:ext uri="{FF2B5EF4-FFF2-40B4-BE49-F238E27FC236}">
                    <a16:creationId xmlns:a16="http://schemas.microsoft.com/office/drawing/2014/main" id="{E3506432-0CDA-C029-5EE3-C015D7D5E89D}"/>
                  </a:ext>
                </a:extLst>
              </p:cNvPr>
              <p:cNvGrpSpPr/>
              <p:nvPr/>
            </p:nvGrpSpPr>
            <p:grpSpPr>
              <a:xfrm>
                <a:off x="78112" y="1276555"/>
                <a:ext cx="8066904" cy="656254"/>
                <a:chOff x="78112" y="1318889"/>
                <a:chExt cx="8066904" cy="656254"/>
              </a:xfrm>
            </p:grpSpPr>
            <p:sp>
              <p:nvSpPr>
                <p:cNvPr id="64" name="TextBox 63">
                  <a:extLst>
                    <a:ext uri="{FF2B5EF4-FFF2-40B4-BE49-F238E27FC236}">
                      <a16:creationId xmlns:a16="http://schemas.microsoft.com/office/drawing/2014/main" id="{4B5F3A0B-7A2E-05E9-C71E-CEDFE6047592}"/>
                    </a:ext>
                  </a:extLst>
                </p:cNvPr>
                <p:cNvSpPr txBox="1"/>
                <p:nvPr/>
              </p:nvSpPr>
              <p:spPr>
                <a:xfrm>
                  <a:off x="78112" y="1349853"/>
                  <a:ext cx="8066901" cy="625290"/>
                </a:xfrm>
                <a:prstGeom prst="rect">
                  <a:avLst/>
                </a:prstGeom>
                <a:solidFill>
                  <a:schemeClr val="bg1">
                    <a:lumMod val="75000"/>
                    <a:alpha val="30196"/>
                  </a:schemeClr>
                </a:solidFill>
              </p:spPr>
              <p:txBody>
                <a:bodyPr wrap="square" rtlCol="0">
                  <a:spAutoFit/>
                </a:bodyPr>
                <a:lstStyle/>
                <a:p>
                  <a:r>
                    <a:rPr lang="en-US" sz="1000" b="1">
                      <a:cs typeface="Arial" panose="020B0604020202020204" pitchFamily="34" charset="0"/>
                    </a:rPr>
                    <a:t>87%    </a:t>
                  </a:r>
                  <a:r>
                    <a:rPr lang="en-US" sz="1000">
                      <a:cs typeface="Arial" panose="020B0604020202020204" pitchFamily="34" charset="0"/>
                    </a:rPr>
                    <a:t>Abrams Main Battle Tank</a:t>
                  </a:r>
                </a:p>
                <a:p>
                  <a:r>
                    <a:rPr lang="en-US" sz="1000" b="1">
                      <a:cs typeface="Arial" panose="020B0604020202020204" pitchFamily="34" charset="0"/>
                    </a:rPr>
                    <a:t>87%    </a:t>
                  </a:r>
                  <a:r>
                    <a:rPr lang="en-US" sz="1000">
                      <a:cs typeface="Arial" panose="020B0604020202020204" pitchFamily="34" charset="0"/>
                    </a:rPr>
                    <a:t>Bradley Fighting Vehicle</a:t>
                  </a:r>
                </a:p>
                <a:p>
                  <a:r>
                    <a:rPr lang="en-US" sz="1000" b="1">
                      <a:cs typeface="Arial" panose="020B0604020202020204" pitchFamily="34" charset="0"/>
                    </a:rPr>
                    <a:t>88%    </a:t>
                  </a:r>
                  <a:r>
                    <a:rPr lang="en-US" sz="1000">
                      <a:cs typeface="Arial" panose="020B0604020202020204" pitchFamily="34" charset="0"/>
                    </a:rPr>
                    <a:t>Patriot Surface-to-Air Missile</a:t>
                  </a:r>
                </a:p>
                <a:p>
                  <a:r>
                    <a:rPr lang="en-US" sz="1000" b="1">
                      <a:cs typeface="Arial" panose="020B0604020202020204" pitchFamily="34" charset="0"/>
                    </a:rPr>
                    <a:t>83%    </a:t>
                  </a:r>
                  <a:r>
                    <a:rPr lang="en-US" sz="1000">
                      <a:cs typeface="Arial" panose="020B0604020202020204" pitchFamily="34" charset="0"/>
                    </a:rPr>
                    <a:t>Black Hawk Helicopter</a:t>
                  </a:r>
                  <a:endParaRPr lang="en-US" sz="1000" b="1">
                    <a:cs typeface="Arial" panose="020B0604020202020204" pitchFamily="34" charset="0"/>
                  </a:endParaRPr>
                </a:p>
                <a:p>
                  <a:r>
                    <a:rPr lang="en-US" sz="1000" b="1">
                      <a:cs typeface="Arial" panose="020B0604020202020204" pitchFamily="34" charset="0"/>
                    </a:rPr>
                    <a:t>89%    </a:t>
                  </a:r>
                  <a:r>
                    <a:rPr lang="en-US" sz="1000">
                      <a:cs typeface="Arial" panose="020B0604020202020204" pitchFamily="34" charset="0"/>
                    </a:rPr>
                    <a:t>Apache Helicopter</a:t>
                  </a:r>
                  <a:endParaRPr lang="en-US" sz="1000" b="1">
                    <a:cs typeface="Arial" panose="020B0604020202020204" pitchFamily="34" charset="0"/>
                  </a:endParaRPr>
                </a:p>
              </p:txBody>
            </p:sp>
            <p:sp>
              <p:nvSpPr>
                <p:cNvPr id="65" name="Rectangle 64">
                  <a:extLst>
                    <a:ext uri="{FF2B5EF4-FFF2-40B4-BE49-F238E27FC236}">
                      <a16:creationId xmlns:a16="http://schemas.microsoft.com/office/drawing/2014/main" id="{012F1B9E-E0C6-55E6-621F-F69DC48F6A1E}"/>
                    </a:ext>
                  </a:extLst>
                </p:cNvPr>
                <p:cNvSpPr/>
                <p:nvPr/>
              </p:nvSpPr>
              <p:spPr>
                <a:xfrm>
                  <a:off x="3381017" y="1442290"/>
                  <a:ext cx="4763999" cy="44606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1050" dirty="0">
                      <a:solidFill>
                        <a:schemeClr val="tx1"/>
                      </a:solidFill>
                      <a:effectLst/>
                      <a:ea typeface="Times New Roman" panose="02020603050405020304" pitchFamily="18" charset="0"/>
                    </a:rPr>
                    <a:t>DLA removed inventory constraints </a:t>
                  </a:r>
                  <a:r>
                    <a:rPr lang="en-US" sz="1050" dirty="0">
                      <a:solidFill>
                        <a:schemeClr val="tx1"/>
                      </a:solidFill>
                      <a:ea typeface="Times New Roman" panose="02020603050405020304" pitchFamily="18" charset="0"/>
                    </a:rPr>
                    <a:t>to</a:t>
                  </a:r>
                  <a:r>
                    <a:rPr lang="en-US" sz="1050" dirty="0">
                      <a:solidFill>
                        <a:schemeClr val="tx1"/>
                      </a:solidFill>
                      <a:effectLst/>
                      <a:ea typeface="Times New Roman" panose="02020603050405020304" pitchFamily="18" charset="0"/>
                    </a:rPr>
                    <a:t> increase stockage levels in FY24. I</a:t>
                  </a:r>
                  <a:r>
                    <a:rPr lang="en-US" sz="1050" dirty="0">
                      <a:solidFill>
                        <a:schemeClr val="tx1"/>
                      </a:solidFill>
                      <a:ea typeface="Times New Roman" panose="02020603050405020304" pitchFamily="18" charset="0"/>
                    </a:rPr>
                    <a:t>mprovements are anticipated in FY25 when considering acquisition lead times and industrial base health. Army </a:t>
                  </a:r>
                  <a:r>
                    <a:rPr lang="en-US" sz="1050" dirty="0">
                      <a:solidFill>
                        <a:schemeClr val="tx1"/>
                      </a:solidFill>
                      <a:effectLst/>
                      <a:ea typeface="Times New Roman" panose="02020603050405020304" pitchFamily="18" charset="0"/>
                    </a:rPr>
                    <a:t>and DLA are identifying readiness driver NIINs (WSEC 1,5,6) for mission critical equipment to improve procurement prioritization.</a:t>
                  </a:r>
                  <a:endParaRPr lang="en-US" sz="1050" dirty="0">
                    <a:solidFill>
                      <a:schemeClr val="tx1"/>
                    </a:solidFill>
                  </a:endParaRPr>
                </a:p>
              </p:txBody>
            </p:sp>
            <p:pic>
              <p:nvPicPr>
                <p:cNvPr id="66" name="Picture 65" descr="A picture containing logo&#10;&#10;Description automatically generated">
                  <a:extLst>
                    <a:ext uri="{FF2B5EF4-FFF2-40B4-BE49-F238E27FC236}">
                      <a16:creationId xmlns:a16="http://schemas.microsoft.com/office/drawing/2014/main" id="{B0FA522A-FF04-607A-E1F1-BAD6E61E11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76692" y="1488062"/>
                  <a:ext cx="399542" cy="457200"/>
                </a:xfrm>
                <a:prstGeom prst="rect">
                  <a:avLst/>
                </a:prstGeom>
              </p:spPr>
            </p:pic>
            <p:sp>
              <p:nvSpPr>
                <p:cNvPr id="67" name="TextBox 66">
                  <a:extLst>
                    <a:ext uri="{FF2B5EF4-FFF2-40B4-BE49-F238E27FC236}">
                      <a16:creationId xmlns:a16="http://schemas.microsoft.com/office/drawing/2014/main" id="{589EA18D-F836-A8E9-13F0-1D346FE3C0EA}"/>
                    </a:ext>
                  </a:extLst>
                </p:cNvPr>
                <p:cNvSpPr txBox="1"/>
                <p:nvPr/>
              </p:nvSpPr>
              <p:spPr>
                <a:xfrm>
                  <a:off x="2655349" y="1318889"/>
                  <a:ext cx="642229" cy="184238"/>
                </a:xfrm>
                <a:prstGeom prst="rect">
                  <a:avLst/>
                </a:prstGeom>
                <a:noFill/>
              </p:spPr>
              <p:txBody>
                <a:bodyPr wrap="none" rtlCol="0">
                  <a:spAutoFit/>
                </a:bodyPr>
                <a:lstStyle/>
                <a:p>
                  <a:pPr algn="ctr"/>
                  <a:r>
                    <a:rPr lang="en-US" sz="1050" b="1" u="sng"/>
                    <a:t>Army (USA)</a:t>
                  </a:r>
                </a:p>
              </p:txBody>
            </p:sp>
          </p:grpSp>
          <p:grpSp>
            <p:nvGrpSpPr>
              <p:cNvPr id="49" name="Group 48">
                <a:extLst>
                  <a:ext uri="{FF2B5EF4-FFF2-40B4-BE49-F238E27FC236}">
                    <a16:creationId xmlns:a16="http://schemas.microsoft.com/office/drawing/2014/main" id="{F7B7C3F3-512A-1264-B880-2672C4D4B809}"/>
                  </a:ext>
                </a:extLst>
              </p:cNvPr>
              <p:cNvGrpSpPr/>
              <p:nvPr/>
            </p:nvGrpSpPr>
            <p:grpSpPr>
              <a:xfrm>
                <a:off x="72514" y="1944139"/>
                <a:ext cx="8072499" cy="661632"/>
                <a:chOff x="72514" y="1986473"/>
                <a:chExt cx="8072499" cy="661632"/>
              </a:xfrm>
            </p:grpSpPr>
            <p:sp>
              <p:nvSpPr>
                <p:cNvPr id="60" name="TextBox 59">
                  <a:extLst>
                    <a:ext uri="{FF2B5EF4-FFF2-40B4-BE49-F238E27FC236}">
                      <a16:creationId xmlns:a16="http://schemas.microsoft.com/office/drawing/2014/main" id="{49AE733E-7BBE-CCF7-0BD5-D01B72AC269A}"/>
                    </a:ext>
                  </a:extLst>
                </p:cNvPr>
                <p:cNvSpPr txBox="1"/>
                <p:nvPr/>
              </p:nvSpPr>
              <p:spPr>
                <a:xfrm>
                  <a:off x="72514" y="2022814"/>
                  <a:ext cx="8072499" cy="625291"/>
                </a:xfrm>
                <a:prstGeom prst="rect">
                  <a:avLst/>
                </a:prstGeom>
                <a:solidFill>
                  <a:schemeClr val="bg1">
                    <a:lumMod val="65000"/>
                    <a:alpha val="30196"/>
                  </a:schemeClr>
                </a:solidFill>
              </p:spPr>
              <p:txBody>
                <a:bodyPr wrap="square" rtlCol="0">
                  <a:spAutoFit/>
                </a:bodyPr>
                <a:lstStyle/>
                <a:p>
                  <a:r>
                    <a:rPr lang="en-US" sz="1000" b="1">
                      <a:cs typeface="Arial" panose="020B0604020202020204" pitchFamily="34" charset="0"/>
                    </a:rPr>
                    <a:t>88%    </a:t>
                  </a:r>
                  <a:r>
                    <a:rPr lang="en-US" sz="1000">
                      <a:cs typeface="Arial" panose="020B0604020202020204" pitchFamily="34" charset="0"/>
                    </a:rPr>
                    <a:t>Ballistic Missile Defense System</a:t>
                  </a:r>
                  <a:endParaRPr lang="en-US" sz="1000" b="1">
                    <a:cs typeface="Arial" panose="020B0604020202020204" pitchFamily="34" charset="0"/>
                  </a:endParaRPr>
                </a:p>
                <a:p>
                  <a:r>
                    <a:rPr lang="en-US" sz="1000" b="1">
                      <a:cs typeface="Arial" panose="020B0604020202020204" pitchFamily="34" charset="0"/>
                    </a:rPr>
                    <a:t>79%    </a:t>
                  </a:r>
                  <a:r>
                    <a:rPr lang="en-US" sz="1000">
                      <a:cs typeface="Arial" panose="020B0604020202020204" pitchFamily="34" charset="0"/>
                    </a:rPr>
                    <a:t>Landing Platform Dock (LPD-17 Class)</a:t>
                  </a:r>
                  <a:endParaRPr lang="en-US" sz="1000" b="1">
                    <a:cs typeface="Arial" panose="020B0604020202020204" pitchFamily="34" charset="0"/>
                  </a:endParaRPr>
                </a:p>
                <a:p>
                  <a:r>
                    <a:rPr lang="en-US" sz="1000" b="1">
                      <a:cs typeface="Arial" panose="020B0604020202020204" pitchFamily="34" charset="0"/>
                    </a:rPr>
                    <a:t>83%    </a:t>
                  </a:r>
                  <a:r>
                    <a:rPr lang="en-US" sz="1000">
                      <a:cs typeface="Arial" panose="020B0604020202020204" pitchFamily="34" charset="0"/>
                    </a:rPr>
                    <a:t>Virginia-Class Submarine (VA-Class)</a:t>
                  </a:r>
                  <a:endParaRPr lang="en-US" sz="1000" b="1">
                    <a:cs typeface="Arial" panose="020B0604020202020204" pitchFamily="34" charset="0"/>
                  </a:endParaRPr>
                </a:p>
                <a:p>
                  <a:r>
                    <a:rPr lang="en-US" sz="1000" b="1">
                      <a:cs typeface="Arial" panose="020B0604020202020204" pitchFamily="34" charset="0"/>
                    </a:rPr>
                    <a:t>91%    </a:t>
                  </a:r>
                  <a:r>
                    <a:rPr lang="en-US" sz="1000">
                      <a:cs typeface="Arial" panose="020B0604020202020204" pitchFamily="34" charset="0"/>
                    </a:rPr>
                    <a:t>Super Hornet Fighter Jet (FA-18 E/F)</a:t>
                  </a:r>
                  <a:endParaRPr lang="en-US" sz="1000" b="1">
                    <a:cs typeface="Arial" panose="020B0604020202020204" pitchFamily="34" charset="0"/>
                  </a:endParaRPr>
                </a:p>
                <a:p>
                  <a:r>
                    <a:rPr lang="en-US" sz="1000" b="1">
                      <a:cs typeface="Arial" panose="020B0604020202020204" pitchFamily="34" charset="0"/>
                    </a:rPr>
                    <a:t>76%   </a:t>
                  </a:r>
                  <a:r>
                    <a:rPr lang="en-US" sz="1000">
                      <a:cs typeface="Arial" panose="020B0604020202020204" pitchFamily="34" charset="0"/>
                    </a:rPr>
                    <a:t> Helicopter (H-60)</a:t>
                  </a:r>
                  <a:endParaRPr lang="en-US" sz="1000" b="1"/>
                </a:p>
              </p:txBody>
            </p:sp>
            <p:sp>
              <p:nvSpPr>
                <p:cNvPr id="61" name="Rectangle 60">
                  <a:extLst>
                    <a:ext uri="{FF2B5EF4-FFF2-40B4-BE49-F238E27FC236}">
                      <a16:creationId xmlns:a16="http://schemas.microsoft.com/office/drawing/2014/main" id="{78B34ABD-A29C-26CB-7D0B-151D25F83663}"/>
                    </a:ext>
                  </a:extLst>
                </p:cNvPr>
                <p:cNvSpPr/>
                <p:nvPr/>
              </p:nvSpPr>
              <p:spPr>
                <a:xfrm>
                  <a:off x="3359674" y="2116157"/>
                  <a:ext cx="4763998" cy="49368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050" dirty="0">
                      <a:solidFill>
                        <a:schemeClr val="tx1"/>
                      </a:solidFill>
                      <a:ea typeface="Aptos" panose="020B0004020202020204" pitchFamily="34" charset="0"/>
                      <a:cs typeface="Arial" panose="020B0604020202020204" pitchFamily="34" charset="0"/>
                    </a:rPr>
                    <a:t>A</a:t>
                  </a:r>
                  <a:r>
                    <a:rPr lang="en-US" sz="1050" dirty="0">
                      <a:solidFill>
                        <a:schemeClr val="tx1"/>
                      </a:solidFill>
                      <a:effectLst/>
                      <a:ea typeface="Aptos" panose="020B0004020202020204" pitchFamily="34" charset="0"/>
                      <a:cs typeface="Arial" panose="020B0604020202020204" pitchFamily="34" charset="0"/>
                    </a:rPr>
                    <a:t> Navy-DLA partnership</a:t>
                  </a:r>
                  <a:r>
                    <a:rPr lang="en-US" sz="1050" dirty="0">
                      <a:solidFill>
                        <a:schemeClr val="tx1"/>
                      </a:solidFill>
                      <a:ea typeface="Aptos" panose="020B0004020202020204" pitchFamily="34" charset="0"/>
                      <a:cs typeface="Arial" panose="020B0604020202020204" pitchFamily="34" charset="0"/>
                    </a:rPr>
                    <a:t> led to</a:t>
                  </a:r>
                  <a:r>
                    <a:rPr lang="en-US" sz="1050" dirty="0">
                      <a:solidFill>
                        <a:schemeClr val="tx1"/>
                      </a:solidFill>
                      <a:effectLst/>
                      <a:ea typeface="Aptos" panose="020B0004020202020204" pitchFamily="34" charset="0"/>
                      <a:cs typeface="Arial" panose="020B0604020202020204" pitchFamily="34" charset="0"/>
                    </a:rPr>
                    <a:t> improved requirements identification and </a:t>
                  </a:r>
                  <a:r>
                    <a:rPr lang="en-US" sz="1050" dirty="0">
                      <a:solidFill>
                        <a:schemeClr val="tx1"/>
                      </a:solidFill>
                      <a:ea typeface="Aptos" panose="020B0004020202020204" pitchFamily="34" charset="0"/>
                      <a:cs typeface="Arial" panose="020B0604020202020204" pitchFamily="34" charset="0"/>
                    </a:rPr>
                    <a:t>procurement </a:t>
                  </a:r>
                  <a:r>
                    <a:rPr lang="en-US" sz="1050" dirty="0">
                      <a:solidFill>
                        <a:schemeClr val="tx1"/>
                      </a:solidFill>
                      <a:effectLst/>
                      <a:ea typeface="Aptos" panose="020B0004020202020204" pitchFamily="34" charset="0"/>
                      <a:cs typeface="Arial" panose="020B0604020202020204" pitchFamily="34" charset="0"/>
                    </a:rPr>
                    <a:t>prioritization. In 2024, ~17K line items (~$30M) identified for forward OCONUS stocking using a readiness-based approach resulted in a seven-day reduction in customer </a:t>
                  </a:r>
                  <a:r>
                    <a:rPr lang="en-US" sz="1050" dirty="0">
                      <a:solidFill>
                        <a:schemeClr val="tx1"/>
                      </a:solidFill>
                      <a:ea typeface="Aptos" panose="020B0004020202020204" pitchFamily="34" charset="0"/>
                      <a:cs typeface="Arial" panose="020B0604020202020204" pitchFamily="34" charset="0"/>
                    </a:rPr>
                    <a:t>w</a:t>
                  </a:r>
                  <a:r>
                    <a:rPr lang="en-US" sz="1050" dirty="0">
                      <a:solidFill>
                        <a:schemeClr val="tx1"/>
                      </a:solidFill>
                      <a:effectLst/>
                      <a:ea typeface="Aptos" panose="020B0004020202020204" pitchFamily="34" charset="0"/>
                      <a:cs typeface="Arial" panose="020B0604020202020204" pitchFamily="34" charset="0"/>
                    </a:rPr>
                    <a:t>ait </a:t>
                  </a:r>
                  <a:r>
                    <a:rPr lang="en-US" sz="1050" dirty="0">
                      <a:solidFill>
                        <a:schemeClr val="tx1"/>
                      </a:solidFill>
                      <a:ea typeface="Aptos" panose="020B0004020202020204" pitchFamily="34" charset="0"/>
                      <a:cs typeface="Arial" panose="020B0604020202020204" pitchFamily="34" charset="0"/>
                    </a:rPr>
                    <a:t>t</a:t>
                  </a:r>
                  <a:r>
                    <a:rPr lang="en-US" sz="1050" dirty="0">
                      <a:solidFill>
                        <a:schemeClr val="tx1"/>
                      </a:solidFill>
                      <a:effectLst/>
                      <a:ea typeface="Aptos" panose="020B0004020202020204" pitchFamily="34" charset="0"/>
                      <a:cs typeface="Arial" panose="020B0604020202020204" pitchFamily="34" charset="0"/>
                    </a:rPr>
                    <a:t>ime. </a:t>
                  </a:r>
                  <a:endParaRPr lang="en-US" sz="1050" dirty="0">
                    <a:solidFill>
                      <a:schemeClr val="tx1"/>
                    </a:solidFill>
                    <a:cs typeface="Arial" panose="020B0604020202020204" pitchFamily="34" charset="0"/>
                  </a:endParaRPr>
                </a:p>
              </p:txBody>
            </p:sp>
            <p:pic>
              <p:nvPicPr>
                <p:cNvPr id="62" name="Picture 61" descr="Logo&#10;&#10;Description automatically generated">
                  <a:extLst>
                    <a:ext uri="{FF2B5EF4-FFF2-40B4-BE49-F238E27FC236}">
                      <a16:creationId xmlns:a16="http://schemas.microsoft.com/office/drawing/2014/main" id="{6F68FA68-5E34-AE37-5D06-61135D5656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62277" y="2146683"/>
                  <a:ext cx="428370" cy="457200"/>
                </a:xfrm>
                <a:prstGeom prst="rect">
                  <a:avLst/>
                </a:prstGeom>
              </p:spPr>
            </p:pic>
            <p:sp>
              <p:nvSpPr>
                <p:cNvPr id="63" name="TextBox 62">
                  <a:extLst>
                    <a:ext uri="{FF2B5EF4-FFF2-40B4-BE49-F238E27FC236}">
                      <a16:creationId xmlns:a16="http://schemas.microsoft.com/office/drawing/2014/main" id="{144B8F5D-5EFF-5DEA-93E6-0D1837C72366}"/>
                    </a:ext>
                  </a:extLst>
                </p:cNvPr>
                <p:cNvSpPr txBox="1"/>
                <p:nvPr/>
              </p:nvSpPr>
              <p:spPr>
                <a:xfrm>
                  <a:off x="2662994" y="1986473"/>
                  <a:ext cx="626943" cy="184238"/>
                </a:xfrm>
                <a:prstGeom prst="rect">
                  <a:avLst/>
                </a:prstGeom>
                <a:noFill/>
              </p:spPr>
              <p:txBody>
                <a:bodyPr wrap="none" rtlCol="0">
                  <a:spAutoFit/>
                </a:bodyPr>
                <a:lstStyle/>
                <a:p>
                  <a:pPr algn="ctr"/>
                  <a:r>
                    <a:rPr lang="en-US" sz="1050" b="1" u="sng"/>
                    <a:t>Navy (USN)</a:t>
                  </a:r>
                </a:p>
              </p:txBody>
            </p:sp>
          </p:grpSp>
          <p:grpSp>
            <p:nvGrpSpPr>
              <p:cNvPr id="50" name="Group 49">
                <a:extLst>
                  <a:ext uri="{FF2B5EF4-FFF2-40B4-BE49-F238E27FC236}">
                    <a16:creationId xmlns:a16="http://schemas.microsoft.com/office/drawing/2014/main" id="{8CFD4744-0999-69C5-B806-CBE48B20D67D}"/>
                  </a:ext>
                </a:extLst>
              </p:cNvPr>
              <p:cNvGrpSpPr/>
              <p:nvPr/>
            </p:nvGrpSpPr>
            <p:grpSpPr>
              <a:xfrm>
                <a:off x="72512" y="2618114"/>
                <a:ext cx="8078974" cy="660618"/>
                <a:chOff x="72512" y="2660448"/>
                <a:chExt cx="8078974" cy="660618"/>
              </a:xfrm>
            </p:grpSpPr>
            <p:sp>
              <p:nvSpPr>
                <p:cNvPr id="56" name="TextBox 55">
                  <a:extLst>
                    <a:ext uri="{FF2B5EF4-FFF2-40B4-BE49-F238E27FC236}">
                      <a16:creationId xmlns:a16="http://schemas.microsoft.com/office/drawing/2014/main" id="{B8820C12-905A-936C-4928-B3C3D7E6AAB9}"/>
                    </a:ext>
                  </a:extLst>
                </p:cNvPr>
                <p:cNvSpPr txBox="1"/>
                <p:nvPr/>
              </p:nvSpPr>
              <p:spPr>
                <a:xfrm>
                  <a:off x="72512" y="2695775"/>
                  <a:ext cx="8072505" cy="625291"/>
                </a:xfrm>
                <a:prstGeom prst="rect">
                  <a:avLst/>
                </a:prstGeom>
                <a:solidFill>
                  <a:schemeClr val="bg1">
                    <a:lumMod val="50000"/>
                    <a:alpha val="30196"/>
                  </a:schemeClr>
                </a:solidFill>
              </p:spPr>
              <p:txBody>
                <a:bodyPr wrap="square" rtlCol="0">
                  <a:spAutoFit/>
                </a:bodyPr>
                <a:lstStyle/>
                <a:p>
                  <a:r>
                    <a:rPr lang="en-US" sz="1000" b="1" dirty="0">
                      <a:cs typeface="Arial" panose="020B0604020202020204" pitchFamily="34" charset="0"/>
                    </a:rPr>
                    <a:t>96%  </a:t>
                  </a:r>
                  <a:r>
                    <a:rPr lang="en-US" sz="1000" dirty="0">
                      <a:cs typeface="Arial" panose="020B0604020202020204" pitchFamily="34" charset="0"/>
                    </a:rPr>
                    <a:t>  High Mobility Artillery Rocket System (HIMARS)</a:t>
                  </a:r>
                  <a:endParaRPr lang="en-US" sz="1000" b="1" dirty="0">
                    <a:cs typeface="Arial" panose="020B0604020202020204" pitchFamily="34" charset="0"/>
                  </a:endParaRPr>
                </a:p>
                <a:p>
                  <a:r>
                    <a:rPr lang="en-US" sz="1000" b="1" dirty="0">
                      <a:cs typeface="Arial" panose="020B0604020202020204" pitchFamily="34" charset="0"/>
                    </a:rPr>
                    <a:t>89%  </a:t>
                  </a:r>
                  <a:r>
                    <a:rPr lang="en-US" sz="1000" dirty="0">
                      <a:cs typeface="Arial" panose="020B0604020202020204" pitchFamily="34" charset="0"/>
                    </a:rPr>
                    <a:t>  Amphibious Combat Vehicle (ACV)</a:t>
                  </a:r>
                  <a:endParaRPr lang="en-US" sz="1000" b="1" dirty="0">
                    <a:cs typeface="Arial" panose="020B0604020202020204" pitchFamily="34" charset="0"/>
                  </a:endParaRPr>
                </a:p>
                <a:p>
                  <a:r>
                    <a:rPr lang="en-US" sz="1000" b="1" dirty="0">
                      <a:cs typeface="Arial" panose="020B0604020202020204" pitchFamily="34" charset="0"/>
                    </a:rPr>
                    <a:t>67%  </a:t>
                  </a:r>
                  <a:r>
                    <a:rPr lang="en-US" sz="1000" dirty="0">
                      <a:cs typeface="Arial" panose="020B0604020202020204" pitchFamily="34" charset="0"/>
                    </a:rPr>
                    <a:t>  Joint Light Tactical Vehicle Close Combat Weapons Carrier </a:t>
                  </a:r>
                  <a:endParaRPr lang="en-US" sz="1000" b="1" dirty="0">
                    <a:cs typeface="Arial" panose="020B0604020202020204" pitchFamily="34" charset="0"/>
                  </a:endParaRPr>
                </a:p>
                <a:p>
                  <a:r>
                    <a:rPr lang="en-US" sz="1000" b="1" dirty="0">
                      <a:cs typeface="Arial" panose="020B0604020202020204" pitchFamily="34" charset="0"/>
                    </a:rPr>
                    <a:t>81%  </a:t>
                  </a:r>
                  <a:r>
                    <a:rPr lang="en-US" sz="1000" dirty="0">
                      <a:cs typeface="Arial" panose="020B0604020202020204" pitchFamily="34" charset="0"/>
                    </a:rPr>
                    <a:t>  Ground/Air Task Oriented RADAR (G/ATOR-G)</a:t>
                  </a:r>
                  <a:endParaRPr lang="en-US" sz="1000" b="1" dirty="0">
                    <a:cs typeface="Arial" panose="020B0604020202020204" pitchFamily="34" charset="0"/>
                  </a:endParaRPr>
                </a:p>
                <a:p>
                  <a:r>
                    <a:rPr lang="en-US" sz="1000" b="1" dirty="0">
                      <a:cs typeface="Arial" panose="020B0604020202020204" pitchFamily="34" charset="0"/>
                    </a:rPr>
                    <a:t>89%</a:t>
                  </a:r>
                  <a:r>
                    <a:rPr lang="en-US" sz="1000" dirty="0">
                      <a:cs typeface="Arial" panose="020B0604020202020204" pitchFamily="34" charset="0"/>
                    </a:rPr>
                    <a:t>   </a:t>
                  </a:r>
                  <a:r>
                    <a:rPr lang="en-US" sz="1000" b="1" dirty="0">
                      <a:cs typeface="Arial" panose="020B0604020202020204" pitchFamily="34" charset="0"/>
                    </a:rPr>
                    <a:t> </a:t>
                  </a:r>
                  <a:r>
                    <a:rPr lang="en-US" sz="1000" dirty="0">
                      <a:cs typeface="Arial" panose="020B0604020202020204" pitchFamily="34" charset="0"/>
                    </a:rPr>
                    <a:t>M777 Towed Howitzer</a:t>
                  </a:r>
                  <a:endParaRPr lang="en-US" sz="1000" b="1" dirty="0"/>
                </a:p>
              </p:txBody>
            </p:sp>
            <p:sp>
              <p:nvSpPr>
                <p:cNvPr id="57" name="Rectangle 56">
                  <a:extLst>
                    <a:ext uri="{FF2B5EF4-FFF2-40B4-BE49-F238E27FC236}">
                      <a16:creationId xmlns:a16="http://schemas.microsoft.com/office/drawing/2014/main" id="{A04C8624-6EB9-D1DE-0D8F-3B1047BE3781}"/>
                    </a:ext>
                  </a:extLst>
                </p:cNvPr>
                <p:cNvSpPr/>
                <p:nvPr/>
              </p:nvSpPr>
              <p:spPr>
                <a:xfrm>
                  <a:off x="3387489" y="2820621"/>
                  <a:ext cx="4763997" cy="49368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050" kern="100" dirty="0">
                      <a:solidFill>
                        <a:schemeClr val="tx1"/>
                      </a:solidFill>
                      <a:effectLst/>
                      <a:ea typeface="Aptos" panose="020B0004020202020204" pitchFamily="34" charset="0"/>
                      <a:cs typeface="Arial" panose="020B0604020202020204" pitchFamily="34" charset="0"/>
                    </a:rPr>
                    <a:t>The Marine Corps and DLA </a:t>
                  </a:r>
                  <a:r>
                    <a:rPr lang="en-US" sz="1050" kern="100">
                      <a:solidFill>
                        <a:schemeClr val="tx1"/>
                      </a:solidFill>
                      <a:ea typeface="Aptos" panose="020B0004020202020204" pitchFamily="34" charset="0"/>
                      <a:cs typeface="Arial" panose="020B0604020202020204" pitchFamily="34" charset="0"/>
                    </a:rPr>
                    <a:t>are optimizing opportunities </a:t>
                  </a:r>
                  <a:r>
                    <a:rPr lang="en-US" sz="1050" kern="100" dirty="0">
                      <a:solidFill>
                        <a:schemeClr val="tx1"/>
                      </a:solidFill>
                      <a:ea typeface="Aptos" panose="020B0004020202020204" pitchFamily="34" charset="0"/>
                      <a:cs typeface="Arial" panose="020B0604020202020204" pitchFamily="34" charset="0"/>
                    </a:rPr>
                    <a:t>to generate operational agility through advantageous forward positioning of material and global disbursement of sustainment. </a:t>
                  </a:r>
                  <a:r>
                    <a:rPr lang="en-US" sz="1050" kern="100" dirty="0">
                      <a:solidFill>
                        <a:schemeClr val="tx1"/>
                      </a:solidFill>
                      <a:effectLst/>
                      <a:ea typeface="Aptos" panose="020B0004020202020204" pitchFamily="34" charset="0"/>
                      <a:cs typeface="Arial" panose="020B0604020202020204" pitchFamily="34" charset="0"/>
                    </a:rPr>
                    <a:t>These mutually supportive efforts are aimed at reducing customer wait times and increasing Service readiness</a:t>
                  </a:r>
                  <a:r>
                    <a:rPr lang="en-US" sz="1050" dirty="0">
                      <a:solidFill>
                        <a:schemeClr val="tx1"/>
                      </a:solidFill>
                      <a:cs typeface="Arial" panose="020B0604020202020204" pitchFamily="34" charset="0"/>
                    </a:rPr>
                    <a:t>. </a:t>
                  </a:r>
                </a:p>
              </p:txBody>
            </p:sp>
            <p:pic>
              <p:nvPicPr>
                <p:cNvPr id="58" name="Picture 57" descr="Logo&#10;&#10;Description automatically generated">
                  <a:extLst>
                    <a:ext uri="{FF2B5EF4-FFF2-40B4-BE49-F238E27FC236}">
                      <a16:creationId xmlns:a16="http://schemas.microsoft.com/office/drawing/2014/main" id="{6545B736-6951-0F4B-9E51-4462D10F98E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62276" y="2837285"/>
                  <a:ext cx="428370" cy="457200"/>
                </a:xfrm>
                <a:prstGeom prst="rect">
                  <a:avLst/>
                </a:prstGeom>
              </p:spPr>
            </p:pic>
            <p:sp>
              <p:nvSpPr>
                <p:cNvPr id="59" name="TextBox 58">
                  <a:extLst>
                    <a:ext uri="{FF2B5EF4-FFF2-40B4-BE49-F238E27FC236}">
                      <a16:creationId xmlns:a16="http://schemas.microsoft.com/office/drawing/2014/main" id="{A46DE6EE-86F8-43DD-DB9B-2794449A04A0}"/>
                    </a:ext>
                  </a:extLst>
                </p:cNvPr>
                <p:cNvSpPr txBox="1"/>
                <p:nvPr/>
              </p:nvSpPr>
              <p:spPr>
                <a:xfrm>
                  <a:off x="2472285" y="2660448"/>
                  <a:ext cx="1069143" cy="184238"/>
                </a:xfrm>
                <a:prstGeom prst="rect">
                  <a:avLst/>
                </a:prstGeom>
                <a:noFill/>
              </p:spPr>
              <p:txBody>
                <a:bodyPr wrap="none" rtlCol="0">
                  <a:spAutoFit/>
                </a:bodyPr>
                <a:lstStyle/>
                <a:p>
                  <a:pPr algn="ctr"/>
                  <a:r>
                    <a:rPr lang="en-US" sz="1050" b="1" u="sng"/>
                    <a:t>Marine Corps (USMC)</a:t>
                  </a:r>
                </a:p>
              </p:txBody>
            </p:sp>
          </p:grpSp>
          <p:grpSp>
            <p:nvGrpSpPr>
              <p:cNvPr id="51" name="Group 50">
                <a:extLst>
                  <a:ext uri="{FF2B5EF4-FFF2-40B4-BE49-F238E27FC236}">
                    <a16:creationId xmlns:a16="http://schemas.microsoft.com/office/drawing/2014/main" id="{544478F1-1761-3A0D-D875-C4C4473D41D4}"/>
                  </a:ext>
                </a:extLst>
              </p:cNvPr>
              <p:cNvGrpSpPr/>
              <p:nvPr/>
            </p:nvGrpSpPr>
            <p:grpSpPr>
              <a:xfrm>
                <a:off x="78112" y="3310098"/>
                <a:ext cx="8066905" cy="641594"/>
                <a:chOff x="78112" y="3352432"/>
                <a:chExt cx="8066905" cy="641594"/>
              </a:xfrm>
            </p:grpSpPr>
            <p:sp>
              <p:nvSpPr>
                <p:cNvPr id="52" name="TextBox 51">
                  <a:extLst>
                    <a:ext uri="{FF2B5EF4-FFF2-40B4-BE49-F238E27FC236}">
                      <a16:creationId xmlns:a16="http://schemas.microsoft.com/office/drawing/2014/main" id="{561DC32D-D2DE-CF19-D6A6-E9D8C12A8FD0}"/>
                    </a:ext>
                  </a:extLst>
                </p:cNvPr>
                <p:cNvSpPr txBox="1"/>
                <p:nvPr/>
              </p:nvSpPr>
              <p:spPr>
                <a:xfrm>
                  <a:off x="78112" y="3368736"/>
                  <a:ext cx="8066905" cy="625290"/>
                </a:xfrm>
                <a:prstGeom prst="rect">
                  <a:avLst/>
                </a:prstGeom>
                <a:solidFill>
                  <a:schemeClr val="bg2">
                    <a:lumMod val="25000"/>
                    <a:alpha val="30196"/>
                  </a:schemeClr>
                </a:solidFill>
              </p:spPr>
              <p:txBody>
                <a:bodyPr wrap="square" rtlCol="0">
                  <a:spAutoFit/>
                </a:bodyPr>
                <a:lstStyle/>
                <a:p>
                  <a:r>
                    <a:rPr lang="en-US" sz="1000" b="1" dirty="0">
                      <a:cs typeface="Arial" panose="020B0604020202020204" pitchFamily="34" charset="0"/>
                    </a:rPr>
                    <a:t>85%</a:t>
                  </a:r>
                  <a:r>
                    <a:rPr lang="en-US" sz="1000" dirty="0">
                      <a:cs typeface="Arial" panose="020B0604020202020204" pitchFamily="34" charset="0"/>
                    </a:rPr>
                    <a:t>   </a:t>
                  </a:r>
                  <a:r>
                    <a:rPr lang="en-US" sz="1000" b="1" dirty="0">
                      <a:cs typeface="Arial" panose="020B0604020202020204" pitchFamily="34" charset="0"/>
                    </a:rPr>
                    <a:t> </a:t>
                  </a:r>
                  <a:r>
                    <a:rPr lang="en-US" sz="1000" dirty="0"/>
                    <a:t>F-15 Eagle Fighter Jet</a:t>
                  </a:r>
                  <a:endParaRPr lang="en-US" sz="1000" b="1" dirty="0"/>
                </a:p>
                <a:p>
                  <a:r>
                    <a:rPr lang="en-US" sz="1000" b="1" dirty="0">
                      <a:cs typeface="Arial" panose="020B0604020202020204" pitchFamily="34" charset="0"/>
                    </a:rPr>
                    <a:t>81%</a:t>
                  </a:r>
                  <a:r>
                    <a:rPr lang="en-US" sz="1000" dirty="0">
                      <a:cs typeface="Arial" panose="020B0604020202020204" pitchFamily="34" charset="0"/>
                    </a:rPr>
                    <a:t>   </a:t>
                  </a:r>
                  <a:r>
                    <a:rPr lang="en-US" sz="1000" b="1" dirty="0">
                      <a:cs typeface="Arial" panose="020B0604020202020204" pitchFamily="34" charset="0"/>
                    </a:rPr>
                    <a:t> </a:t>
                  </a:r>
                  <a:r>
                    <a:rPr lang="en-US" sz="1000" dirty="0"/>
                    <a:t>F-16 Fighting Falcon Fighter Jet</a:t>
                  </a:r>
                  <a:endParaRPr lang="en-US" sz="1000" b="1" dirty="0"/>
                </a:p>
                <a:p>
                  <a:r>
                    <a:rPr lang="en-US" sz="1000" b="1" dirty="0">
                      <a:cs typeface="Arial" panose="020B0604020202020204" pitchFamily="34" charset="0"/>
                    </a:rPr>
                    <a:t>87%</a:t>
                  </a:r>
                  <a:r>
                    <a:rPr lang="en-US" sz="1000" dirty="0">
                      <a:cs typeface="Arial" panose="020B0604020202020204" pitchFamily="34" charset="0"/>
                    </a:rPr>
                    <a:t>   </a:t>
                  </a:r>
                  <a:r>
                    <a:rPr lang="en-US" sz="1000" b="1" dirty="0">
                      <a:cs typeface="Arial" panose="020B0604020202020204" pitchFamily="34" charset="0"/>
                    </a:rPr>
                    <a:t> </a:t>
                  </a:r>
                  <a:r>
                    <a:rPr lang="en-US" sz="1000" dirty="0"/>
                    <a:t>B-52 Stratofortress Bomber Jet</a:t>
                  </a:r>
                  <a:endParaRPr lang="en-US" sz="1000" b="1" dirty="0"/>
                </a:p>
                <a:p>
                  <a:r>
                    <a:rPr lang="en-US" sz="1000" b="1" dirty="0">
                      <a:cs typeface="Arial" panose="020B0604020202020204" pitchFamily="34" charset="0"/>
                    </a:rPr>
                    <a:t>85%</a:t>
                  </a:r>
                  <a:r>
                    <a:rPr lang="en-US" sz="1000" dirty="0">
                      <a:cs typeface="Arial" panose="020B0604020202020204" pitchFamily="34" charset="0"/>
                    </a:rPr>
                    <a:t>  </a:t>
                  </a:r>
                  <a:r>
                    <a:rPr lang="en-US" sz="1000" b="1" dirty="0">
                      <a:cs typeface="Arial" panose="020B0604020202020204" pitchFamily="34" charset="0"/>
                    </a:rPr>
                    <a:t>  </a:t>
                  </a:r>
                  <a:r>
                    <a:rPr lang="en-US" sz="1000" dirty="0"/>
                    <a:t>KC-135 Stratotanker Aerial Refueling Tanker</a:t>
                  </a:r>
                  <a:endParaRPr lang="en-US" sz="1000" b="1" dirty="0"/>
                </a:p>
                <a:p>
                  <a:r>
                    <a:rPr lang="en-US" sz="1000" b="1" dirty="0">
                      <a:cs typeface="Arial" panose="020B0604020202020204" pitchFamily="34" charset="0"/>
                    </a:rPr>
                    <a:t>82%</a:t>
                  </a:r>
                  <a:r>
                    <a:rPr lang="en-US" sz="1000" dirty="0">
                      <a:cs typeface="Arial" panose="020B0604020202020204" pitchFamily="34" charset="0"/>
                    </a:rPr>
                    <a:t>  </a:t>
                  </a:r>
                  <a:r>
                    <a:rPr lang="en-US" sz="1000" b="1" dirty="0">
                      <a:cs typeface="Arial" panose="020B0604020202020204" pitchFamily="34" charset="0"/>
                    </a:rPr>
                    <a:t>  </a:t>
                  </a:r>
                  <a:r>
                    <a:rPr lang="en-US" sz="1000" dirty="0"/>
                    <a:t>T-38 Talon Jet Trainer</a:t>
                  </a:r>
                  <a:endParaRPr lang="en-US" sz="1000" b="1" dirty="0"/>
                </a:p>
              </p:txBody>
            </p:sp>
            <p:sp>
              <p:nvSpPr>
                <p:cNvPr id="53" name="Rectangle 52">
                  <a:extLst>
                    <a:ext uri="{FF2B5EF4-FFF2-40B4-BE49-F238E27FC236}">
                      <a16:creationId xmlns:a16="http://schemas.microsoft.com/office/drawing/2014/main" id="{28723C33-1192-1ED7-9FE9-CD922B1CC1F6}"/>
                    </a:ext>
                  </a:extLst>
                </p:cNvPr>
                <p:cNvSpPr/>
                <p:nvPr/>
              </p:nvSpPr>
              <p:spPr>
                <a:xfrm>
                  <a:off x="3381017" y="3437628"/>
                  <a:ext cx="4763997" cy="411640"/>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a:r>
                    <a:rPr lang="en-US" sz="1050">
                      <a:solidFill>
                        <a:schemeClr val="tx1"/>
                      </a:solidFill>
                      <a:effectLst/>
                      <a:ea typeface="Aptos" panose="020B0004020202020204" pitchFamily="34" charset="0"/>
                      <a:cs typeface="Arial"/>
                    </a:rPr>
                    <a:t>DLA and </a:t>
                  </a:r>
                  <a:r>
                    <a:rPr lang="en-US" sz="1050">
                      <a:solidFill>
                        <a:schemeClr val="tx1"/>
                      </a:solidFill>
                      <a:ea typeface="Aptos" panose="020B0004020202020204" pitchFamily="34" charset="0"/>
                      <a:cs typeface="Arial"/>
                    </a:rPr>
                    <a:t>USAF</a:t>
                  </a:r>
                  <a:r>
                    <a:rPr lang="en-US" sz="1050">
                      <a:solidFill>
                        <a:schemeClr val="tx1"/>
                      </a:solidFill>
                      <a:effectLst/>
                      <a:ea typeface="Aptos" panose="020B0004020202020204" pitchFamily="34" charset="0"/>
                      <a:cs typeface="Arial"/>
                    </a:rPr>
                    <a:t> are moving toward customer </a:t>
                  </a:r>
                  <a:r>
                    <a:rPr lang="en-US" sz="1050">
                      <a:solidFill>
                        <a:schemeClr val="tx1"/>
                      </a:solidFill>
                      <a:ea typeface="Aptos" panose="020B0004020202020204" pitchFamily="34" charset="0"/>
                      <a:cs typeface="Arial"/>
                    </a:rPr>
                    <a:t>r</a:t>
                  </a:r>
                  <a:r>
                    <a:rPr lang="en-US" sz="1050">
                      <a:solidFill>
                        <a:schemeClr val="tx1"/>
                      </a:solidFill>
                      <a:effectLst/>
                      <a:ea typeface="Aptos" panose="020B0004020202020204" pitchFamily="34" charset="0"/>
                      <a:cs typeface="Arial"/>
                    </a:rPr>
                    <a:t>esponse </a:t>
                  </a:r>
                  <a:r>
                    <a:rPr lang="en-US" sz="1050">
                      <a:solidFill>
                        <a:schemeClr val="tx1"/>
                      </a:solidFill>
                      <a:ea typeface="Aptos" panose="020B0004020202020204" pitchFamily="34" charset="0"/>
                      <a:cs typeface="Arial"/>
                    </a:rPr>
                    <a:t>t</a:t>
                  </a:r>
                  <a:r>
                    <a:rPr lang="en-US" sz="1050">
                      <a:solidFill>
                        <a:schemeClr val="tx1"/>
                      </a:solidFill>
                      <a:effectLst/>
                      <a:ea typeface="Aptos" panose="020B0004020202020204" pitchFamily="34" charset="0"/>
                      <a:cs typeface="Arial"/>
                    </a:rPr>
                    <a:t>ime as the definitive metric to improve </a:t>
                  </a:r>
                  <a:r>
                    <a:rPr lang="en-US" sz="1050" kern="100">
                      <a:solidFill>
                        <a:schemeClr val="tx1"/>
                      </a:solidFill>
                      <a:effectLst/>
                      <a:ea typeface="Aptos" panose="020B0004020202020204" pitchFamily="34" charset="0"/>
                      <a:cs typeface="Arial" panose="020B0604020202020204" pitchFamily="34" charset="0"/>
                    </a:rPr>
                    <a:t>s</a:t>
                  </a:r>
                  <a:r>
                    <a:rPr lang="en-US" sz="1050" kern="100">
                      <a:solidFill>
                        <a:schemeClr val="tx1"/>
                      </a:solidFill>
                      <a:cs typeface="Arial" panose="020B0604020202020204" pitchFamily="34" charset="0"/>
                    </a:rPr>
                    <a:t>upply fulfillment. The new Driver Tree architecture accurately informs, provides the framework for causation, and guides leadership decision making. Customer response time has improved by 8% this year for these weapons systems.</a:t>
                  </a:r>
                </a:p>
              </p:txBody>
            </p:sp>
            <p:pic>
              <p:nvPicPr>
                <p:cNvPr id="54" name="Picture 53" descr="Logo&#10;&#10;Description automatically generated">
                  <a:extLst>
                    <a:ext uri="{FF2B5EF4-FFF2-40B4-BE49-F238E27FC236}">
                      <a16:creationId xmlns:a16="http://schemas.microsoft.com/office/drawing/2014/main" id="{8C5CBF01-0E71-54D2-A75B-1444BDF5D34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62276" y="3523839"/>
                  <a:ext cx="413957" cy="457200"/>
                </a:xfrm>
                <a:prstGeom prst="rect">
                  <a:avLst/>
                </a:prstGeom>
              </p:spPr>
            </p:pic>
            <p:sp>
              <p:nvSpPr>
                <p:cNvPr id="55" name="TextBox 54">
                  <a:extLst>
                    <a:ext uri="{FF2B5EF4-FFF2-40B4-BE49-F238E27FC236}">
                      <a16:creationId xmlns:a16="http://schemas.microsoft.com/office/drawing/2014/main" id="{CF7A19A2-597B-241E-FE6D-7A766FA008CC}"/>
                    </a:ext>
                  </a:extLst>
                </p:cNvPr>
                <p:cNvSpPr txBox="1"/>
                <p:nvPr/>
              </p:nvSpPr>
              <p:spPr>
                <a:xfrm>
                  <a:off x="2543984" y="3352432"/>
                  <a:ext cx="864966" cy="184238"/>
                </a:xfrm>
                <a:prstGeom prst="rect">
                  <a:avLst/>
                </a:prstGeom>
                <a:noFill/>
              </p:spPr>
              <p:txBody>
                <a:bodyPr wrap="none" rtlCol="0">
                  <a:spAutoFit/>
                </a:bodyPr>
                <a:lstStyle/>
                <a:p>
                  <a:pPr algn="ctr"/>
                  <a:r>
                    <a:rPr lang="en-US" sz="1050" b="1" u="sng"/>
                    <a:t>Air Force (USAF)</a:t>
                  </a:r>
                </a:p>
              </p:txBody>
            </p:sp>
          </p:grpSp>
        </p:grpSp>
        <p:sp>
          <p:nvSpPr>
            <p:cNvPr id="44" name="TextBox 43">
              <a:extLst>
                <a:ext uri="{FF2B5EF4-FFF2-40B4-BE49-F238E27FC236}">
                  <a16:creationId xmlns:a16="http://schemas.microsoft.com/office/drawing/2014/main" id="{3200C498-0A71-221D-2198-9E5964292275}"/>
                </a:ext>
              </a:extLst>
            </p:cNvPr>
            <p:cNvSpPr txBox="1"/>
            <p:nvPr/>
          </p:nvSpPr>
          <p:spPr>
            <a:xfrm>
              <a:off x="6526138" y="978610"/>
              <a:ext cx="1728374" cy="418721"/>
            </a:xfrm>
            <a:prstGeom prst="rect">
              <a:avLst/>
            </a:prstGeom>
            <a:solidFill>
              <a:srgbClr val="25485B"/>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b="1" u="sng" dirty="0">
                  <a:solidFill>
                    <a:srgbClr val="FFFFFF"/>
                  </a:solidFill>
                </a:rPr>
                <a:t>DLA Inventory Readiness</a:t>
              </a:r>
            </a:p>
            <a:p>
              <a:pPr algn="ctr"/>
              <a:r>
                <a:rPr lang="en-US" sz="1050" dirty="0">
                  <a:solidFill>
                    <a:srgbClr val="FFFFFF"/>
                  </a:solidFill>
                </a:rPr>
                <a:t>FY24: $795M</a:t>
              </a:r>
            </a:p>
            <a:p>
              <a:pPr algn="ctr"/>
              <a:r>
                <a:rPr lang="en-US" sz="1050" dirty="0">
                  <a:solidFill>
                    <a:srgbClr val="FFFFFF"/>
                  </a:solidFill>
                </a:rPr>
                <a:t>FY25: $800M</a:t>
              </a:r>
              <a:endParaRPr lang="en-US" sz="1200" dirty="0">
                <a:solidFill>
                  <a:srgbClr val="FFFFFF"/>
                </a:solidFill>
              </a:endParaRPr>
            </a:p>
          </p:txBody>
        </p:sp>
        <p:sp>
          <p:nvSpPr>
            <p:cNvPr id="45" name="Arrow: Chevron 44">
              <a:extLst>
                <a:ext uri="{FF2B5EF4-FFF2-40B4-BE49-F238E27FC236}">
                  <a16:creationId xmlns:a16="http://schemas.microsoft.com/office/drawing/2014/main" id="{0C877520-8A4D-2F99-BB71-9A4DE9417CF3}"/>
                </a:ext>
              </a:extLst>
            </p:cNvPr>
            <p:cNvSpPr/>
            <p:nvPr/>
          </p:nvSpPr>
          <p:spPr>
            <a:xfrm>
              <a:off x="6361613" y="978609"/>
              <a:ext cx="334605" cy="416977"/>
            </a:xfrm>
            <a:prstGeom prst="chevron">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grpSp>
    </p:spTree>
    <p:extLst>
      <p:ext uri="{BB962C8B-B14F-4D97-AF65-F5344CB8AC3E}">
        <p14:creationId xmlns:p14="http://schemas.microsoft.com/office/powerpoint/2010/main" val="2086107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FBD75-320D-8586-3092-F83BDCD8A574}"/>
              </a:ext>
            </a:extLst>
          </p:cNvPr>
          <p:cNvSpPr>
            <a:spLocks noGrp="1"/>
          </p:cNvSpPr>
          <p:nvPr>
            <p:ph type="title"/>
          </p:nvPr>
        </p:nvSpPr>
        <p:spPr/>
        <p:txBody>
          <a:bodyPr lIns="91440" tIns="45720" rIns="91440" bIns="45720" anchor="t"/>
          <a:lstStyle/>
          <a:p>
            <a:r>
              <a:rPr lang="en-US" dirty="0"/>
              <a:t>DLA Relationships</a:t>
            </a:r>
          </a:p>
        </p:txBody>
      </p:sp>
      <p:sp>
        <p:nvSpPr>
          <p:cNvPr id="4" name="Slide Number Placeholder 3">
            <a:extLst>
              <a:ext uri="{FF2B5EF4-FFF2-40B4-BE49-F238E27FC236}">
                <a16:creationId xmlns:a16="http://schemas.microsoft.com/office/drawing/2014/main" id="{A23680E1-F4F7-E5B7-A045-566B9F06467E}"/>
              </a:ext>
            </a:extLst>
          </p:cNvPr>
          <p:cNvSpPr>
            <a:spLocks noGrp="1"/>
          </p:cNvSpPr>
          <p:nvPr>
            <p:ph type="sldNum" sz="quarter" idx="4"/>
          </p:nvPr>
        </p:nvSpPr>
        <p:spPr/>
        <p:txBody>
          <a:bodyPr/>
          <a:lstStyle/>
          <a:p>
            <a:fld id="{165700FE-BCEC-4E84-BA78-D55E132666CC}" type="slidenum">
              <a:rPr lang="en-US" smtClean="0"/>
              <a:pPr/>
              <a:t>11</a:t>
            </a:fld>
            <a:endParaRPr lang="en-US"/>
          </a:p>
        </p:txBody>
      </p:sp>
      <p:grpSp>
        <p:nvGrpSpPr>
          <p:cNvPr id="101" name="Group 100">
            <a:extLst>
              <a:ext uri="{FF2B5EF4-FFF2-40B4-BE49-F238E27FC236}">
                <a16:creationId xmlns:a16="http://schemas.microsoft.com/office/drawing/2014/main" id="{85F09100-3522-8406-C9AA-B25C79F214F8}"/>
              </a:ext>
            </a:extLst>
          </p:cNvPr>
          <p:cNvGrpSpPr/>
          <p:nvPr/>
        </p:nvGrpSpPr>
        <p:grpSpPr>
          <a:xfrm>
            <a:off x="390504" y="1491915"/>
            <a:ext cx="11410992" cy="5734450"/>
            <a:chOff x="111661" y="1320198"/>
            <a:chExt cx="11945435" cy="6014451"/>
          </a:xfrm>
        </p:grpSpPr>
        <p:sp>
          <p:nvSpPr>
            <p:cNvPr id="102" name="Rectangle 101">
              <a:extLst>
                <a:ext uri="{FF2B5EF4-FFF2-40B4-BE49-F238E27FC236}">
                  <a16:creationId xmlns:a16="http://schemas.microsoft.com/office/drawing/2014/main" id="{6F4C3296-F33C-F7F1-795A-BFA8C801B3F8}"/>
                </a:ext>
                <a:ext uri="{C183D7F6-B498-43B3-948B-1728B52AA6E4}">
                  <adec:decorative xmlns:adec="http://schemas.microsoft.com/office/drawing/2017/decorative" val="1"/>
                </a:ext>
              </a:extLst>
            </p:cNvPr>
            <p:cNvSpPr/>
            <p:nvPr/>
          </p:nvSpPr>
          <p:spPr>
            <a:xfrm rot="5400000">
              <a:off x="4229582" y="3300945"/>
              <a:ext cx="3707864" cy="45719"/>
            </a:xfrm>
            <a:prstGeom prst="rect">
              <a:avLst/>
            </a:prstGeom>
            <a:solidFill>
              <a:srgbClr val="E3A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sp>
          <p:nvSpPr>
            <p:cNvPr id="103" name="Rectangle: Rounded Corners 102">
              <a:extLst>
                <a:ext uri="{FF2B5EF4-FFF2-40B4-BE49-F238E27FC236}">
                  <a16:creationId xmlns:a16="http://schemas.microsoft.com/office/drawing/2014/main" id="{2AB40EEB-966F-A073-5EC5-1A5789FC6D01}"/>
                </a:ext>
              </a:extLst>
            </p:cNvPr>
            <p:cNvSpPr/>
            <p:nvPr/>
          </p:nvSpPr>
          <p:spPr>
            <a:xfrm>
              <a:off x="4305035" y="1320198"/>
              <a:ext cx="3583940" cy="545618"/>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r>
                <a:rPr lang="en-US" sz="1050" b="1" dirty="0">
                  <a:solidFill>
                    <a:prstClr val="white"/>
                  </a:solidFill>
                  <a:latin typeface="Arial" panose="020B0604020202020204"/>
                </a:rPr>
                <a:t>SECRETARY OF WAR</a:t>
              </a:r>
            </a:p>
          </p:txBody>
        </p:sp>
        <p:sp>
          <p:nvSpPr>
            <p:cNvPr id="104" name="Rectangle: Rounded Corners 103">
              <a:extLst>
                <a:ext uri="{FF2B5EF4-FFF2-40B4-BE49-F238E27FC236}">
                  <a16:creationId xmlns:a16="http://schemas.microsoft.com/office/drawing/2014/main" id="{EEBA490C-6345-FDF8-72A9-2FB4DBA62769}"/>
                </a:ext>
              </a:extLst>
            </p:cNvPr>
            <p:cNvSpPr/>
            <p:nvPr/>
          </p:nvSpPr>
          <p:spPr>
            <a:xfrm>
              <a:off x="4304030" y="1919094"/>
              <a:ext cx="3583939" cy="550361"/>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r>
                <a:rPr lang="en-US" sz="1050" b="1" dirty="0">
                  <a:solidFill>
                    <a:prstClr val="white"/>
                  </a:solidFill>
                  <a:latin typeface="Arial" panose="020B0604020202020204"/>
                </a:rPr>
                <a:t>DEPUTY SECRETARY OF WAR</a:t>
              </a:r>
            </a:p>
          </p:txBody>
        </p:sp>
        <p:sp>
          <p:nvSpPr>
            <p:cNvPr id="105" name="Rectangle: Rounded Corners 104">
              <a:extLst>
                <a:ext uri="{FF2B5EF4-FFF2-40B4-BE49-F238E27FC236}">
                  <a16:creationId xmlns:a16="http://schemas.microsoft.com/office/drawing/2014/main" id="{52AB5C5C-1F7F-CB45-1263-BE301D651BE2}"/>
                </a:ext>
              </a:extLst>
            </p:cNvPr>
            <p:cNvSpPr/>
            <p:nvPr/>
          </p:nvSpPr>
          <p:spPr>
            <a:xfrm>
              <a:off x="4294594" y="2522734"/>
              <a:ext cx="3583939" cy="550361"/>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r>
                <a:rPr lang="en-US" sz="1050" b="1" dirty="0">
                  <a:solidFill>
                    <a:prstClr val="white"/>
                  </a:solidFill>
                  <a:latin typeface="Arial" panose="020B0604020202020204"/>
                </a:rPr>
                <a:t>UNDER SECRETARY OF WAR FOR ACQUISITION AND SUSTAINMENT</a:t>
              </a:r>
            </a:p>
          </p:txBody>
        </p:sp>
        <p:sp>
          <p:nvSpPr>
            <p:cNvPr id="106" name="Rectangle 105">
              <a:extLst>
                <a:ext uri="{FF2B5EF4-FFF2-40B4-BE49-F238E27FC236}">
                  <a16:creationId xmlns:a16="http://schemas.microsoft.com/office/drawing/2014/main" id="{34C4585C-323B-AC79-64D4-5F67E14AC9FB}"/>
                </a:ext>
                <a:ext uri="{C183D7F6-B498-43B3-948B-1728B52AA6E4}">
                  <adec:decorative xmlns:adec="http://schemas.microsoft.com/office/drawing/2017/decorative" val="1"/>
                </a:ext>
              </a:extLst>
            </p:cNvPr>
            <p:cNvSpPr/>
            <p:nvPr/>
          </p:nvSpPr>
          <p:spPr>
            <a:xfrm>
              <a:off x="2393879" y="3570887"/>
              <a:ext cx="7331958" cy="45719"/>
            </a:xfrm>
            <a:prstGeom prst="rect">
              <a:avLst/>
            </a:prstGeom>
            <a:solidFill>
              <a:srgbClr val="E3AC28"/>
            </a:solidFill>
            <a:ln>
              <a:solidFill>
                <a:srgbClr val="156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cxnSp>
          <p:nvCxnSpPr>
            <p:cNvPr id="107" name="Straight Connector 106">
              <a:extLst>
                <a:ext uri="{FF2B5EF4-FFF2-40B4-BE49-F238E27FC236}">
                  <a16:creationId xmlns:a16="http://schemas.microsoft.com/office/drawing/2014/main" id="{454CA088-40C0-7946-DB18-DE12EF2F84AD}"/>
                </a:ext>
                <a:ext uri="{C183D7F6-B498-43B3-948B-1728B52AA6E4}">
                  <adec:decorative xmlns:adec="http://schemas.microsoft.com/office/drawing/2017/decorative" val="1"/>
                </a:ext>
              </a:extLst>
            </p:cNvPr>
            <p:cNvCxnSpPr>
              <a:cxnSpLocks/>
            </p:cNvCxnSpPr>
            <p:nvPr/>
          </p:nvCxnSpPr>
          <p:spPr>
            <a:xfrm>
              <a:off x="2102812" y="3618083"/>
              <a:ext cx="0" cy="609086"/>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08" name="Rectangle: Rounded Corners 107">
              <a:extLst>
                <a:ext uri="{FF2B5EF4-FFF2-40B4-BE49-F238E27FC236}">
                  <a16:creationId xmlns:a16="http://schemas.microsoft.com/office/drawing/2014/main" id="{8C4D6338-865A-9C33-FEEB-EC9CD79BFD87}"/>
                </a:ext>
              </a:extLst>
            </p:cNvPr>
            <p:cNvSpPr/>
            <p:nvPr/>
          </p:nvSpPr>
          <p:spPr>
            <a:xfrm>
              <a:off x="894215" y="3100940"/>
              <a:ext cx="1842142" cy="1031333"/>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518145">
                <a:defRPr/>
              </a:pPr>
              <a:r>
                <a:rPr lang="en-US" sz="1050" b="1" dirty="0">
                  <a:solidFill>
                    <a:prstClr val="white"/>
                  </a:solidFill>
                  <a:latin typeface="Arial" panose="020B0604020202020204"/>
                </a:rPr>
                <a:t>ASSISTANT SECRETARY OF WAR</a:t>
              </a:r>
            </a:p>
            <a:p>
              <a:pPr algn="ctr" defTabSz="518145">
                <a:defRPr/>
              </a:pPr>
              <a:r>
                <a:rPr lang="en-US" sz="1050" b="1" dirty="0">
                  <a:solidFill>
                    <a:prstClr val="white"/>
                  </a:solidFill>
                  <a:latin typeface="Arial" panose="020B0604020202020204"/>
                </a:rPr>
                <a:t>(ACQUISITION)</a:t>
              </a:r>
            </a:p>
          </p:txBody>
        </p:sp>
        <p:cxnSp>
          <p:nvCxnSpPr>
            <p:cNvPr id="109" name="Straight Connector 108">
              <a:extLst>
                <a:ext uri="{FF2B5EF4-FFF2-40B4-BE49-F238E27FC236}">
                  <a16:creationId xmlns:a16="http://schemas.microsoft.com/office/drawing/2014/main" id="{B91BF553-19D9-F0CA-C81A-A2C7952EFCB4}"/>
                </a:ext>
                <a:ext uri="{C183D7F6-B498-43B3-948B-1728B52AA6E4}">
                  <adec:decorative xmlns:adec="http://schemas.microsoft.com/office/drawing/2017/decorative" val="1"/>
                </a:ext>
              </a:extLst>
            </p:cNvPr>
            <p:cNvCxnSpPr>
              <a:cxnSpLocks/>
            </p:cNvCxnSpPr>
            <p:nvPr/>
          </p:nvCxnSpPr>
          <p:spPr>
            <a:xfrm>
              <a:off x="3864556" y="3996952"/>
              <a:ext cx="0" cy="1333553"/>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10" name="Rectangle: Rounded Corners 109">
              <a:extLst>
                <a:ext uri="{FF2B5EF4-FFF2-40B4-BE49-F238E27FC236}">
                  <a16:creationId xmlns:a16="http://schemas.microsoft.com/office/drawing/2014/main" id="{030664D8-16BE-8CF7-315D-2D671C6685DE}"/>
                </a:ext>
              </a:extLst>
            </p:cNvPr>
            <p:cNvSpPr/>
            <p:nvPr/>
          </p:nvSpPr>
          <p:spPr>
            <a:xfrm>
              <a:off x="3034572" y="3112665"/>
              <a:ext cx="1842142" cy="1031333"/>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518145">
                <a:defRPr/>
              </a:pPr>
              <a:r>
                <a:rPr lang="en-US" sz="1050" b="1" dirty="0">
                  <a:solidFill>
                    <a:prstClr val="white"/>
                  </a:solidFill>
                  <a:latin typeface="Arial" panose="020B0604020202020204"/>
                </a:rPr>
                <a:t>ASSISTANT SECRETARY OF  WAR </a:t>
              </a:r>
            </a:p>
            <a:p>
              <a:pPr algn="ctr" defTabSz="518145">
                <a:defRPr/>
              </a:pPr>
              <a:r>
                <a:rPr lang="en-US" sz="1050" b="1" dirty="0">
                  <a:solidFill>
                    <a:prstClr val="white"/>
                  </a:solidFill>
                  <a:latin typeface="Arial" panose="020B0604020202020204"/>
                </a:rPr>
                <a:t>(NUCLEAR, CHEMICAL,  BIOLOGICAL DEFENSE PROGRAMS)</a:t>
              </a:r>
            </a:p>
          </p:txBody>
        </p:sp>
        <p:cxnSp>
          <p:nvCxnSpPr>
            <p:cNvPr id="111" name="Straight Connector 110">
              <a:extLst>
                <a:ext uri="{FF2B5EF4-FFF2-40B4-BE49-F238E27FC236}">
                  <a16:creationId xmlns:a16="http://schemas.microsoft.com/office/drawing/2014/main" id="{A4F9612F-E222-C591-5437-7F29E2AA2C23}"/>
                </a:ext>
                <a:ext uri="{C183D7F6-B498-43B3-948B-1728B52AA6E4}">
                  <adec:decorative xmlns:adec="http://schemas.microsoft.com/office/drawing/2017/decorative" val="1"/>
                </a:ext>
              </a:extLst>
            </p:cNvPr>
            <p:cNvCxnSpPr>
              <a:cxnSpLocks/>
            </p:cNvCxnSpPr>
            <p:nvPr/>
          </p:nvCxnSpPr>
          <p:spPr>
            <a:xfrm>
              <a:off x="2102812" y="4227169"/>
              <a:ext cx="1761744" cy="0"/>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12" name="Rectangle: Rounded Corners 111">
              <a:extLst>
                <a:ext uri="{FF2B5EF4-FFF2-40B4-BE49-F238E27FC236}">
                  <a16:creationId xmlns:a16="http://schemas.microsoft.com/office/drawing/2014/main" id="{5F1DC2B1-D23F-77F9-6528-D1D1DF5A097E}"/>
                </a:ext>
              </a:extLst>
            </p:cNvPr>
            <p:cNvSpPr/>
            <p:nvPr/>
          </p:nvSpPr>
          <p:spPr>
            <a:xfrm>
              <a:off x="5174930" y="3124561"/>
              <a:ext cx="1842142" cy="1031333"/>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r>
                <a:rPr lang="en-US" sz="1050" b="1" dirty="0">
                  <a:solidFill>
                    <a:prstClr val="white"/>
                  </a:solidFill>
                  <a:latin typeface="Arial" panose="020B0604020202020204"/>
                </a:rPr>
                <a:t>ASSISTANT SECRETARY OF WAR</a:t>
              </a:r>
            </a:p>
            <a:p>
              <a:pPr algn="ctr" defTabSz="518145">
                <a:defRPr/>
              </a:pPr>
              <a:r>
                <a:rPr lang="en-US" sz="1050" b="1" dirty="0">
                  <a:solidFill>
                    <a:prstClr val="white"/>
                  </a:solidFill>
                  <a:latin typeface="Arial" panose="020B0604020202020204"/>
                </a:rPr>
                <a:t>(SUSTAINMENT)</a:t>
              </a:r>
            </a:p>
          </p:txBody>
        </p:sp>
        <p:cxnSp>
          <p:nvCxnSpPr>
            <p:cNvPr id="113" name="Straight Connector 112">
              <a:extLst>
                <a:ext uri="{FF2B5EF4-FFF2-40B4-BE49-F238E27FC236}">
                  <a16:creationId xmlns:a16="http://schemas.microsoft.com/office/drawing/2014/main" id="{A5CFCEA7-6B1E-C367-4F3B-DC6B4821E43E}"/>
                </a:ext>
                <a:ext uri="{C183D7F6-B498-43B3-948B-1728B52AA6E4}">
                  <adec:decorative xmlns:adec="http://schemas.microsoft.com/office/drawing/2017/decorative" val="1"/>
                </a:ext>
              </a:extLst>
            </p:cNvPr>
            <p:cNvCxnSpPr>
              <a:cxnSpLocks/>
            </p:cNvCxnSpPr>
            <p:nvPr/>
          </p:nvCxnSpPr>
          <p:spPr>
            <a:xfrm>
              <a:off x="8235698" y="3804934"/>
              <a:ext cx="0" cy="1587263"/>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D270AF1-6709-2551-9405-33D571DD27AA}"/>
                </a:ext>
                <a:ext uri="{C183D7F6-B498-43B3-948B-1728B52AA6E4}">
                  <adec:decorative xmlns:adec="http://schemas.microsoft.com/office/drawing/2017/decorative" val="1"/>
                </a:ext>
              </a:extLst>
            </p:cNvPr>
            <p:cNvCxnSpPr>
              <a:cxnSpLocks/>
            </p:cNvCxnSpPr>
            <p:nvPr/>
          </p:nvCxnSpPr>
          <p:spPr>
            <a:xfrm>
              <a:off x="8224742" y="4227169"/>
              <a:ext cx="1865376" cy="0"/>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15" name="Rectangle: Rounded Corners 114">
              <a:extLst>
                <a:ext uri="{FF2B5EF4-FFF2-40B4-BE49-F238E27FC236}">
                  <a16:creationId xmlns:a16="http://schemas.microsoft.com/office/drawing/2014/main" id="{DDFF9AF8-3070-FB32-7CBD-8AFD6C56FE54}"/>
                </a:ext>
              </a:extLst>
            </p:cNvPr>
            <p:cNvSpPr/>
            <p:nvPr/>
          </p:nvSpPr>
          <p:spPr>
            <a:xfrm>
              <a:off x="7315288" y="3124561"/>
              <a:ext cx="1842142" cy="1031333"/>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518145">
                <a:defRPr/>
              </a:pPr>
              <a:r>
                <a:rPr lang="en-US" sz="1050" b="1" dirty="0">
                  <a:solidFill>
                    <a:prstClr val="white"/>
                  </a:solidFill>
                  <a:latin typeface="Arial" panose="020B0604020202020204"/>
                </a:rPr>
                <a:t>ASSISTANT SECRETARY OF WAR</a:t>
              </a:r>
            </a:p>
            <a:p>
              <a:pPr algn="ctr" defTabSz="518145">
                <a:defRPr/>
              </a:pPr>
              <a:r>
                <a:rPr lang="en-US" sz="1050" b="1" dirty="0">
                  <a:solidFill>
                    <a:prstClr val="white"/>
                  </a:solidFill>
                  <a:latin typeface="Arial" panose="020B0604020202020204"/>
                </a:rPr>
                <a:t>(ENERGY, INSTALLATION &amp; ENVIRONMENT)</a:t>
              </a:r>
            </a:p>
          </p:txBody>
        </p:sp>
        <p:cxnSp>
          <p:nvCxnSpPr>
            <p:cNvPr id="116" name="Straight Connector 115">
              <a:extLst>
                <a:ext uri="{FF2B5EF4-FFF2-40B4-BE49-F238E27FC236}">
                  <a16:creationId xmlns:a16="http://schemas.microsoft.com/office/drawing/2014/main" id="{3CB2970A-BD9F-93FD-2986-07340B6FA11E}"/>
                </a:ext>
                <a:ext uri="{C183D7F6-B498-43B3-948B-1728B52AA6E4}">
                  <adec:decorative xmlns:adec="http://schemas.microsoft.com/office/drawing/2017/decorative" val="1"/>
                </a:ext>
              </a:extLst>
            </p:cNvPr>
            <p:cNvCxnSpPr>
              <a:cxnSpLocks/>
            </p:cNvCxnSpPr>
            <p:nvPr/>
          </p:nvCxnSpPr>
          <p:spPr>
            <a:xfrm>
              <a:off x="10082131" y="3618083"/>
              <a:ext cx="0" cy="609086"/>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17" name="Rectangle: Rounded Corners 116">
              <a:extLst>
                <a:ext uri="{FF2B5EF4-FFF2-40B4-BE49-F238E27FC236}">
                  <a16:creationId xmlns:a16="http://schemas.microsoft.com/office/drawing/2014/main" id="{1E53662F-096A-08EA-FB0F-42AA89835AF2}"/>
                </a:ext>
              </a:extLst>
            </p:cNvPr>
            <p:cNvSpPr/>
            <p:nvPr/>
          </p:nvSpPr>
          <p:spPr>
            <a:xfrm>
              <a:off x="9455646" y="3089112"/>
              <a:ext cx="1842139" cy="1078437"/>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518145">
                <a:defRPr/>
              </a:pPr>
              <a:r>
                <a:rPr lang="en-US" sz="1050" b="1" dirty="0">
                  <a:solidFill>
                    <a:prstClr val="white"/>
                  </a:solidFill>
                  <a:latin typeface="Arial" panose="020B0604020202020204"/>
                </a:rPr>
                <a:t>ASSISTANT SECRETARY OF WAR</a:t>
              </a:r>
            </a:p>
            <a:p>
              <a:pPr algn="ctr" defTabSz="518145">
                <a:defRPr/>
              </a:pPr>
              <a:r>
                <a:rPr lang="en-US" sz="1050" b="1" dirty="0">
                  <a:solidFill>
                    <a:prstClr val="white"/>
                  </a:solidFill>
                  <a:latin typeface="Arial" panose="020B0604020202020204"/>
                </a:rPr>
                <a:t>(INDUSTRIAL BASE POLICY)</a:t>
              </a:r>
            </a:p>
          </p:txBody>
        </p:sp>
        <p:cxnSp>
          <p:nvCxnSpPr>
            <p:cNvPr id="118" name="Straight Connector 117">
              <a:extLst>
                <a:ext uri="{FF2B5EF4-FFF2-40B4-BE49-F238E27FC236}">
                  <a16:creationId xmlns:a16="http://schemas.microsoft.com/office/drawing/2014/main" id="{F34F5B30-1E36-2BA2-11BA-5FA8C22C01AC}"/>
                </a:ext>
                <a:ext uri="{C183D7F6-B498-43B3-948B-1728B52AA6E4}">
                  <adec:decorative xmlns:adec="http://schemas.microsoft.com/office/drawing/2017/decorative" val="1"/>
                </a:ext>
              </a:extLst>
            </p:cNvPr>
            <p:cNvCxnSpPr>
              <a:cxnSpLocks/>
            </p:cNvCxnSpPr>
            <p:nvPr/>
          </p:nvCxnSpPr>
          <p:spPr>
            <a:xfrm>
              <a:off x="6096000" y="5232053"/>
              <a:ext cx="0" cy="905131"/>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06CBA0B-C44D-8DD5-7D3D-271BDE5ED1AA}"/>
                </a:ext>
                <a:ext uri="{C183D7F6-B498-43B3-948B-1728B52AA6E4}">
                  <adec:decorative xmlns:adec="http://schemas.microsoft.com/office/drawing/2017/decorative" val="1"/>
                </a:ext>
              </a:extLst>
            </p:cNvPr>
            <p:cNvCxnSpPr>
              <a:cxnSpLocks/>
            </p:cNvCxnSpPr>
            <p:nvPr/>
          </p:nvCxnSpPr>
          <p:spPr>
            <a:xfrm>
              <a:off x="2553142" y="5392197"/>
              <a:ext cx="7094473" cy="0"/>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nvGrpSpPr>
            <p:cNvPr id="120" name="Group 119" descr="Military Services and their Seals">
              <a:extLst>
                <a:ext uri="{FF2B5EF4-FFF2-40B4-BE49-F238E27FC236}">
                  <a16:creationId xmlns:a16="http://schemas.microsoft.com/office/drawing/2014/main" id="{8C5F3EE8-A0B1-CA85-3C2D-10A7B192831D}"/>
                </a:ext>
              </a:extLst>
            </p:cNvPr>
            <p:cNvGrpSpPr/>
            <p:nvPr/>
          </p:nvGrpSpPr>
          <p:grpSpPr>
            <a:xfrm>
              <a:off x="499463" y="4306381"/>
              <a:ext cx="2044921" cy="1470461"/>
              <a:chOff x="499463" y="4306381"/>
              <a:chExt cx="2044921" cy="1470461"/>
            </a:xfrm>
          </p:grpSpPr>
          <p:sp>
            <p:nvSpPr>
              <p:cNvPr id="184" name="Rectangle: Rounded Corners 183">
                <a:extLst>
                  <a:ext uri="{FF2B5EF4-FFF2-40B4-BE49-F238E27FC236}">
                    <a16:creationId xmlns:a16="http://schemas.microsoft.com/office/drawing/2014/main" id="{B9D1ADB9-978E-4454-162A-3BDDBA8FC00A}"/>
                  </a:ext>
                </a:extLst>
              </p:cNvPr>
              <p:cNvSpPr/>
              <p:nvPr/>
            </p:nvSpPr>
            <p:spPr>
              <a:xfrm>
                <a:off x="499463" y="4306381"/>
                <a:ext cx="2044921" cy="1470461"/>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518145">
                  <a:defRPr/>
                </a:pPr>
                <a:r>
                  <a:rPr lang="en-US" sz="1133" b="1">
                    <a:solidFill>
                      <a:prstClr val="white"/>
                    </a:solidFill>
                    <a:latin typeface="Arial" panose="020B0604020202020204"/>
                  </a:rPr>
                  <a:t>MILITARY SERVICES</a:t>
                </a:r>
              </a:p>
            </p:txBody>
          </p:sp>
          <p:grpSp>
            <p:nvGrpSpPr>
              <p:cNvPr id="185" name="Group 184">
                <a:extLst>
                  <a:ext uri="{FF2B5EF4-FFF2-40B4-BE49-F238E27FC236}">
                    <a16:creationId xmlns:a16="http://schemas.microsoft.com/office/drawing/2014/main" id="{654C14D1-3F0A-3522-66E6-E9567F2FC36D}"/>
                  </a:ext>
                  <a:ext uri="{C183D7F6-B498-43B3-948B-1728B52AA6E4}">
                    <adec:decorative xmlns:adec="http://schemas.microsoft.com/office/drawing/2017/decorative" val="1"/>
                  </a:ext>
                </a:extLst>
              </p:cNvPr>
              <p:cNvGrpSpPr/>
              <p:nvPr/>
            </p:nvGrpSpPr>
            <p:grpSpPr>
              <a:xfrm>
                <a:off x="582244" y="4605684"/>
                <a:ext cx="1867367" cy="1087219"/>
                <a:chOff x="533263" y="3756176"/>
                <a:chExt cx="1647677" cy="959311"/>
              </a:xfrm>
            </p:grpSpPr>
            <p:pic>
              <p:nvPicPr>
                <p:cNvPr id="186" name="Picture 185" descr="Logo&#10;&#10;Description automatically generated">
                  <a:extLst>
                    <a:ext uri="{FF2B5EF4-FFF2-40B4-BE49-F238E27FC236}">
                      <a16:creationId xmlns:a16="http://schemas.microsoft.com/office/drawing/2014/main" id="{F70C9286-E5D4-456D-AEB7-0BE94C77A2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3800" y="4213494"/>
                  <a:ext cx="484740" cy="484740"/>
                </a:xfrm>
                <a:prstGeom prst="rect">
                  <a:avLst/>
                </a:prstGeom>
              </p:spPr>
            </p:pic>
            <p:pic>
              <p:nvPicPr>
                <p:cNvPr id="187" name="Picture 186" descr="A close-up of a compass&#10;&#10;Description automatically generated with low confidence">
                  <a:extLst>
                    <a:ext uri="{FF2B5EF4-FFF2-40B4-BE49-F238E27FC236}">
                      <a16:creationId xmlns:a16="http://schemas.microsoft.com/office/drawing/2014/main" id="{45F562DA-CDAA-ACD2-0EB4-9F3E9D134BA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2600" y="3756176"/>
                  <a:ext cx="484740" cy="484740"/>
                </a:xfrm>
                <a:prstGeom prst="rect">
                  <a:avLst/>
                </a:prstGeom>
              </p:spPr>
            </p:pic>
            <p:pic>
              <p:nvPicPr>
                <p:cNvPr id="188" name="Picture 187" descr="Logo&#10;&#10;Description automatically generated">
                  <a:extLst>
                    <a:ext uri="{FF2B5EF4-FFF2-40B4-BE49-F238E27FC236}">
                      <a16:creationId xmlns:a16="http://schemas.microsoft.com/office/drawing/2014/main" id="{6D065F44-1229-4A1B-E9F3-A78D76C3CA4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18366" y="3756176"/>
                  <a:ext cx="478007" cy="484740"/>
                </a:xfrm>
                <a:prstGeom prst="rect">
                  <a:avLst/>
                </a:prstGeom>
              </p:spPr>
            </p:pic>
            <p:pic>
              <p:nvPicPr>
                <p:cNvPr id="189" name="Picture 188" descr="A picture containing text, soup&#10;&#10;Description automatically generated">
                  <a:extLst>
                    <a:ext uri="{FF2B5EF4-FFF2-40B4-BE49-F238E27FC236}">
                      <a16:creationId xmlns:a16="http://schemas.microsoft.com/office/drawing/2014/main" id="{695D7956-2211-ECA0-AE91-022A9952C77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3263" y="4196241"/>
                  <a:ext cx="522877" cy="519246"/>
                </a:xfrm>
                <a:prstGeom prst="rect">
                  <a:avLst/>
                </a:prstGeom>
              </p:spPr>
            </p:pic>
            <p:pic>
              <p:nvPicPr>
                <p:cNvPr id="190" name="Picture 189" descr="Logo, company name&#10;&#10;Description automatically generated">
                  <a:extLst>
                    <a:ext uri="{FF2B5EF4-FFF2-40B4-BE49-F238E27FC236}">
                      <a16:creationId xmlns:a16="http://schemas.microsoft.com/office/drawing/2014/main" id="{1EDB8759-4248-6A6B-6FCC-C27A2CA3425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696200" y="4213494"/>
                  <a:ext cx="484740" cy="484740"/>
                </a:xfrm>
                <a:prstGeom prst="rect">
                  <a:avLst/>
                </a:prstGeom>
              </p:spPr>
            </p:pic>
          </p:grpSp>
        </p:grpSp>
        <p:grpSp>
          <p:nvGrpSpPr>
            <p:cNvPr id="121" name="Group 120" descr="Defense Logistics Agency and Seal">
              <a:extLst>
                <a:ext uri="{FF2B5EF4-FFF2-40B4-BE49-F238E27FC236}">
                  <a16:creationId xmlns:a16="http://schemas.microsoft.com/office/drawing/2014/main" id="{760E02F1-7961-A848-B8D0-34596C0F8B32}"/>
                </a:ext>
              </a:extLst>
            </p:cNvPr>
            <p:cNvGrpSpPr/>
            <p:nvPr/>
          </p:nvGrpSpPr>
          <p:grpSpPr>
            <a:xfrm>
              <a:off x="4304030" y="4232542"/>
              <a:ext cx="3583939" cy="1380539"/>
              <a:chOff x="4304030" y="4232542"/>
              <a:chExt cx="3583939" cy="1380539"/>
            </a:xfrm>
          </p:grpSpPr>
          <p:sp>
            <p:nvSpPr>
              <p:cNvPr id="182" name="Rectangle: Rounded Corners 181">
                <a:extLst>
                  <a:ext uri="{FF2B5EF4-FFF2-40B4-BE49-F238E27FC236}">
                    <a16:creationId xmlns:a16="http://schemas.microsoft.com/office/drawing/2014/main" id="{F8CBFF9A-F9E8-DD86-25A8-C2A8F0CA05FF}"/>
                  </a:ext>
                </a:extLst>
              </p:cNvPr>
              <p:cNvSpPr/>
              <p:nvPr/>
            </p:nvSpPr>
            <p:spPr>
              <a:xfrm>
                <a:off x="4304030" y="5105753"/>
                <a:ext cx="3583939" cy="507328"/>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tIns="103632" rtlCol="0" anchor="t"/>
              <a:lstStyle/>
              <a:p>
                <a:pPr algn="ctr" defTabSz="518145">
                  <a:defRPr/>
                </a:pPr>
                <a:r>
                  <a:rPr lang="en-US" sz="1400" b="1">
                    <a:solidFill>
                      <a:prstClr val="white"/>
                    </a:solidFill>
                    <a:latin typeface="Arial" panose="020B0604020202020204"/>
                  </a:rPr>
                  <a:t>DEFENSE LOGISTICS AGENCY</a:t>
                </a:r>
              </a:p>
            </p:txBody>
          </p:sp>
          <p:pic>
            <p:nvPicPr>
              <p:cNvPr id="183" name="Picture 182">
                <a:extLst>
                  <a:ext uri="{FF2B5EF4-FFF2-40B4-BE49-F238E27FC236}">
                    <a16:creationId xmlns:a16="http://schemas.microsoft.com/office/drawing/2014/main" id="{F2313985-AC80-93A2-3C65-3E5370855297}"/>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690456" y="4232542"/>
                <a:ext cx="792211" cy="971017"/>
              </a:xfrm>
              <a:prstGeom prst="rect">
                <a:avLst/>
              </a:prstGeom>
            </p:spPr>
          </p:pic>
        </p:grpSp>
        <p:grpSp>
          <p:nvGrpSpPr>
            <p:cNvPr id="122" name="Group 121" descr="USD Comptroller, Chairman Joint Chiefs of Staff, Joint Staff (J-4)">
              <a:extLst>
                <a:ext uri="{FF2B5EF4-FFF2-40B4-BE49-F238E27FC236}">
                  <a16:creationId xmlns:a16="http://schemas.microsoft.com/office/drawing/2014/main" id="{538E2668-848F-722E-1317-7C45E5F0A7A9}"/>
                </a:ext>
                <a:ext uri="{C183D7F6-B498-43B3-948B-1728B52AA6E4}">
                  <adec:decorative xmlns:adec="http://schemas.microsoft.com/office/drawing/2017/decorative" val="0"/>
                </a:ext>
              </a:extLst>
            </p:cNvPr>
            <p:cNvGrpSpPr/>
            <p:nvPr/>
          </p:nvGrpSpPr>
          <p:grpSpPr>
            <a:xfrm>
              <a:off x="9647615" y="4284540"/>
              <a:ext cx="2036164" cy="1463876"/>
              <a:chOff x="6717753" y="3467954"/>
              <a:chExt cx="1796615" cy="1291655"/>
            </a:xfrm>
            <a:solidFill>
              <a:srgbClr val="283039"/>
            </a:solidFill>
            <a:effectLst/>
          </p:grpSpPr>
          <p:sp>
            <p:nvSpPr>
              <p:cNvPr id="178" name="Rectangle: Rounded Corners 177">
                <a:extLst>
                  <a:ext uri="{FF2B5EF4-FFF2-40B4-BE49-F238E27FC236}">
                    <a16:creationId xmlns:a16="http://schemas.microsoft.com/office/drawing/2014/main" id="{E4282072-30E0-5371-4FB9-24E68043F982}"/>
                  </a:ext>
                </a:extLst>
              </p:cNvPr>
              <p:cNvSpPr/>
              <p:nvPr/>
            </p:nvSpPr>
            <p:spPr>
              <a:xfrm>
                <a:off x="6717753" y="3467954"/>
                <a:ext cx="1796615" cy="1291655"/>
              </a:xfrm>
              <a:prstGeom prst="roundRect">
                <a:avLst>
                  <a:gd name="adj" fmla="val 10527"/>
                </a:avLst>
              </a:prstGeom>
              <a:grpFill/>
              <a:ln>
                <a:solidFill>
                  <a:srgbClr val="FFC000"/>
                </a:solidFill>
              </a:ln>
              <a:effectLst>
                <a:outerShdw blurRad="508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518145">
                  <a:defRPr/>
                </a:pPr>
                <a:endParaRPr lang="en-US" sz="1133" b="1">
                  <a:solidFill>
                    <a:prstClr val="white"/>
                  </a:solidFill>
                  <a:latin typeface="Arial" panose="020B0604020202020204"/>
                </a:endParaRPr>
              </a:p>
            </p:txBody>
          </p:sp>
          <p:sp>
            <p:nvSpPr>
              <p:cNvPr id="179" name="Rectangle: Rounded Corners 178">
                <a:extLst>
                  <a:ext uri="{FF2B5EF4-FFF2-40B4-BE49-F238E27FC236}">
                    <a16:creationId xmlns:a16="http://schemas.microsoft.com/office/drawing/2014/main" id="{4CB4946D-ED21-818E-FD2B-E9B292618689}"/>
                  </a:ext>
                </a:extLst>
              </p:cNvPr>
              <p:cNvSpPr/>
              <p:nvPr/>
            </p:nvSpPr>
            <p:spPr>
              <a:xfrm>
                <a:off x="6807207" y="3942988"/>
                <a:ext cx="1625417" cy="313080"/>
              </a:xfrm>
              <a:prstGeom prst="roundRect">
                <a:avLst/>
              </a:prstGeom>
              <a:grpFill/>
              <a:ln>
                <a:solidFill>
                  <a:srgbClr val="FFC000"/>
                </a:solidFill>
              </a:ln>
              <a:effectLst>
                <a:outerShdw blurRad="508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18145">
                  <a:defRPr/>
                </a:pPr>
                <a:r>
                  <a:rPr lang="en-US" sz="1050" b="1">
                    <a:solidFill>
                      <a:prstClr val="white"/>
                    </a:solidFill>
                    <a:latin typeface="Arial" panose="020B0604020202020204"/>
                  </a:rPr>
                  <a:t>CHAIRMAN, JOINT CHIEFS OF STAFF</a:t>
                </a:r>
              </a:p>
            </p:txBody>
          </p:sp>
          <p:sp>
            <p:nvSpPr>
              <p:cNvPr id="180" name="Rectangle: Rounded Corners 179">
                <a:extLst>
                  <a:ext uri="{FF2B5EF4-FFF2-40B4-BE49-F238E27FC236}">
                    <a16:creationId xmlns:a16="http://schemas.microsoft.com/office/drawing/2014/main" id="{637A3582-1C75-4BCD-0C2A-BC5FDA5DD45A}"/>
                  </a:ext>
                </a:extLst>
              </p:cNvPr>
              <p:cNvSpPr/>
              <p:nvPr/>
            </p:nvSpPr>
            <p:spPr>
              <a:xfrm>
                <a:off x="6807207" y="3602314"/>
                <a:ext cx="1625417" cy="252677"/>
              </a:xfrm>
              <a:prstGeom prst="roundRect">
                <a:avLst/>
              </a:prstGeom>
              <a:grpFill/>
              <a:ln>
                <a:solidFill>
                  <a:srgbClr val="FFC000"/>
                </a:solidFill>
              </a:ln>
              <a:effectLst>
                <a:outerShdw blurRad="508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r>
                  <a:rPr lang="en-US" sz="1050" b="1" dirty="0">
                    <a:solidFill>
                      <a:prstClr val="white"/>
                    </a:solidFill>
                    <a:latin typeface="Arial" panose="020B0604020202020204"/>
                  </a:rPr>
                  <a:t>USW</a:t>
                </a:r>
              </a:p>
              <a:p>
                <a:pPr algn="ctr" defTabSz="518145">
                  <a:defRPr/>
                </a:pPr>
                <a:r>
                  <a:rPr lang="en-US" sz="1050" b="1" dirty="0">
                    <a:solidFill>
                      <a:prstClr val="white"/>
                    </a:solidFill>
                    <a:latin typeface="Arial" panose="020B0604020202020204"/>
                  </a:rPr>
                  <a:t>COMPTROLLER</a:t>
                </a:r>
              </a:p>
            </p:txBody>
          </p:sp>
          <p:sp>
            <p:nvSpPr>
              <p:cNvPr id="181" name="Rectangle: Rounded Corners 180">
                <a:extLst>
                  <a:ext uri="{FF2B5EF4-FFF2-40B4-BE49-F238E27FC236}">
                    <a16:creationId xmlns:a16="http://schemas.microsoft.com/office/drawing/2014/main" id="{34A3DA78-2D6E-D3FB-2EFF-20118324F25A}"/>
                  </a:ext>
                </a:extLst>
              </p:cNvPr>
              <p:cNvSpPr/>
              <p:nvPr/>
            </p:nvSpPr>
            <p:spPr>
              <a:xfrm>
                <a:off x="6807207" y="4358855"/>
                <a:ext cx="1625417" cy="313080"/>
              </a:xfrm>
              <a:prstGeom prst="roundRect">
                <a:avLst/>
              </a:prstGeom>
              <a:grpFill/>
              <a:ln>
                <a:solidFill>
                  <a:srgbClr val="FFC000"/>
                </a:solidFill>
              </a:ln>
              <a:effectLst>
                <a:outerShdw blurRad="508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r>
                  <a:rPr lang="en-US" sz="1050" b="1">
                    <a:solidFill>
                      <a:prstClr val="white"/>
                    </a:solidFill>
                    <a:latin typeface="Arial" panose="020B0604020202020204"/>
                  </a:rPr>
                  <a:t>JOINT STAFF (J4)</a:t>
                </a:r>
              </a:p>
            </p:txBody>
          </p:sp>
        </p:grpSp>
        <p:grpSp>
          <p:nvGrpSpPr>
            <p:cNvPr id="123" name="Group 122" descr="Whole of Government - with Government Agency Seals">
              <a:extLst>
                <a:ext uri="{FF2B5EF4-FFF2-40B4-BE49-F238E27FC236}">
                  <a16:creationId xmlns:a16="http://schemas.microsoft.com/office/drawing/2014/main" id="{0C8EF672-528F-B6E7-8221-3BC01F84F0C3}"/>
                </a:ext>
              </a:extLst>
            </p:cNvPr>
            <p:cNvGrpSpPr/>
            <p:nvPr/>
          </p:nvGrpSpPr>
          <p:grpSpPr>
            <a:xfrm>
              <a:off x="111661" y="5826927"/>
              <a:ext cx="3388378" cy="1501081"/>
              <a:chOff x="111661" y="5826927"/>
              <a:chExt cx="3388378" cy="1501081"/>
            </a:xfrm>
          </p:grpSpPr>
          <p:sp>
            <p:nvSpPr>
              <p:cNvPr id="167" name="Rectangle: Rounded Corners 166">
                <a:extLst>
                  <a:ext uri="{FF2B5EF4-FFF2-40B4-BE49-F238E27FC236}">
                    <a16:creationId xmlns:a16="http://schemas.microsoft.com/office/drawing/2014/main" id="{BA541965-EE66-455D-CE86-8B53ADAD0342}"/>
                  </a:ext>
                </a:extLst>
              </p:cNvPr>
              <p:cNvSpPr/>
              <p:nvPr/>
            </p:nvSpPr>
            <p:spPr>
              <a:xfrm>
                <a:off x="111661" y="5826927"/>
                <a:ext cx="3388378" cy="1501081"/>
              </a:xfrm>
              <a:prstGeom prst="roundRect">
                <a:avLst/>
              </a:prstGeom>
              <a:solidFill>
                <a:schemeClr val="tx1"/>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518145">
                  <a:defRPr/>
                </a:pPr>
                <a:r>
                  <a:rPr lang="en-US" sz="1133" b="1">
                    <a:solidFill>
                      <a:prstClr val="white"/>
                    </a:solidFill>
                    <a:latin typeface="Arial" panose="020B0604020202020204"/>
                  </a:rPr>
                  <a:t>WHOLE OF GOVERNMENT</a:t>
                </a:r>
              </a:p>
            </p:txBody>
          </p:sp>
          <p:pic>
            <p:nvPicPr>
              <p:cNvPr id="168" name="Picture 167" descr="White House Icon&#10;&#10;&#10;">
                <a:extLst>
                  <a:ext uri="{FF2B5EF4-FFF2-40B4-BE49-F238E27FC236}">
                    <a16:creationId xmlns:a16="http://schemas.microsoft.com/office/drawing/2014/main" id="{D55824E6-C01A-2175-D1DD-ABA4D30FF5D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05182" y="6787950"/>
                <a:ext cx="553417" cy="376632"/>
              </a:xfrm>
              <a:prstGeom prst="rect">
                <a:avLst/>
              </a:prstGeom>
            </p:spPr>
          </p:pic>
          <p:pic>
            <p:nvPicPr>
              <p:cNvPr id="169" name="Picture 168" descr="Logo of US Forestry Services&#10;&#10;">
                <a:extLst>
                  <a:ext uri="{FF2B5EF4-FFF2-40B4-BE49-F238E27FC236}">
                    <a16:creationId xmlns:a16="http://schemas.microsoft.com/office/drawing/2014/main" id="{4095C30E-7026-7420-07CB-EF8C4E79738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483098" y="6733106"/>
                <a:ext cx="648426" cy="486320"/>
              </a:xfrm>
              <a:prstGeom prst="rect">
                <a:avLst/>
              </a:prstGeom>
            </p:spPr>
          </p:pic>
          <p:pic>
            <p:nvPicPr>
              <p:cNvPr id="170" name="Picture 169" descr="Logo">
                <a:extLst>
                  <a:ext uri="{FF2B5EF4-FFF2-40B4-BE49-F238E27FC236}">
                    <a16:creationId xmlns:a16="http://schemas.microsoft.com/office/drawing/2014/main" id="{3B311887-2DF4-9B34-61D0-5AF95DA277F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47766" y="6142568"/>
                <a:ext cx="447752" cy="447752"/>
              </a:xfrm>
              <a:prstGeom prst="rect">
                <a:avLst/>
              </a:prstGeom>
            </p:spPr>
          </p:pic>
          <p:pic>
            <p:nvPicPr>
              <p:cNvPr id="171" name="Picture 170" descr="Logo of GSA&#10;&#10;">
                <a:extLst>
                  <a:ext uri="{FF2B5EF4-FFF2-40B4-BE49-F238E27FC236}">
                    <a16:creationId xmlns:a16="http://schemas.microsoft.com/office/drawing/2014/main" id="{6E127EC9-A513-58EE-D189-CE7D6E71EE3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872288" y="6127343"/>
                <a:ext cx="481564" cy="481564"/>
              </a:xfrm>
              <a:prstGeom prst="rect">
                <a:avLst/>
              </a:prstGeom>
            </p:spPr>
          </p:pic>
          <p:pic>
            <p:nvPicPr>
              <p:cNvPr id="172" name="Picture 171" descr="Logo">
                <a:extLst>
                  <a:ext uri="{FF2B5EF4-FFF2-40B4-BE49-F238E27FC236}">
                    <a16:creationId xmlns:a16="http://schemas.microsoft.com/office/drawing/2014/main" id="{758B2853-B154-82FD-DF7F-6E63E8E45C4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247766" y="6759807"/>
                <a:ext cx="432919" cy="432919"/>
              </a:xfrm>
              <a:prstGeom prst="rect">
                <a:avLst/>
              </a:prstGeom>
            </p:spPr>
          </p:pic>
          <p:pic>
            <p:nvPicPr>
              <p:cNvPr id="173" name="Picture 172" descr="Logo">
                <a:extLst>
                  <a:ext uri="{FF2B5EF4-FFF2-40B4-BE49-F238E27FC236}">
                    <a16:creationId xmlns:a16="http://schemas.microsoft.com/office/drawing/2014/main" id="{123CD557-B240-BF3F-CA5A-B514627493BC}"/>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562362" y="6148000"/>
                <a:ext cx="435688" cy="435688"/>
              </a:xfrm>
              <a:prstGeom prst="rect">
                <a:avLst/>
              </a:prstGeom>
            </p:spPr>
          </p:pic>
          <p:pic>
            <p:nvPicPr>
              <p:cNvPr id="174" name="Picture 173" descr="FEMA Logo&#10;&#10;">
                <a:extLst>
                  <a:ext uri="{FF2B5EF4-FFF2-40B4-BE49-F238E27FC236}">
                    <a16:creationId xmlns:a16="http://schemas.microsoft.com/office/drawing/2014/main" id="{24EFB405-F9DB-0745-97BF-9D1EFDE10F56}"/>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913156" y="6149196"/>
                <a:ext cx="433031" cy="433031"/>
              </a:xfrm>
              <a:prstGeom prst="rect">
                <a:avLst/>
              </a:prstGeom>
            </p:spPr>
          </p:pic>
          <p:sp>
            <p:nvSpPr>
              <p:cNvPr id="175" name="Oval 174">
                <a:extLst>
                  <a:ext uri="{FF2B5EF4-FFF2-40B4-BE49-F238E27FC236}">
                    <a16:creationId xmlns:a16="http://schemas.microsoft.com/office/drawing/2014/main" id="{429AFECD-2AC0-B106-D2CB-BD0A19AD2225}"/>
                  </a:ext>
                </a:extLst>
              </p:cNvPr>
              <p:cNvSpPr/>
              <p:nvPr/>
            </p:nvSpPr>
            <p:spPr>
              <a:xfrm>
                <a:off x="2820088" y="6796941"/>
                <a:ext cx="529043" cy="358651"/>
              </a:xfrm>
              <a:prstGeom prst="ellipse">
                <a:avLst/>
              </a:prstGeom>
              <a:solidFill>
                <a:schemeClr val="tx2">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18145">
                  <a:defRPr/>
                </a:pPr>
                <a:r>
                  <a:rPr lang="en-US" sz="680">
                    <a:solidFill>
                      <a:prstClr val="white"/>
                    </a:solidFill>
                    <a:latin typeface="Arial" panose="020B0604020202020204"/>
                  </a:rPr>
                  <a:t>Others</a:t>
                </a:r>
              </a:p>
              <a:p>
                <a:pPr algn="ctr" defTabSz="518145">
                  <a:defRPr/>
                </a:pPr>
                <a:r>
                  <a:rPr lang="en-US" sz="680">
                    <a:solidFill>
                      <a:prstClr val="white"/>
                    </a:solidFill>
                    <a:latin typeface="Arial" panose="020B0604020202020204"/>
                  </a:rPr>
                  <a:t>Agencies</a:t>
                </a:r>
              </a:p>
            </p:txBody>
          </p:sp>
          <p:pic>
            <p:nvPicPr>
              <p:cNvPr id="176" name="Picture 175" descr="US Navy Logo&#10;&#10;">
                <a:extLst>
                  <a:ext uri="{FF2B5EF4-FFF2-40B4-BE49-F238E27FC236}">
                    <a16:creationId xmlns:a16="http://schemas.microsoft.com/office/drawing/2014/main" id="{793DB9E3-3EEE-510C-5BE4-80BA6A46BF5D}"/>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2256023" y="6756483"/>
                <a:ext cx="439567" cy="439567"/>
              </a:xfrm>
              <a:prstGeom prst="rect">
                <a:avLst/>
              </a:prstGeom>
            </p:spPr>
          </p:pic>
          <p:pic>
            <p:nvPicPr>
              <p:cNvPr id="177" name="Picture 176" descr="Logo&#10;&#10;">
                <a:extLst>
                  <a:ext uri="{FF2B5EF4-FFF2-40B4-BE49-F238E27FC236}">
                    <a16:creationId xmlns:a16="http://schemas.microsoft.com/office/drawing/2014/main" id="{87F1E73E-8495-1257-19D4-671D8798F3DE}"/>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2214490" y="6145677"/>
                <a:ext cx="440844" cy="440844"/>
              </a:xfrm>
              <a:prstGeom prst="rect">
                <a:avLst/>
              </a:prstGeom>
            </p:spPr>
          </p:pic>
        </p:grpSp>
        <p:sp>
          <p:nvSpPr>
            <p:cNvPr id="124" name="Rectangle: Rounded Corners 123">
              <a:extLst>
                <a:ext uri="{FF2B5EF4-FFF2-40B4-BE49-F238E27FC236}">
                  <a16:creationId xmlns:a16="http://schemas.microsoft.com/office/drawing/2014/main" id="{11BF0FED-D475-DE18-A02C-156931C2D54D}"/>
                </a:ext>
              </a:extLst>
            </p:cNvPr>
            <p:cNvSpPr/>
            <p:nvPr/>
          </p:nvSpPr>
          <p:spPr>
            <a:xfrm>
              <a:off x="4271558" y="5832990"/>
              <a:ext cx="3648881" cy="1481766"/>
            </a:xfrm>
            <a:prstGeom prst="roundRect">
              <a:avLst/>
            </a:prstGeom>
            <a:solidFill>
              <a:schemeClr val="tx1"/>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518145">
                <a:defRPr/>
              </a:pPr>
              <a:r>
                <a:rPr lang="en-US" sz="1133" b="1">
                  <a:solidFill>
                    <a:prstClr val="white"/>
                  </a:solidFill>
                  <a:latin typeface="Arial" panose="020B0604020202020204"/>
                </a:rPr>
                <a:t>INDUSTRIAL BASE</a:t>
              </a:r>
            </a:p>
          </p:txBody>
        </p:sp>
        <p:grpSp>
          <p:nvGrpSpPr>
            <p:cNvPr id="125" name="Group 124" descr="Combatant Commands and all 11 seals">
              <a:extLst>
                <a:ext uri="{FF2B5EF4-FFF2-40B4-BE49-F238E27FC236}">
                  <a16:creationId xmlns:a16="http://schemas.microsoft.com/office/drawing/2014/main" id="{6D27A77D-204A-0910-72B5-716E5450AE69}"/>
                </a:ext>
              </a:extLst>
            </p:cNvPr>
            <p:cNvGrpSpPr/>
            <p:nvPr/>
          </p:nvGrpSpPr>
          <p:grpSpPr>
            <a:xfrm>
              <a:off x="8668718" y="5828671"/>
              <a:ext cx="3388378" cy="1505978"/>
              <a:chOff x="8668718" y="5828671"/>
              <a:chExt cx="3388378" cy="1505978"/>
            </a:xfrm>
          </p:grpSpPr>
          <p:sp>
            <p:nvSpPr>
              <p:cNvPr id="154" name="Rectangle: Rounded Corners 153">
                <a:extLst>
                  <a:ext uri="{FF2B5EF4-FFF2-40B4-BE49-F238E27FC236}">
                    <a16:creationId xmlns:a16="http://schemas.microsoft.com/office/drawing/2014/main" id="{85F1B025-CC8C-7E34-82A4-E29B1C0AAFBA}"/>
                  </a:ext>
                </a:extLst>
              </p:cNvPr>
              <p:cNvSpPr/>
              <p:nvPr/>
            </p:nvSpPr>
            <p:spPr>
              <a:xfrm>
                <a:off x="8668718" y="5828671"/>
                <a:ext cx="3388378" cy="1499337"/>
              </a:xfrm>
              <a:prstGeom prst="roundRect">
                <a:avLst/>
              </a:prstGeom>
              <a:solidFill>
                <a:schemeClr val="tx1"/>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518145">
                  <a:defRPr/>
                </a:pPr>
                <a:r>
                  <a:rPr lang="en-US" sz="1133" b="1">
                    <a:solidFill>
                      <a:prstClr val="white"/>
                    </a:solidFill>
                    <a:latin typeface="Arial" panose="020B0604020202020204"/>
                  </a:rPr>
                  <a:t>COMBATANT COMMANDS</a:t>
                </a:r>
              </a:p>
            </p:txBody>
          </p:sp>
          <p:pic>
            <p:nvPicPr>
              <p:cNvPr id="155" name="Picture 154" descr="Logo">
                <a:extLst>
                  <a:ext uri="{FF2B5EF4-FFF2-40B4-BE49-F238E27FC236}">
                    <a16:creationId xmlns:a16="http://schemas.microsoft.com/office/drawing/2014/main" id="{5F98F889-1502-AEE7-A4A3-3EC3ADAF9D9F}"/>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9420573" y="6144130"/>
                <a:ext cx="473842" cy="473842"/>
              </a:xfrm>
              <a:prstGeom prst="rect">
                <a:avLst/>
              </a:prstGeom>
            </p:spPr>
          </p:pic>
          <p:grpSp>
            <p:nvGrpSpPr>
              <p:cNvPr id="156" name="Group 155" descr="Combatant Commands (including all 11 seals)">
                <a:extLst>
                  <a:ext uri="{FF2B5EF4-FFF2-40B4-BE49-F238E27FC236}">
                    <a16:creationId xmlns:a16="http://schemas.microsoft.com/office/drawing/2014/main" id="{C7EC885E-7B1D-E6F0-1FE4-AF9189340E2E}"/>
                  </a:ext>
                </a:extLst>
              </p:cNvPr>
              <p:cNvGrpSpPr/>
              <p:nvPr/>
            </p:nvGrpSpPr>
            <p:grpSpPr>
              <a:xfrm>
                <a:off x="8727647" y="6049424"/>
                <a:ext cx="3282442" cy="1285225"/>
                <a:chOff x="8727647" y="6049424"/>
                <a:chExt cx="3282442" cy="1285225"/>
              </a:xfrm>
            </p:grpSpPr>
            <p:pic>
              <p:nvPicPr>
                <p:cNvPr id="157" name="Picture 156" descr="Logo">
                  <a:extLst>
                    <a:ext uri="{FF2B5EF4-FFF2-40B4-BE49-F238E27FC236}">
                      <a16:creationId xmlns:a16="http://schemas.microsoft.com/office/drawing/2014/main" id="{1A8130F8-BB34-247D-2C76-8F4EB52C988D}"/>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9204404" y="6611279"/>
                  <a:ext cx="723372" cy="723370"/>
                </a:xfrm>
                <a:prstGeom prst="rect">
                  <a:avLst/>
                </a:prstGeom>
              </p:spPr>
            </p:pic>
            <p:pic>
              <p:nvPicPr>
                <p:cNvPr id="158" name="Picture 157" descr="A picture containing text">
                  <a:extLst>
                    <a:ext uri="{FF2B5EF4-FFF2-40B4-BE49-F238E27FC236}">
                      <a16:creationId xmlns:a16="http://schemas.microsoft.com/office/drawing/2014/main" id="{FD3752D0-C89B-5AF0-A6B9-41189066B18E}"/>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8727647" y="6717502"/>
                  <a:ext cx="510927" cy="510926"/>
                </a:xfrm>
                <a:prstGeom prst="rect">
                  <a:avLst/>
                </a:prstGeom>
              </p:spPr>
            </p:pic>
            <p:pic>
              <p:nvPicPr>
                <p:cNvPr id="159" name="Picture 158" descr="A picture containing logo">
                  <a:extLst>
                    <a:ext uri="{FF2B5EF4-FFF2-40B4-BE49-F238E27FC236}">
                      <a16:creationId xmlns:a16="http://schemas.microsoft.com/office/drawing/2014/main" id="{F15CE815-1074-95A2-252F-FB8A1E7D4B04}"/>
                    </a:ext>
                  </a:extLst>
                </p:cNvPr>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10482518" y="6739101"/>
                  <a:ext cx="467729" cy="467728"/>
                </a:xfrm>
                <a:prstGeom prst="rect">
                  <a:avLst/>
                </a:prstGeom>
              </p:spPr>
            </p:pic>
            <p:pic>
              <p:nvPicPr>
                <p:cNvPr id="160" name="Picture 159" descr="Logo">
                  <a:extLst>
                    <a:ext uri="{FF2B5EF4-FFF2-40B4-BE49-F238E27FC236}">
                      <a16:creationId xmlns:a16="http://schemas.microsoft.com/office/drawing/2014/main" id="{0E183805-142D-085F-008D-0AAD1B6264B4}"/>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11069316" y="6719770"/>
                  <a:ext cx="372758" cy="506387"/>
                </a:xfrm>
                <a:prstGeom prst="rect">
                  <a:avLst/>
                </a:prstGeom>
              </p:spPr>
            </p:pic>
            <p:pic>
              <p:nvPicPr>
                <p:cNvPr id="161" name="Picture 160" descr="Logo">
                  <a:extLst>
                    <a:ext uri="{FF2B5EF4-FFF2-40B4-BE49-F238E27FC236}">
                      <a16:creationId xmlns:a16="http://schemas.microsoft.com/office/drawing/2014/main" id="{68712CE7-5364-AA0B-39CA-42E64D85EBB0}"/>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11454992" y="6097936"/>
                  <a:ext cx="477100" cy="566229"/>
                </a:xfrm>
                <a:prstGeom prst="rect">
                  <a:avLst/>
                </a:prstGeom>
              </p:spPr>
            </p:pic>
            <p:pic>
              <p:nvPicPr>
                <p:cNvPr id="162" name="Picture 161" descr="Logo">
                  <a:extLst>
                    <a:ext uri="{FF2B5EF4-FFF2-40B4-BE49-F238E27FC236}">
                      <a16:creationId xmlns:a16="http://schemas.microsoft.com/office/drawing/2014/main" id="{D4432B70-58F5-153A-7013-65423B72C4A6}"/>
                    </a:ext>
                  </a:extLst>
                </p:cNvPr>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8820858" y="6099110"/>
                  <a:ext cx="456519" cy="563881"/>
                </a:xfrm>
                <a:prstGeom prst="rect">
                  <a:avLst/>
                </a:prstGeom>
              </p:spPr>
            </p:pic>
            <p:pic>
              <p:nvPicPr>
                <p:cNvPr id="163" name="Picture 162" descr="Logo">
                  <a:extLst>
                    <a:ext uri="{FF2B5EF4-FFF2-40B4-BE49-F238E27FC236}">
                      <a16:creationId xmlns:a16="http://schemas.microsoft.com/office/drawing/2014/main" id="{B2E03A47-2B5D-A14E-C9E9-548A41F89652}"/>
                    </a:ext>
                  </a:extLst>
                </p:cNvPr>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10844064" y="6147186"/>
                  <a:ext cx="467730" cy="467729"/>
                </a:xfrm>
                <a:prstGeom prst="rect">
                  <a:avLst/>
                </a:prstGeom>
              </p:spPr>
            </p:pic>
            <p:pic>
              <p:nvPicPr>
                <p:cNvPr id="164" name="Picture 163" descr="Logo">
                  <a:extLst>
                    <a:ext uri="{FF2B5EF4-FFF2-40B4-BE49-F238E27FC236}">
                      <a16:creationId xmlns:a16="http://schemas.microsoft.com/office/drawing/2014/main" id="{BEB2AA35-2D51-D259-9C60-CACD1E91F541}"/>
                    </a:ext>
                  </a:extLst>
                </p:cNvPr>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10037612" y="6049424"/>
                  <a:ext cx="663255" cy="663255"/>
                </a:xfrm>
                <a:prstGeom prst="rect">
                  <a:avLst/>
                </a:prstGeom>
              </p:spPr>
            </p:pic>
            <p:pic>
              <p:nvPicPr>
                <p:cNvPr id="165" name="Picture 164" descr="A picture containing text, cup, ceramic ware">
                  <a:extLst>
                    <a:ext uri="{FF2B5EF4-FFF2-40B4-BE49-F238E27FC236}">
                      <a16:creationId xmlns:a16="http://schemas.microsoft.com/office/drawing/2014/main" id="{36446705-8D64-29A2-8EDA-E643F38B24AD}"/>
                    </a:ext>
                  </a:extLst>
                </p:cNvPr>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11545736" y="6740788"/>
                  <a:ext cx="464353" cy="464352"/>
                </a:xfrm>
                <a:prstGeom prst="rect">
                  <a:avLst/>
                </a:prstGeom>
              </p:spPr>
            </p:pic>
            <p:pic>
              <p:nvPicPr>
                <p:cNvPr id="166" name="Picture 165" descr="Logo">
                  <a:extLst>
                    <a:ext uri="{FF2B5EF4-FFF2-40B4-BE49-F238E27FC236}">
                      <a16:creationId xmlns:a16="http://schemas.microsoft.com/office/drawing/2014/main" id="{026F06D9-C9F3-443C-9577-5E9E554B3711}"/>
                    </a:ext>
                  </a:extLst>
                </p:cNvPr>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9944396" y="6736000"/>
                  <a:ext cx="473929" cy="473928"/>
                </a:xfrm>
                <a:prstGeom prst="rect">
                  <a:avLst/>
                </a:prstGeom>
              </p:spPr>
            </p:pic>
          </p:grpSp>
        </p:grpSp>
        <p:grpSp>
          <p:nvGrpSpPr>
            <p:cNvPr id="126" name="Group 125">
              <a:extLst>
                <a:ext uri="{FF2B5EF4-FFF2-40B4-BE49-F238E27FC236}">
                  <a16:creationId xmlns:a16="http://schemas.microsoft.com/office/drawing/2014/main" id="{56D8DEEA-BCA0-2BC8-8168-FAB722C6CD64}"/>
                </a:ext>
              </a:extLst>
            </p:cNvPr>
            <p:cNvGrpSpPr/>
            <p:nvPr/>
          </p:nvGrpSpPr>
          <p:grpSpPr>
            <a:xfrm>
              <a:off x="5212017" y="6149448"/>
              <a:ext cx="505889" cy="505889"/>
              <a:chOff x="5184567" y="6140394"/>
              <a:chExt cx="505889" cy="505889"/>
            </a:xfrm>
          </p:grpSpPr>
          <p:sp>
            <p:nvSpPr>
              <p:cNvPr id="152" name="Oval 151">
                <a:extLst>
                  <a:ext uri="{FF2B5EF4-FFF2-40B4-BE49-F238E27FC236}">
                    <a16:creationId xmlns:a16="http://schemas.microsoft.com/office/drawing/2014/main" id="{9BBE20AF-29D8-1FE3-9D7B-3DE68C8A744C}"/>
                  </a:ext>
                </a:extLst>
              </p:cNvPr>
              <p:cNvSpPr/>
              <p:nvPr/>
            </p:nvSpPr>
            <p:spPr>
              <a:xfrm>
                <a:off x="5184567" y="6140394"/>
                <a:ext cx="505889" cy="505889"/>
              </a:xfrm>
              <a:prstGeom prst="ellipse">
                <a:avLst/>
              </a:prstGeom>
              <a:solidFill>
                <a:schemeClr val="bg1"/>
              </a:solidFill>
              <a:ln w="57150">
                <a:solidFill>
                  <a:srgbClr val="027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53" name="Picture 152" descr="Logo, company name&#10;&#10;Description automatically generated">
                <a:extLst>
                  <a:ext uri="{FF2B5EF4-FFF2-40B4-BE49-F238E27FC236}">
                    <a16:creationId xmlns:a16="http://schemas.microsoft.com/office/drawing/2014/main" id="{0099890F-6ADF-0D70-02B2-B9E26D30B76F}"/>
                  </a:ext>
                </a:extLst>
              </p:cNvPr>
              <p:cNvPicPr>
                <a:picLocks noChangeAspect="1"/>
              </p:cNvPicPr>
              <p:nvPr/>
            </p:nvPicPr>
            <p:blipFill>
              <a:blip r:embed="rId29">
                <a:extLst>
                  <a:ext uri="{28A0092B-C50C-407E-A947-70E740481C1C}">
                    <a14:useLocalDpi xmlns:a14="http://schemas.microsoft.com/office/drawing/2010/main" val="0"/>
                  </a:ext>
                </a:extLst>
              </a:blip>
              <a:srcRect l="48734" t="67767" r="37483" b="10127"/>
              <a:stretch/>
            </p:blipFill>
            <p:spPr>
              <a:xfrm>
                <a:off x="5298034" y="6237375"/>
                <a:ext cx="270955" cy="283464"/>
              </a:xfrm>
              <a:prstGeom prst="rect">
                <a:avLst/>
              </a:prstGeom>
            </p:spPr>
          </p:pic>
        </p:grpSp>
        <p:grpSp>
          <p:nvGrpSpPr>
            <p:cNvPr id="127" name="Group 126">
              <a:extLst>
                <a:ext uri="{FF2B5EF4-FFF2-40B4-BE49-F238E27FC236}">
                  <a16:creationId xmlns:a16="http://schemas.microsoft.com/office/drawing/2014/main" id="{4EE4DFFE-ED74-B9DC-1E1B-1BDBD06A58CA}"/>
                </a:ext>
              </a:extLst>
            </p:cNvPr>
            <p:cNvGrpSpPr/>
            <p:nvPr/>
          </p:nvGrpSpPr>
          <p:grpSpPr>
            <a:xfrm>
              <a:off x="4863456" y="6672399"/>
              <a:ext cx="505889" cy="505889"/>
              <a:chOff x="4824080" y="6693050"/>
              <a:chExt cx="505889" cy="505889"/>
            </a:xfrm>
          </p:grpSpPr>
          <p:sp>
            <p:nvSpPr>
              <p:cNvPr id="150" name="Oval 149">
                <a:extLst>
                  <a:ext uri="{FF2B5EF4-FFF2-40B4-BE49-F238E27FC236}">
                    <a16:creationId xmlns:a16="http://schemas.microsoft.com/office/drawing/2014/main" id="{6D52A8ED-A15D-2F74-5697-CFBEA46CD35C}"/>
                  </a:ext>
                </a:extLst>
              </p:cNvPr>
              <p:cNvSpPr/>
              <p:nvPr/>
            </p:nvSpPr>
            <p:spPr>
              <a:xfrm>
                <a:off x="4824080" y="6693050"/>
                <a:ext cx="505889" cy="505889"/>
              </a:xfrm>
              <a:prstGeom prst="ellipse">
                <a:avLst/>
              </a:prstGeom>
              <a:solidFill>
                <a:schemeClr val="bg1"/>
              </a:solidFill>
              <a:ln w="57150">
                <a:solidFill>
                  <a:srgbClr val="0076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51" name="Picture 150" descr="Logo, company name&#10;&#10;Description automatically generated">
                <a:extLst>
                  <a:ext uri="{FF2B5EF4-FFF2-40B4-BE49-F238E27FC236}">
                    <a16:creationId xmlns:a16="http://schemas.microsoft.com/office/drawing/2014/main" id="{F302299A-C800-97F3-A118-8739C9942E7D}"/>
                  </a:ext>
                </a:extLst>
              </p:cNvPr>
              <p:cNvPicPr>
                <a:picLocks noChangeAspect="1"/>
              </p:cNvPicPr>
              <p:nvPr/>
            </p:nvPicPr>
            <p:blipFill>
              <a:blip r:embed="rId29">
                <a:extLst>
                  <a:ext uri="{28A0092B-C50C-407E-A947-70E740481C1C}">
                    <a14:useLocalDpi xmlns:a14="http://schemas.microsoft.com/office/drawing/2010/main" val="0"/>
                  </a:ext>
                </a:extLst>
              </a:blip>
              <a:srcRect l="12026" t="9983" r="73206" b="68041"/>
              <a:stretch/>
            </p:blipFill>
            <p:spPr>
              <a:xfrm>
                <a:off x="4915857" y="6799515"/>
                <a:ext cx="311854" cy="302713"/>
              </a:xfrm>
              <a:prstGeom prst="rect">
                <a:avLst/>
              </a:prstGeom>
            </p:spPr>
          </p:pic>
        </p:grpSp>
        <p:grpSp>
          <p:nvGrpSpPr>
            <p:cNvPr id="128" name="Group 127">
              <a:extLst>
                <a:ext uri="{FF2B5EF4-FFF2-40B4-BE49-F238E27FC236}">
                  <a16:creationId xmlns:a16="http://schemas.microsoft.com/office/drawing/2014/main" id="{173868C2-E1FC-BBB5-6C07-E021AE1C081C}"/>
                </a:ext>
              </a:extLst>
            </p:cNvPr>
            <p:cNvGrpSpPr/>
            <p:nvPr/>
          </p:nvGrpSpPr>
          <p:grpSpPr>
            <a:xfrm>
              <a:off x="5861495" y="6144130"/>
              <a:ext cx="505889" cy="505889"/>
              <a:chOff x="5884933" y="6140394"/>
              <a:chExt cx="505889" cy="505889"/>
            </a:xfrm>
          </p:grpSpPr>
          <p:sp>
            <p:nvSpPr>
              <p:cNvPr id="148" name="Oval 147">
                <a:extLst>
                  <a:ext uri="{FF2B5EF4-FFF2-40B4-BE49-F238E27FC236}">
                    <a16:creationId xmlns:a16="http://schemas.microsoft.com/office/drawing/2014/main" id="{9FC7D3C7-1F22-0134-88A0-0DFFA2D79BC3}"/>
                  </a:ext>
                </a:extLst>
              </p:cNvPr>
              <p:cNvSpPr/>
              <p:nvPr/>
            </p:nvSpPr>
            <p:spPr>
              <a:xfrm>
                <a:off x="5884933" y="6140394"/>
                <a:ext cx="505889" cy="505889"/>
              </a:xfrm>
              <a:prstGeom prst="ellipse">
                <a:avLst/>
              </a:prstGeom>
              <a:solidFill>
                <a:schemeClr val="bg1"/>
              </a:solidFill>
              <a:ln w="57150">
                <a:solidFill>
                  <a:srgbClr val="027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49" name="Picture 148" descr="Logo, company name&#10;&#10;Description automatically generated">
                <a:extLst>
                  <a:ext uri="{FF2B5EF4-FFF2-40B4-BE49-F238E27FC236}">
                    <a16:creationId xmlns:a16="http://schemas.microsoft.com/office/drawing/2014/main" id="{0A2529E8-3D4B-B745-CC3B-9F82045E0931}"/>
                  </a:ext>
                </a:extLst>
              </p:cNvPr>
              <p:cNvPicPr>
                <a:picLocks noChangeAspect="1"/>
              </p:cNvPicPr>
              <p:nvPr/>
            </p:nvPicPr>
            <p:blipFill>
              <a:blip r:embed="rId29">
                <a:extLst>
                  <a:ext uri="{28A0092B-C50C-407E-A947-70E740481C1C}">
                    <a14:useLocalDpi xmlns:a14="http://schemas.microsoft.com/office/drawing/2010/main" val="0"/>
                  </a:ext>
                </a:extLst>
              </a:blip>
              <a:srcRect l="1899" t="38500" r="85443" b="37753"/>
              <a:stretch/>
            </p:blipFill>
            <p:spPr>
              <a:xfrm>
                <a:off x="6018450" y="6235817"/>
                <a:ext cx="231640" cy="283464"/>
              </a:xfrm>
              <a:prstGeom prst="rect">
                <a:avLst/>
              </a:prstGeom>
            </p:spPr>
          </p:pic>
        </p:grpSp>
        <p:grpSp>
          <p:nvGrpSpPr>
            <p:cNvPr id="129" name="Group 128">
              <a:extLst>
                <a:ext uri="{FF2B5EF4-FFF2-40B4-BE49-F238E27FC236}">
                  <a16:creationId xmlns:a16="http://schemas.microsoft.com/office/drawing/2014/main" id="{26A80D6A-DFD4-CA67-3662-308A4D6542D1}"/>
                </a:ext>
              </a:extLst>
            </p:cNvPr>
            <p:cNvGrpSpPr/>
            <p:nvPr/>
          </p:nvGrpSpPr>
          <p:grpSpPr>
            <a:xfrm>
              <a:off x="6845214" y="6661886"/>
              <a:ext cx="505888" cy="505888"/>
              <a:chOff x="6862175" y="6662868"/>
              <a:chExt cx="505888" cy="505888"/>
            </a:xfrm>
          </p:grpSpPr>
          <p:sp>
            <p:nvSpPr>
              <p:cNvPr id="146" name="Oval 145">
                <a:extLst>
                  <a:ext uri="{FF2B5EF4-FFF2-40B4-BE49-F238E27FC236}">
                    <a16:creationId xmlns:a16="http://schemas.microsoft.com/office/drawing/2014/main" id="{CF41CCCD-2E06-A9EB-E327-0B5F6D1F46F3}"/>
                  </a:ext>
                </a:extLst>
              </p:cNvPr>
              <p:cNvSpPr/>
              <p:nvPr/>
            </p:nvSpPr>
            <p:spPr>
              <a:xfrm>
                <a:off x="6862175" y="6662868"/>
                <a:ext cx="505888" cy="505888"/>
              </a:xfrm>
              <a:prstGeom prst="ellipse">
                <a:avLst/>
              </a:prstGeom>
              <a:solidFill>
                <a:schemeClr val="bg1"/>
              </a:solidFill>
              <a:ln w="57150">
                <a:solidFill>
                  <a:srgbClr val="0076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47" name="Picture 146" descr="Logo, company name&#10;&#10;Description automatically generated">
                <a:extLst>
                  <a:ext uri="{FF2B5EF4-FFF2-40B4-BE49-F238E27FC236}">
                    <a16:creationId xmlns:a16="http://schemas.microsoft.com/office/drawing/2014/main" id="{818009EA-9C8E-B0EC-081A-0D2D4DDF1590}"/>
                  </a:ext>
                </a:extLst>
              </p:cNvPr>
              <p:cNvPicPr>
                <a:picLocks noChangeAspect="1"/>
              </p:cNvPicPr>
              <p:nvPr/>
            </p:nvPicPr>
            <p:blipFill>
              <a:blip r:embed="rId29">
                <a:extLst>
                  <a:ext uri="{28A0092B-C50C-407E-A947-70E740481C1C}">
                    <a14:useLocalDpi xmlns:a14="http://schemas.microsoft.com/office/drawing/2010/main" val="0"/>
                  </a:ext>
                </a:extLst>
              </a:blip>
              <a:srcRect l="31716" t="39114" r="53328" b="39138"/>
              <a:stretch/>
            </p:blipFill>
            <p:spPr>
              <a:xfrm>
                <a:off x="6967424" y="6786231"/>
                <a:ext cx="295390" cy="280190"/>
              </a:xfrm>
              <a:prstGeom prst="rect">
                <a:avLst/>
              </a:prstGeom>
            </p:spPr>
          </p:pic>
        </p:grpSp>
        <p:grpSp>
          <p:nvGrpSpPr>
            <p:cNvPr id="131" name="Group 130">
              <a:extLst>
                <a:ext uri="{FF2B5EF4-FFF2-40B4-BE49-F238E27FC236}">
                  <a16:creationId xmlns:a16="http://schemas.microsoft.com/office/drawing/2014/main" id="{F560AF18-E823-9BB5-56C2-F4C23384E096}"/>
                </a:ext>
              </a:extLst>
            </p:cNvPr>
            <p:cNvGrpSpPr/>
            <p:nvPr/>
          </p:nvGrpSpPr>
          <p:grpSpPr>
            <a:xfrm>
              <a:off x="5530548" y="6649703"/>
              <a:ext cx="505889" cy="505889"/>
              <a:chOff x="5497145" y="6693050"/>
              <a:chExt cx="505889" cy="505889"/>
            </a:xfrm>
          </p:grpSpPr>
          <p:sp>
            <p:nvSpPr>
              <p:cNvPr id="144" name="Oval 143">
                <a:extLst>
                  <a:ext uri="{FF2B5EF4-FFF2-40B4-BE49-F238E27FC236}">
                    <a16:creationId xmlns:a16="http://schemas.microsoft.com/office/drawing/2014/main" id="{53679E14-6E52-BA51-757D-D7D6F885654D}"/>
                  </a:ext>
                </a:extLst>
              </p:cNvPr>
              <p:cNvSpPr/>
              <p:nvPr/>
            </p:nvSpPr>
            <p:spPr>
              <a:xfrm>
                <a:off x="5497145" y="6693050"/>
                <a:ext cx="505889" cy="505889"/>
              </a:xfrm>
              <a:prstGeom prst="ellipse">
                <a:avLst/>
              </a:prstGeom>
              <a:solidFill>
                <a:schemeClr val="bg1"/>
              </a:solidFill>
              <a:ln w="57150">
                <a:solidFill>
                  <a:srgbClr val="0076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45" name="Picture 144" descr="Logo, company name&#10;&#10;Description automatically generated">
                <a:extLst>
                  <a:ext uri="{FF2B5EF4-FFF2-40B4-BE49-F238E27FC236}">
                    <a16:creationId xmlns:a16="http://schemas.microsoft.com/office/drawing/2014/main" id="{864C784E-A346-3A13-05EC-7C5156AA4585}"/>
                  </a:ext>
                </a:extLst>
              </p:cNvPr>
              <p:cNvPicPr>
                <a:picLocks noChangeAspect="1"/>
              </p:cNvPicPr>
              <p:nvPr/>
            </p:nvPicPr>
            <p:blipFill>
              <a:blip r:embed="rId29">
                <a:extLst>
                  <a:ext uri="{28A0092B-C50C-407E-A947-70E740481C1C}">
                    <a14:useLocalDpi xmlns:a14="http://schemas.microsoft.com/office/drawing/2010/main" val="0"/>
                  </a:ext>
                </a:extLst>
              </a:blip>
              <a:srcRect l="68706" t="42150" r="18636" b="36103"/>
              <a:stretch/>
            </p:blipFill>
            <p:spPr>
              <a:xfrm>
                <a:off x="5603785" y="6779691"/>
                <a:ext cx="292608" cy="327922"/>
              </a:xfrm>
              <a:prstGeom prst="rect">
                <a:avLst/>
              </a:prstGeom>
            </p:spPr>
          </p:pic>
        </p:grpSp>
        <p:grpSp>
          <p:nvGrpSpPr>
            <p:cNvPr id="132" name="Group 131">
              <a:extLst>
                <a:ext uri="{FF2B5EF4-FFF2-40B4-BE49-F238E27FC236}">
                  <a16:creationId xmlns:a16="http://schemas.microsoft.com/office/drawing/2014/main" id="{F4085C3B-2E06-1E91-B74A-60D692858EDE}"/>
                </a:ext>
              </a:extLst>
            </p:cNvPr>
            <p:cNvGrpSpPr/>
            <p:nvPr/>
          </p:nvGrpSpPr>
          <p:grpSpPr>
            <a:xfrm>
              <a:off x="6183320" y="6661886"/>
              <a:ext cx="505889" cy="505889"/>
              <a:chOff x="6179661" y="6693050"/>
              <a:chExt cx="505889" cy="505889"/>
            </a:xfrm>
          </p:grpSpPr>
          <p:sp>
            <p:nvSpPr>
              <p:cNvPr id="142" name="Oval 141">
                <a:extLst>
                  <a:ext uri="{FF2B5EF4-FFF2-40B4-BE49-F238E27FC236}">
                    <a16:creationId xmlns:a16="http://schemas.microsoft.com/office/drawing/2014/main" id="{9D6A28F1-7C13-3562-DDE8-679461F2848F}"/>
                  </a:ext>
                </a:extLst>
              </p:cNvPr>
              <p:cNvSpPr/>
              <p:nvPr/>
            </p:nvSpPr>
            <p:spPr>
              <a:xfrm>
                <a:off x="6179661" y="6693050"/>
                <a:ext cx="505889" cy="505889"/>
              </a:xfrm>
              <a:prstGeom prst="ellipse">
                <a:avLst/>
              </a:prstGeom>
              <a:solidFill>
                <a:schemeClr val="bg1"/>
              </a:solidFill>
              <a:ln w="57150">
                <a:solidFill>
                  <a:srgbClr val="0076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43" name="Picture 142" descr="Logo, company name&#10;&#10;Description automatically generated">
                <a:extLst>
                  <a:ext uri="{FF2B5EF4-FFF2-40B4-BE49-F238E27FC236}">
                    <a16:creationId xmlns:a16="http://schemas.microsoft.com/office/drawing/2014/main" id="{8FEF6C58-F4D3-7C36-4422-DD46E7F39555}"/>
                  </a:ext>
                </a:extLst>
              </p:cNvPr>
              <p:cNvPicPr>
                <a:picLocks noChangeAspect="1"/>
              </p:cNvPicPr>
              <p:nvPr/>
            </p:nvPicPr>
            <p:blipFill>
              <a:blip r:embed="rId29">
                <a:extLst>
                  <a:ext uri="{28A0092B-C50C-407E-A947-70E740481C1C}">
                    <a14:useLocalDpi xmlns:a14="http://schemas.microsoft.com/office/drawing/2010/main" val="0"/>
                  </a:ext>
                </a:extLst>
              </a:blip>
              <a:srcRect l="15964" t="74141" r="68636" b="10669"/>
              <a:stretch/>
            </p:blipFill>
            <p:spPr>
              <a:xfrm>
                <a:off x="6260744" y="6799259"/>
                <a:ext cx="342079" cy="283464"/>
              </a:xfrm>
              <a:prstGeom prst="rect">
                <a:avLst/>
              </a:prstGeom>
            </p:spPr>
          </p:pic>
        </p:grpSp>
        <p:grpSp>
          <p:nvGrpSpPr>
            <p:cNvPr id="133" name="Group 132">
              <a:extLst>
                <a:ext uri="{FF2B5EF4-FFF2-40B4-BE49-F238E27FC236}">
                  <a16:creationId xmlns:a16="http://schemas.microsoft.com/office/drawing/2014/main" id="{5AC1A04D-2F90-BED1-D41C-92DE03B672CD}"/>
                </a:ext>
              </a:extLst>
            </p:cNvPr>
            <p:cNvGrpSpPr/>
            <p:nvPr/>
          </p:nvGrpSpPr>
          <p:grpSpPr>
            <a:xfrm>
              <a:off x="6537304" y="6131903"/>
              <a:ext cx="505889" cy="505889"/>
              <a:chOff x="6583105" y="6130534"/>
              <a:chExt cx="505889" cy="505889"/>
            </a:xfrm>
          </p:grpSpPr>
          <p:sp>
            <p:nvSpPr>
              <p:cNvPr id="140" name="Oval 139">
                <a:extLst>
                  <a:ext uri="{FF2B5EF4-FFF2-40B4-BE49-F238E27FC236}">
                    <a16:creationId xmlns:a16="http://schemas.microsoft.com/office/drawing/2014/main" id="{A3F6A727-CFE8-50CE-AB0F-47B6F6C52EB0}"/>
                  </a:ext>
                </a:extLst>
              </p:cNvPr>
              <p:cNvSpPr/>
              <p:nvPr/>
            </p:nvSpPr>
            <p:spPr>
              <a:xfrm>
                <a:off x="6583105" y="6130534"/>
                <a:ext cx="505889" cy="505889"/>
              </a:xfrm>
              <a:prstGeom prst="ellipse">
                <a:avLst/>
              </a:prstGeom>
              <a:solidFill>
                <a:schemeClr val="bg1"/>
              </a:solidFill>
              <a:ln w="57150">
                <a:solidFill>
                  <a:srgbClr val="027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41" name="Picture 140" descr="A picture containing diagram&#10;&#10;Description automatically generated">
                <a:extLst>
                  <a:ext uri="{FF2B5EF4-FFF2-40B4-BE49-F238E27FC236}">
                    <a16:creationId xmlns:a16="http://schemas.microsoft.com/office/drawing/2014/main" id="{C6A63F44-ABD4-0408-8D80-245635984B7D}"/>
                  </a:ext>
                </a:extLst>
              </p:cNvPr>
              <p:cNvPicPr>
                <a:picLocks noChangeAspect="1"/>
              </p:cNvPicPr>
              <p:nvPr/>
            </p:nvPicPr>
            <p:blipFill>
              <a:blip r:embed="rId30">
                <a:extLst>
                  <a:ext uri="{28A0092B-C50C-407E-A947-70E740481C1C}">
                    <a14:useLocalDpi xmlns:a14="http://schemas.microsoft.com/office/drawing/2010/main" val="0"/>
                  </a:ext>
                </a:extLst>
              </a:blip>
              <a:srcRect l="40712" t="55560" r="38266" b="34396"/>
              <a:stretch/>
            </p:blipFill>
            <p:spPr>
              <a:xfrm>
                <a:off x="6737194" y="6243116"/>
                <a:ext cx="237316" cy="283464"/>
              </a:xfrm>
              <a:prstGeom prst="rect">
                <a:avLst/>
              </a:prstGeom>
            </p:spPr>
          </p:pic>
        </p:grpSp>
        <p:grpSp>
          <p:nvGrpSpPr>
            <p:cNvPr id="134" name="Group 133">
              <a:extLst>
                <a:ext uri="{FF2B5EF4-FFF2-40B4-BE49-F238E27FC236}">
                  <a16:creationId xmlns:a16="http://schemas.microsoft.com/office/drawing/2014/main" id="{8E4AD3B2-1683-93B2-F767-BCA4AB16FA38}"/>
                </a:ext>
              </a:extLst>
            </p:cNvPr>
            <p:cNvGrpSpPr/>
            <p:nvPr/>
          </p:nvGrpSpPr>
          <p:grpSpPr>
            <a:xfrm>
              <a:off x="7189685" y="6157606"/>
              <a:ext cx="487303" cy="487303"/>
              <a:chOff x="7247748" y="6141198"/>
              <a:chExt cx="487303" cy="487303"/>
            </a:xfrm>
          </p:grpSpPr>
          <p:sp>
            <p:nvSpPr>
              <p:cNvPr id="138" name="Oval 137">
                <a:extLst>
                  <a:ext uri="{FF2B5EF4-FFF2-40B4-BE49-F238E27FC236}">
                    <a16:creationId xmlns:a16="http://schemas.microsoft.com/office/drawing/2014/main" id="{5152B2C0-8F57-3C42-ACDB-FCE30103B02B}"/>
                  </a:ext>
                </a:extLst>
              </p:cNvPr>
              <p:cNvSpPr/>
              <p:nvPr/>
            </p:nvSpPr>
            <p:spPr>
              <a:xfrm>
                <a:off x="7247748" y="6141198"/>
                <a:ext cx="487303" cy="487303"/>
              </a:xfrm>
              <a:prstGeom prst="ellipse">
                <a:avLst/>
              </a:prstGeom>
              <a:solidFill>
                <a:schemeClr val="bg1"/>
              </a:solidFill>
              <a:ln w="57150">
                <a:solidFill>
                  <a:srgbClr val="027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39" name="Picture 138" descr="Logo, company name&#10;&#10;Description automatically generated">
                <a:extLst>
                  <a:ext uri="{FF2B5EF4-FFF2-40B4-BE49-F238E27FC236}">
                    <a16:creationId xmlns:a16="http://schemas.microsoft.com/office/drawing/2014/main" id="{0FD6CF38-F2C1-CAD6-FD2B-C898A2844E9E}"/>
                  </a:ext>
                </a:extLst>
              </p:cNvPr>
              <p:cNvPicPr>
                <a:picLocks noChangeAspect="1"/>
              </p:cNvPicPr>
              <p:nvPr/>
            </p:nvPicPr>
            <p:blipFill>
              <a:blip r:embed="rId29">
                <a:extLst>
                  <a:ext uri="{28A0092B-C50C-407E-A947-70E740481C1C}">
                    <a14:useLocalDpi xmlns:a14="http://schemas.microsoft.com/office/drawing/2010/main" val="0"/>
                  </a:ext>
                </a:extLst>
              </a:blip>
              <a:srcRect l="48242" t="10042" r="37060" b="67981"/>
              <a:stretch/>
            </p:blipFill>
            <p:spPr>
              <a:xfrm>
                <a:off x="7346082" y="6251606"/>
                <a:ext cx="290634" cy="283464"/>
              </a:xfrm>
              <a:prstGeom prst="rect">
                <a:avLst/>
              </a:prstGeom>
            </p:spPr>
          </p:pic>
        </p:grpSp>
        <p:sp>
          <p:nvSpPr>
            <p:cNvPr id="136" name="Oval 135">
              <a:extLst>
                <a:ext uri="{FF2B5EF4-FFF2-40B4-BE49-F238E27FC236}">
                  <a16:creationId xmlns:a16="http://schemas.microsoft.com/office/drawing/2014/main" id="{DC7DBAA3-9C6E-6B19-7000-2A7E2A750C8A}"/>
                </a:ext>
              </a:extLst>
            </p:cNvPr>
            <p:cNvSpPr/>
            <p:nvPr/>
          </p:nvSpPr>
          <p:spPr>
            <a:xfrm>
              <a:off x="4552815" y="6156686"/>
              <a:ext cx="505889" cy="505888"/>
            </a:xfrm>
            <a:prstGeom prst="ellipse">
              <a:avLst/>
            </a:prstGeom>
            <a:solidFill>
              <a:schemeClr val="bg1"/>
            </a:solidFill>
            <a:ln w="57150">
              <a:solidFill>
                <a:srgbClr val="027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grpSp>
      <p:pic>
        <p:nvPicPr>
          <p:cNvPr id="3" name="Picture 2" descr="A picture containing text&#10;&#10;Description automatically generated">
            <a:extLst>
              <a:ext uri="{FF2B5EF4-FFF2-40B4-BE49-F238E27FC236}">
                <a16:creationId xmlns:a16="http://schemas.microsoft.com/office/drawing/2014/main" id="{CA683ACE-FDE9-A4A8-9F76-AEB52BF0441F}"/>
              </a:ext>
            </a:extLst>
          </p:cNvPr>
          <p:cNvPicPr>
            <a:picLocks noChangeAspect="1"/>
          </p:cNvPicPr>
          <p:nvPr/>
        </p:nvPicPr>
        <p:blipFill>
          <a:blip r:embed="rId31">
            <a:extLst>
              <a:ext uri="{28A0092B-C50C-407E-A947-70E740481C1C}">
                <a14:useLocalDpi xmlns:a14="http://schemas.microsoft.com/office/drawing/2010/main" val="0"/>
              </a:ext>
            </a:extLst>
          </a:blip>
          <a:srcRect l="27726" t="31451" r="30103" b="40621"/>
          <a:stretch/>
        </p:blipFill>
        <p:spPr>
          <a:xfrm>
            <a:off x="4703342" y="6220129"/>
            <a:ext cx="341748" cy="246756"/>
          </a:xfrm>
          <a:prstGeom prst="rect">
            <a:avLst/>
          </a:prstGeom>
        </p:spPr>
      </p:pic>
    </p:spTree>
    <p:extLst>
      <p:ext uri="{BB962C8B-B14F-4D97-AF65-F5344CB8AC3E}">
        <p14:creationId xmlns:p14="http://schemas.microsoft.com/office/powerpoint/2010/main" val="337593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CFBAD-F60A-25D5-0918-E28A3667C411}"/>
            </a:ext>
          </a:extLst>
        </p:cNvPr>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1F177691-7355-12C5-889E-308044380A51}"/>
              </a:ext>
            </a:extLst>
          </p:cNvPr>
          <p:cNvCxnSpPr/>
          <p:nvPr/>
        </p:nvCxnSpPr>
        <p:spPr>
          <a:xfrm>
            <a:off x="4122979" y="5563507"/>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8EDA3DD2-9966-E598-E450-1DDDADC68E0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43107" y="3972187"/>
            <a:ext cx="549882" cy="865707"/>
          </a:xfrm>
          <a:prstGeom prst="rect">
            <a:avLst/>
          </a:prstGeom>
        </p:spPr>
      </p:pic>
      <p:pic>
        <p:nvPicPr>
          <p:cNvPr id="38" name="Picture 37" descr="A logo of the agency of the united states&#10;&#10;Description automatically generated">
            <a:extLst>
              <a:ext uri="{FF2B5EF4-FFF2-40B4-BE49-F238E27FC236}">
                <a16:creationId xmlns:a16="http://schemas.microsoft.com/office/drawing/2014/main" id="{9BC6384A-7702-7B7A-BE89-70C2AC83CC21}"/>
              </a:ext>
            </a:extLst>
          </p:cNvPr>
          <p:cNvPicPr>
            <a:picLocks noChangeAspect="1"/>
          </p:cNvPicPr>
          <p:nvPr/>
        </p:nvPicPr>
        <p:blipFill>
          <a:blip r:embed="rId4" cstate="print">
            <a:alphaModFix amt="20000"/>
            <a:extLst>
              <a:ext uri="{28A0092B-C50C-407E-A947-70E740481C1C}">
                <a14:useLocalDpi xmlns:a14="http://schemas.microsoft.com/office/drawing/2010/main"/>
              </a:ext>
            </a:extLst>
          </a:blip>
          <a:stretch>
            <a:fillRect/>
          </a:stretch>
        </p:blipFill>
        <p:spPr>
          <a:xfrm>
            <a:off x="1827548" y="600727"/>
            <a:ext cx="2660417" cy="3208014"/>
          </a:xfrm>
          <a:prstGeom prst="rect">
            <a:avLst/>
          </a:prstGeom>
        </p:spPr>
      </p:pic>
      <p:cxnSp>
        <p:nvCxnSpPr>
          <p:cNvPr id="121" name="Straight Connector 120">
            <a:extLst>
              <a:ext uri="{FF2B5EF4-FFF2-40B4-BE49-F238E27FC236}">
                <a16:creationId xmlns:a16="http://schemas.microsoft.com/office/drawing/2014/main" id="{800954B2-FA50-763B-D828-F74A3E096D8F}"/>
              </a:ext>
            </a:extLst>
          </p:cNvPr>
          <p:cNvCxnSpPr>
            <a:cxnSpLocks/>
          </p:cNvCxnSpPr>
          <p:nvPr/>
        </p:nvCxnSpPr>
        <p:spPr>
          <a:xfrm flipV="1">
            <a:off x="8600915" y="1277680"/>
            <a:ext cx="1556908" cy="18857"/>
          </a:xfrm>
          <a:prstGeom prst="line">
            <a:avLst/>
          </a:prstGeom>
          <a:ln w="12700" cap="rnd"/>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7C20C6FD-2F72-39D4-A6BF-65A02F36C5C3}"/>
              </a:ext>
            </a:extLst>
          </p:cNvPr>
          <p:cNvSpPr txBox="1"/>
          <p:nvPr/>
        </p:nvSpPr>
        <p:spPr>
          <a:xfrm>
            <a:off x="7133666" y="3217918"/>
            <a:ext cx="812065" cy="407547"/>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RDML GEORGE E. BRESNIHAN, USN</a:t>
            </a:r>
          </a:p>
          <a:p>
            <a:pPr algn="ctr" fontAlgn="base">
              <a:spcBef>
                <a:spcPct val="0"/>
              </a:spcBef>
              <a:spcAft>
                <a:spcPct val="0"/>
              </a:spcAft>
              <a:defRPr/>
            </a:pP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ENERGY</a:t>
            </a:r>
          </a:p>
        </p:txBody>
      </p:sp>
      <p:cxnSp>
        <p:nvCxnSpPr>
          <p:cNvPr id="41" name="Straight Connector 40">
            <a:extLst>
              <a:ext uri="{FF2B5EF4-FFF2-40B4-BE49-F238E27FC236}">
                <a16:creationId xmlns:a16="http://schemas.microsoft.com/office/drawing/2014/main" id="{20107956-F8FD-F7BC-E672-DEDBAA0E6AE8}"/>
              </a:ext>
            </a:extLst>
          </p:cNvPr>
          <p:cNvCxnSpPr>
            <a:cxnSpLocks/>
          </p:cNvCxnSpPr>
          <p:nvPr/>
        </p:nvCxnSpPr>
        <p:spPr>
          <a:xfrm>
            <a:off x="4999545" y="685802"/>
            <a:ext cx="3998268" cy="0"/>
          </a:xfrm>
          <a:prstGeom prst="line">
            <a:avLst/>
          </a:prstGeom>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B372575C-9257-DC56-9C5A-9FFF2C2A6782}"/>
              </a:ext>
            </a:extLst>
          </p:cNvPr>
          <p:cNvSpPr txBox="1"/>
          <p:nvPr/>
        </p:nvSpPr>
        <p:spPr>
          <a:xfrm>
            <a:off x="6219609" y="1778903"/>
            <a:ext cx="937179" cy="305661"/>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BRAD BUNN</a:t>
            </a:r>
          </a:p>
          <a:p>
            <a:pPr algn="ctr" fontAlgn="base">
              <a:spcBef>
                <a:spcPct val="0"/>
              </a:spcBef>
              <a:spcAft>
                <a:spcPct val="0"/>
              </a:spcAft>
              <a:defRPr/>
            </a:pPr>
            <a:r>
              <a:rPr lang="en-US" sz="662" dirty="0">
                <a:solidFill>
                  <a:prstClr val="black"/>
                </a:solidFill>
                <a:latin typeface="Arial" charset="0"/>
              </a:rPr>
              <a:t>VICE </a:t>
            </a:r>
          </a:p>
          <a:p>
            <a:pPr algn="ctr" fontAlgn="base">
              <a:spcBef>
                <a:spcPct val="0"/>
              </a:spcBef>
              <a:spcAft>
                <a:spcPct val="0"/>
              </a:spcAft>
              <a:defRPr/>
            </a:pPr>
            <a:r>
              <a:rPr lang="en-US" sz="662" dirty="0">
                <a:solidFill>
                  <a:prstClr val="black"/>
                </a:solidFill>
                <a:latin typeface="Arial" charset="0"/>
              </a:rPr>
              <a:t>DIRECTOR </a:t>
            </a:r>
          </a:p>
        </p:txBody>
      </p:sp>
      <p:sp>
        <p:nvSpPr>
          <p:cNvPr id="44" name="TextBox 43">
            <a:extLst>
              <a:ext uri="{FF2B5EF4-FFF2-40B4-BE49-F238E27FC236}">
                <a16:creationId xmlns:a16="http://schemas.microsoft.com/office/drawing/2014/main" id="{2B05D174-DA77-DA9E-46E5-1EF10B72C2FC}"/>
              </a:ext>
            </a:extLst>
          </p:cNvPr>
          <p:cNvSpPr txBox="1"/>
          <p:nvPr/>
        </p:nvSpPr>
        <p:spPr>
          <a:xfrm>
            <a:off x="7075691" y="1780708"/>
            <a:ext cx="1140311" cy="305661"/>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CSM PETRA M. </a:t>
            </a:r>
          </a:p>
          <a:p>
            <a:pPr algn="ctr" fontAlgn="base">
              <a:spcBef>
                <a:spcPct val="0"/>
              </a:spcBef>
              <a:spcAft>
                <a:spcPct val="0"/>
              </a:spcAft>
              <a:defRPr/>
            </a:pPr>
            <a:r>
              <a:rPr lang="en-US" sz="662" dirty="0">
                <a:solidFill>
                  <a:prstClr val="black"/>
                </a:solidFill>
                <a:latin typeface="Arial" charset="0"/>
              </a:rPr>
              <a:t>CASAREZ, USA</a:t>
            </a:r>
          </a:p>
          <a:p>
            <a:pPr algn="ctr" fontAlgn="base">
              <a:spcBef>
                <a:spcPct val="0"/>
              </a:spcBef>
              <a:spcAft>
                <a:spcPct val="0"/>
              </a:spcAft>
              <a:defRPr/>
            </a:pPr>
            <a:r>
              <a:rPr lang="en-US" sz="662" dirty="0">
                <a:solidFill>
                  <a:prstClr val="black"/>
                </a:solidFill>
                <a:latin typeface="Arial" charset="0"/>
              </a:rPr>
              <a:t>SENIOR ENLISTED LEADER </a:t>
            </a:r>
          </a:p>
        </p:txBody>
      </p:sp>
      <p:sp>
        <p:nvSpPr>
          <p:cNvPr id="45" name="TextBox 44">
            <a:extLst>
              <a:ext uri="{FF2B5EF4-FFF2-40B4-BE49-F238E27FC236}">
                <a16:creationId xmlns:a16="http://schemas.microsoft.com/office/drawing/2014/main" id="{01109AF6-B751-B571-DAB7-850CC01AE027}"/>
              </a:ext>
            </a:extLst>
          </p:cNvPr>
          <p:cNvSpPr txBox="1"/>
          <p:nvPr/>
        </p:nvSpPr>
        <p:spPr>
          <a:xfrm>
            <a:off x="8142629" y="1778862"/>
            <a:ext cx="916751" cy="305661"/>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KARYN </a:t>
            </a:r>
            <a:br>
              <a:rPr lang="en-US" sz="662" dirty="0">
                <a:solidFill>
                  <a:prstClr val="black"/>
                </a:solidFill>
                <a:latin typeface="Arial" charset="0"/>
              </a:rPr>
            </a:br>
            <a:r>
              <a:rPr lang="en-US" sz="662" dirty="0">
                <a:solidFill>
                  <a:prstClr val="black"/>
                </a:solidFill>
                <a:latin typeface="Arial" charset="0"/>
              </a:rPr>
              <a:t>RUNSTROM</a:t>
            </a:r>
          </a:p>
          <a:p>
            <a:pPr algn="ctr" fontAlgn="base">
              <a:spcBef>
                <a:spcPct val="0"/>
              </a:spcBef>
              <a:spcAft>
                <a:spcPct val="0"/>
              </a:spcAft>
              <a:defRPr/>
            </a:pPr>
            <a:r>
              <a:rPr lang="en-US" sz="662" dirty="0">
                <a:solidFill>
                  <a:prstClr val="black"/>
                </a:solidFill>
                <a:latin typeface="Arial" charset="0"/>
              </a:rPr>
              <a:t>CHIEF OF STAFF     </a:t>
            </a:r>
          </a:p>
        </p:txBody>
      </p:sp>
      <p:sp>
        <p:nvSpPr>
          <p:cNvPr id="46" name="TextBox 45">
            <a:extLst>
              <a:ext uri="{FF2B5EF4-FFF2-40B4-BE49-F238E27FC236}">
                <a16:creationId xmlns:a16="http://schemas.microsoft.com/office/drawing/2014/main" id="{95E07CA1-434C-8BF5-45BE-8528FB4CA8B6}"/>
              </a:ext>
            </a:extLst>
          </p:cNvPr>
          <p:cNvSpPr txBox="1"/>
          <p:nvPr/>
        </p:nvSpPr>
        <p:spPr>
          <a:xfrm>
            <a:off x="4375884" y="3228816"/>
            <a:ext cx="841420" cy="509435"/>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BG SEAN P.</a:t>
            </a:r>
          </a:p>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KELLY, </a:t>
            </a:r>
            <a:r>
              <a:rPr lang="en-US" sz="662" dirty="0">
                <a:solidFill>
                  <a:prstClr val="black"/>
                </a:solidFill>
                <a:latin typeface="Arial" charset="0"/>
              </a:rPr>
              <a:t>USA</a:t>
            </a:r>
          </a:p>
          <a:p>
            <a:pPr algn="ctr" fontAlgn="base">
              <a:spcBef>
                <a:spcPct val="0"/>
              </a:spcBef>
              <a:spcAft>
                <a:spcPct val="0"/>
              </a:spcAft>
              <a:defRPr/>
            </a:pP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TROOP SUPPORT </a:t>
            </a:r>
          </a:p>
        </p:txBody>
      </p:sp>
      <p:sp>
        <p:nvSpPr>
          <p:cNvPr id="47" name="TextBox 46">
            <a:extLst>
              <a:ext uri="{FF2B5EF4-FFF2-40B4-BE49-F238E27FC236}">
                <a16:creationId xmlns:a16="http://schemas.microsoft.com/office/drawing/2014/main" id="{50B5007A-5BDF-98CE-108D-A22FA1F0A12E}"/>
              </a:ext>
            </a:extLst>
          </p:cNvPr>
          <p:cNvSpPr txBox="1"/>
          <p:nvPr/>
        </p:nvSpPr>
        <p:spPr>
          <a:xfrm>
            <a:off x="5235075" y="3228813"/>
            <a:ext cx="908416" cy="611321"/>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BRIG GEN PATRICK R.</a:t>
            </a:r>
            <a:br>
              <a:rPr lang="en-US" sz="662" dirty="0">
                <a:solidFill>
                  <a:prstClr val="black"/>
                </a:solidFill>
                <a:latin typeface="Arial" charset="0"/>
              </a:rPr>
            </a:br>
            <a:r>
              <a:rPr lang="en-US" sz="662" dirty="0">
                <a:solidFill>
                  <a:prstClr val="black"/>
                </a:solidFill>
                <a:latin typeface="Arial" charset="0"/>
              </a:rPr>
              <a:t> LAUNEY, USAF</a:t>
            </a:r>
          </a:p>
          <a:p>
            <a:pPr algn="ctr" fontAlgn="base">
              <a:spcBef>
                <a:spcPct val="0"/>
              </a:spcBef>
              <a:spcAft>
                <a:spcPct val="0"/>
              </a:spcAft>
              <a:defRPr/>
            </a:pP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WEAPONS SUPPORT (RICHMOND)</a:t>
            </a:r>
          </a:p>
        </p:txBody>
      </p:sp>
      <p:sp>
        <p:nvSpPr>
          <p:cNvPr id="49" name="TextBox 48">
            <a:extLst>
              <a:ext uri="{FF2B5EF4-FFF2-40B4-BE49-F238E27FC236}">
                <a16:creationId xmlns:a16="http://schemas.microsoft.com/office/drawing/2014/main" id="{08D18D00-4DE9-7813-2B4D-65E5FB5F54F6}"/>
              </a:ext>
            </a:extLst>
          </p:cNvPr>
          <p:cNvSpPr txBox="1"/>
          <p:nvPr/>
        </p:nvSpPr>
        <p:spPr>
          <a:xfrm>
            <a:off x="7991597" y="3217258"/>
            <a:ext cx="916751" cy="407547"/>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BG KEVIN L.</a:t>
            </a:r>
            <a:br>
              <a:rPr lang="en-US" sz="662" dirty="0">
                <a:solidFill>
                  <a:prstClr val="black"/>
                </a:solidFill>
                <a:latin typeface="Arial" charset="0"/>
              </a:rPr>
            </a:br>
            <a:r>
              <a:rPr lang="en-US" sz="662" dirty="0">
                <a:solidFill>
                  <a:prstClr val="black"/>
                </a:solidFill>
                <a:latin typeface="Arial" charset="0"/>
              </a:rPr>
              <a:t>COTMAN, USA</a:t>
            </a:r>
            <a:br>
              <a:rPr lang="en-US" sz="662" dirty="0">
                <a:solidFill>
                  <a:prstClr val="black"/>
                </a:solidFill>
                <a:latin typeface="Arial" charset="0"/>
              </a:rPr>
            </a:b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DISTRIBUTION</a:t>
            </a:r>
          </a:p>
        </p:txBody>
      </p:sp>
      <p:pic>
        <p:nvPicPr>
          <p:cNvPr id="19" name="Picture 18">
            <a:extLst>
              <a:ext uri="{FF2B5EF4-FFF2-40B4-BE49-F238E27FC236}">
                <a16:creationId xmlns:a16="http://schemas.microsoft.com/office/drawing/2014/main" id="{F6FEF302-2871-5B48-60B5-067218018AB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065746" y="2276501"/>
            <a:ext cx="588828" cy="913284"/>
          </a:xfrm>
          <a:prstGeom prst="rect">
            <a:avLst/>
          </a:prstGeom>
        </p:spPr>
      </p:pic>
      <p:sp>
        <p:nvSpPr>
          <p:cNvPr id="51" name="TextBox 50">
            <a:extLst>
              <a:ext uri="{FF2B5EF4-FFF2-40B4-BE49-F238E27FC236}">
                <a16:creationId xmlns:a16="http://schemas.microsoft.com/office/drawing/2014/main" id="{5D3AC498-5993-2B8A-2666-3314699B9823}"/>
              </a:ext>
            </a:extLst>
          </p:cNvPr>
          <p:cNvSpPr txBox="1"/>
          <p:nvPr/>
        </p:nvSpPr>
        <p:spPr>
          <a:xfrm>
            <a:off x="8828372" y="3220434"/>
            <a:ext cx="1084506" cy="509435"/>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MICHAEL O. </a:t>
            </a:r>
          </a:p>
          <a:p>
            <a:pPr algn="ctr" fontAlgn="base">
              <a:spcBef>
                <a:spcPct val="0"/>
              </a:spcBef>
              <a:spcAft>
                <a:spcPct val="0"/>
              </a:spcAft>
              <a:defRPr/>
            </a:pPr>
            <a:r>
              <a:rPr lang="en-US" sz="662" dirty="0">
                <a:solidFill>
                  <a:prstClr val="black"/>
                </a:solidFill>
                <a:latin typeface="Arial" charset="0"/>
              </a:rPr>
              <a:t>CANNON</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DLA DISPOSITION SERVICES</a:t>
            </a:r>
          </a:p>
        </p:txBody>
      </p:sp>
      <p:sp>
        <p:nvSpPr>
          <p:cNvPr id="52" name="TextBox 51">
            <a:extLst>
              <a:ext uri="{FF2B5EF4-FFF2-40B4-BE49-F238E27FC236}">
                <a16:creationId xmlns:a16="http://schemas.microsoft.com/office/drawing/2014/main" id="{2846324D-87A3-6DCD-A3A8-D35EF8142ED2}"/>
              </a:ext>
            </a:extLst>
          </p:cNvPr>
          <p:cNvSpPr txBox="1"/>
          <p:nvPr/>
        </p:nvSpPr>
        <p:spPr>
          <a:xfrm>
            <a:off x="4356432" y="6499080"/>
            <a:ext cx="1014277"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IAN M.</a:t>
            </a:r>
          </a:p>
          <a:p>
            <a:pPr algn="ctr" fontAlgn="base">
              <a:spcBef>
                <a:spcPct val="0"/>
              </a:spcBef>
              <a:spcAft>
                <a:spcPct val="0"/>
              </a:spcAft>
              <a:defRPr/>
            </a:pPr>
            <a:r>
              <a:rPr lang="en-US" sz="662" dirty="0">
                <a:solidFill>
                  <a:prstClr val="black"/>
                </a:solidFill>
                <a:latin typeface="Arial" charset="0"/>
              </a:rPr>
              <a:t>KELLY</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INSTALLATION MANAGEMENT</a:t>
            </a:r>
            <a:r>
              <a:rPr lang="en-US" sz="662" dirty="0">
                <a:solidFill>
                  <a:prstClr val="black"/>
                </a:solidFill>
                <a:latin typeface="Calibri" panose="020F0502020204030204"/>
              </a:rPr>
              <a:t> </a:t>
            </a:r>
            <a:r>
              <a:rPr lang="en-US" sz="662" dirty="0">
                <a:solidFill>
                  <a:prstClr val="black"/>
                </a:solidFill>
                <a:latin typeface="Arial" charset="0"/>
              </a:rPr>
              <a:t>(DM) </a:t>
            </a:r>
          </a:p>
        </p:txBody>
      </p:sp>
      <p:sp>
        <p:nvSpPr>
          <p:cNvPr id="54" name="TextBox 53">
            <a:extLst>
              <a:ext uri="{FF2B5EF4-FFF2-40B4-BE49-F238E27FC236}">
                <a16:creationId xmlns:a16="http://schemas.microsoft.com/office/drawing/2014/main" id="{499170BD-05F8-1852-964A-34100291353F}"/>
              </a:ext>
            </a:extLst>
          </p:cNvPr>
          <p:cNvSpPr txBox="1"/>
          <p:nvPr/>
        </p:nvSpPr>
        <p:spPr>
          <a:xfrm>
            <a:off x="5207977" y="6499080"/>
            <a:ext cx="1047572" cy="601768"/>
          </a:xfrm>
          <a:prstGeom prst="rect">
            <a:avLst/>
          </a:prstGeom>
          <a:noFill/>
        </p:spPr>
        <p:txBody>
          <a:bodyPr wrap="square" rtlCol="0">
            <a:spAutoFit/>
          </a:bodyPr>
          <a:lstStyle/>
          <a:p>
            <a:pPr algn="ctr" fontAlgn="base">
              <a:spcBef>
                <a:spcPct val="0"/>
              </a:spcBef>
              <a:spcAft>
                <a:spcPct val="0"/>
              </a:spcAft>
              <a:defRPr/>
            </a:pPr>
            <a:r>
              <a:rPr lang="en-US" sz="662" spc="-20" dirty="0">
                <a:solidFill>
                  <a:prstClr val="black"/>
                </a:solidFill>
                <a:latin typeface="Arial" panose="020B0604020202020204" pitchFamily="34" charset="0"/>
                <a:cs typeface="Arial" panose="020B0604020202020204" pitchFamily="34" charset="0"/>
              </a:rPr>
              <a:t>CH (COL) THOMAS </a:t>
            </a:r>
            <a:r>
              <a:rPr lang="en-US" sz="662" dirty="0">
                <a:solidFill>
                  <a:prstClr val="black"/>
                </a:solidFill>
                <a:latin typeface="Arial" panose="020B0604020202020204" pitchFamily="34" charset="0"/>
                <a:cs typeface="Arial" panose="020B0604020202020204" pitchFamily="34" charset="0"/>
              </a:rPr>
              <a:t>A. BROOKS, USA</a:t>
            </a:r>
            <a:endParaRPr lang="en-US" sz="662"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fontAlgn="base">
              <a:spcBef>
                <a:spcPct val="0"/>
              </a:spcBef>
              <a:spcAft>
                <a:spcPct val="0"/>
              </a:spcAft>
              <a:defRPr/>
            </a:pPr>
            <a:r>
              <a:rPr lang="en-US" sz="662" dirty="0">
                <a:solidFill>
                  <a:prstClr val="black"/>
                </a:solidFill>
                <a:latin typeface="Arial" panose="020B0604020202020204" pitchFamily="34" charset="0"/>
                <a:ea typeface="Calibri" panose="020F0502020204030204" pitchFamily="34" charset="0"/>
                <a:cs typeface="Arial" panose="020B0604020202020204" pitchFamily="34" charset="0"/>
              </a:rPr>
              <a:t>COMMAND </a:t>
            </a:r>
          </a:p>
          <a:p>
            <a:pPr algn="ctr" fontAlgn="base">
              <a:spcBef>
                <a:spcPct val="0"/>
              </a:spcBef>
              <a:spcAft>
                <a:spcPct val="0"/>
              </a:spcAft>
              <a:defRPr/>
            </a:pPr>
            <a:r>
              <a:rPr lang="en-US" sz="662" dirty="0">
                <a:solidFill>
                  <a:prstClr val="black"/>
                </a:solidFill>
                <a:latin typeface="Arial" panose="020B0604020202020204" pitchFamily="34" charset="0"/>
                <a:ea typeface="Calibri" panose="020F0502020204030204" pitchFamily="34" charset="0"/>
                <a:cs typeface="Arial" panose="020B0604020202020204" pitchFamily="34" charset="0"/>
              </a:rPr>
              <a:t>CHAPLAIN</a:t>
            </a:r>
          </a:p>
          <a:p>
            <a:pPr algn="ctr" fontAlgn="base">
              <a:spcBef>
                <a:spcPct val="0"/>
              </a:spcBef>
              <a:spcAft>
                <a:spcPct val="0"/>
              </a:spcAft>
              <a:defRPr/>
            </a:pPr>
            <a:r>
              <a:rPr lang="en-US" sz="662" dirty="0">
                <a:solidFill>
                  <a:prstClr val="black"/>
                </a:solidFill>
                <a:latin typeface="Arial" charset="0"/>
              </a:rPr>
              <a:t>(DH)</a:t>
            </a:r>
          </a:p>
        </p:txBody>
      </p:sp>
      <p:sp>
        <p:nvSpPr>
          <p:cNvPr id="56" name="TextBox 55">
            <a:extLst>
              <a:ext uri="{FF2B5EF4-FFF2-40B4-BE49-F238E27FC236}">
                <a16:creationId xmlns:a16="http://schemas.microsoft.com/office/drawing/2014/main" id="{E63C8DFA-6CC9-9B41-3644-AB37BC3AA2B9}"/>
              </a:ext>
            </a:extLst>
          </p:cNvPr>
          <p:cNvSpPr txBox="1"/>
          <p:nvPr/>
        </p:nvSpPr>
        <p:spPr>
          <a:xfrm>
            <a:off x="1634651" y="4845600"/>
            <a:ext cx="1046261"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CHARLES</a:t>
            </a:r>
            <a:br>
              <a:rPr lang="en-US" sz="662" dirty="0">
                <a:solidFill>
                  <a:prstClr val="black"/>
                </a:solidFill>
                <a:latin typeface="Arial" charset="0"/>
              </a:rPr>
            </a:br>
            <a:r>
              <a:rPr lang="en-US" sz="662" dirty="0">
                <a:solidFill>
                  <a:prstClr val="black"/>
                </a:solidFill>
                <a:latin typeface="Arial" charset="0"/>
              </a:rPr>
              <a:t>BARBER</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HUMAN RESOURCES</a:t>
            </a:r>
          </a:p>
          <a:p>
            <a:pPr algn="ctr" fontAlgn="base">
              <a:spcBef>
                <a:spcPct val="0"/>
              </a:spcBef>
              <a:spcAft>
                <a:spcPct val="0"/>
              </a:spcAft>
              <a:defRPr/>
            </a:pPr>
            <a:r>
              <a:rPr lang="en-US" sz="662" dirty="0">
                <a:solidFill>
                  <a:prstClr val="black"/>
                </a:solidFill>
                <a:latin typeface="Arial" charset="0"/>
              </a:rPr>
              <a:t>(J1)</a:t>
            </a:r>
          </a:p>
        </p:txBody>
      </p:sp>
      <p:sp>
        <p:nvSpPr>
          <p:cNvPr id="57" name="TextBox 56">
            <a:extLst>
              <a:ext uri="{FF2B5EF4-FFF2-40B4-BE49-F238E27FC236}">
                <a16:creationId xmlns:a16="http://schemas.microsoft.com/office/drawing/2014/main" id="{BF352B95-734B-993D-F1BB-51F68B233465}"/>
              </a:ext>
            </a:extLst>
          </p:cNvPr>
          <p:cNvSpPr txBox="1"/>
          <p:nvPr/>
        </p:nvSpPr>
        <p:spPr>
          <a:xfrm>
            <a:off x="2534038" y="4845600"/>
            <a:ext cx="1046261" cy="703654"/>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MAJ GEN DAVID </a:t>
            </a:r>
          </a:p>
          <a:p>
            <a:pPr algn="ctr" fontAlgn="base">
              <a:spcBef>
                <a:spcPct val="0"/>
              </a:spcBef>
              <a:spcAft>
                <a:spcPct val="0"/>
              </a:spcAft>
              <a:defRPr/>
            </a:pPr>
            <a:r>
              <a:rPr lang="en-US" sz="662" dirty="0">
                <a:solidFill>
                  <a:prstClr val="black"/>
                </a:solidFill>
                <a:latin typeface="Arial" charset="0"/>
              </a:rPr>
              <a:t>SANFORD, USAF</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LOGISTICS </a:t>
            </a:r>
          </a:p>
          <a:p>
            <a:pPr algn="ctr" fontAlgn="base">
              <a:spcBef>
                <a:spcPct val="0"/>
              </a:spcBef>
              <a:spcAft>
                <a:spcPct val="0"/>
              </a:spcAft>
              <a:defRPr/>
            </a:pPr>
            <a:r>
              <a:rPr lang="en-US" sz="662" dirty="0">
                <a:solidFill>
                  <a:prstClr val="black"/>
                </a:solidFill>
                <a:latin typeface="Arial" charset="0"/>
              </a:rPr>
              <a:t>OPERATIONS</a:t>
            </a:r>
          </a:p>
          <a:p>
            <a:pPr algn="ctr" fontAlgn="base">
              <a:spcBef>
                <a:spcPct val="0"/>
              </a:spcBef>
              <a:spcAft>
                <a:spcPct val="0"/>
              </a:spcAft>
              <a:defRPr/>
            </a:pPr>
            <a:r>
              <a:rPr lang="en-US" sz="662" dirty="0">
                <a:solidFill>
                  <a:prstClr val="black"/>
                </a:solidFill>
                <a:latin typeface="Arial" charset="0"/>
              </a:rPr>
              <a:t>(J3)</a:t>
            </a:r>
          </a:p>
        </p:txBody>
      </p:sp>
      <p:sp>
        <p:nvSpPr>
          <p:cNvPr id="58" name="TextBox 57">
            <a:extLst>
              <a:ext uri="{FF2B5EF4-FFF2-40B4-BE49-F238E27FC236}">
                <a16:creationId xmlns:a16="http://schemas.microsoft.com/office/drawing/2014/main" id="{79D90A6F-2479-70EF-F367-676FB484B784}"/>
              </a:ext>
            </a:extLst>
          </p:cNvPr>
          <p:cNvSpPr txBox="1"/>
          <p:nvPr/>
        </p:nvSpPr>
        <p:spPr>
          <a:xfrm>
            <a:off x="9525335" y="6499080"/>
            <a:ext cx="1031875"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BRUCE</a:t>
            </a:r>
          </a:p>
          <a:p>
            <a:pPr algn="ctr" fontAlgn="base">
              <a:spcBef>
                <a:spcPct val="0"/>
              </a:spcBef>
              <a:spcAft>
                <a:spcPct val="0"/>
              </a:spcAft>
              <a:defRPr/>
            </a:pPr>
            <a:r>
              <a:rPr lang="en-US" sz="662" dirty="0">
                <a:solidFill>
                  <a:prstClr val="black"/>
                </a:solidFill>
                <a:latin typeface="Arial" charset="0"/>
              </a:rPr>
              <a:t>BLANK</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TRANSFORMATION </a:t>
            </a:r>
          </a:p>
          <a:p>
            <a:pPr algn="ctr" fontAlgn="base">
              <a:spcBef>
                <a:spcPct val="0"/>
              </a:spcBef>
              <a:spcAft>
                <a:spcPct val="0"/>
              </a:spcAft>
              <a:defRPr/>
            </a:pPr>
            <a:r>
              <a:rPr lang="en-US" sz="662" dirty="0">
                <a:solidFill>
                  <a:prstClr val="black"/>
                </a:solidFill>
                <a:latin typeface="Arial" charset="0"/>
              </a:rPr>
              <a:t>(DT)</a:t>
            </a:r>
          </a:p>
        </p:txBody>
      </p:sp>
      <p:sp>
        <p:nvSpPr>
          <p:cNvPr id="59" name="TextBox 58">
            <a:extLst>
              <a:ext uri="{FF2B5EF4-FFF2-40B4-BE49-F238E27FC236}">
                <a16:creationId xmlns:a16="http://schemas.microsoft.com/office/drawing/2014/main" id="{8BC9486C-5B8E-DCF1-3C51-CE2004EB5522}"/>
              </a:ext>
            </a:extLst>
          </p:cNvPr>
          <p:cNvSpPr txBox="1"/>
          <p:nvPr/>
        </p:nvSpPr>
        <p:spPr>
          <a:xfrm>
            <a:off x="3440818" y="4850420"/>
            <a:ext cx="1066272" cy="703654"/>
          </a:xfrm>
          <a:prstGeom prst="rect">
            <a:avLst/>
          </a:prstGeom>
          <a:noFill/>
        </p:spPr>
        <p:txBody>
          <a:bodyPr wrap="square" rtlCol="0">
            <a:spAutoFit/>
          </a:bodyPr>
          <a:lstStyle/>
          <a:p>
            <a:pPr algn="ctr" fontAlgn="base">
              <a:spcBef>
                <a:spcPct val="0"/>
              </a:spcBef>
              <a:spcAft>
                <a:spcPct val="0"/>
              </a:spcAft>
              <a:defRPr/>
            </a:pPr>
            <a:r>
              <a:rPr lang="en-US" sz="662" cap="all" dirty="0" err="1">
                <a:solidFill>
                  <a:prstClr val="black"/>
                </a:solidFill>
                <a:latin typeface="Arial" panose="020B0604020202020204" pitchFamily="34" charset="0"/>
                <a:cs typeface="Arial" panose="020B0604020202020204" pitchFamily="34" charset="0"/>
              </a:rPr>
              <a:t>Adarryl</a:t>
            </a:r>
            <a:endParaRPr lang="en-US" sz="662" cap="all" dirty="0">
              <a:solidFill>
                <a:prstClr val="black"/>
              </a:solidFill>
              <a:latin typeface="Arial" panose="020B0604020202020204" pitchFamily="34" charset="0"/>
              <a:cs typeface="Arial" panose="020B0604020202020204" pitchFamily="34" charset="0"/>
            </a:endParaRPr>
          </a:p>
          <a:p>
            <a:pPr algn="ctr" fontAlgn="base">
              <a:spcBef>
                <a:spcPct val="0"/>
              </a:spcBef>
              <a:spcAft>
                <a:spcPct val="0"/>
              </a:spcAft>
              <a:defRPr/>
            </a:pPr>
            <a:r>
              <a:rPr lang="en-US" sz="662" cap="all">
                <a:solidFill>
                  <a:prstClr val="black"/>
                </a:solidFill>
                <a:latin typeface="Arial" panose="020B0604020202020204" pitchFamily="34" charset="0"/>
                <a:cs typeface="Arial" panose="020B0604020202020204" pitchFamily="34" charset="0"/>
              </a:rPr>
              <a:t>Roberts</a:t>
            </a:r>
            <a:endParaRPr lang="en-US" sz="662" dirty="0">
              <a:solidFill>
                <a:prstClr val="black"/>
              </a:solidFill>
              <a:latin typeface="Arial" panose="020B0604020202020204" pitchFamily="34" charset="0"/>
              <a:cs typeface="Arial" panose="020B0604020202020204" pitchFamily="34" charset="0"/>
            </a:endParaRP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INFORMATION </a:t>
            </a:r>
          </a:p>
          <a:p>
            <a:pPr algn="ctr" fontAlgn="base">
              <a:spcBef>
                <a:spcPct val="0"/>
              </a:spcBef>
              <a:spcAft>
                <a:spcPct val="0"/>
              </a:spcAft>
              <a:defRPr/>
            </a:pPr>
            <a:r>
              <a:rPr lang="en-US" sz="662" dirty="0">
                <a:solidFill>
                  <a:prstClr val="black"/>
                </a:solidFill>
                <a:latin typeface="Arial" charset="0"/>
              </a:rPr>
              <a:t>OPERATIONS</a:t>
            </a:r>
          </a:p>
          <a:p>
            <a:pPr algn="ctr" fontAlgn="base">
              <a:spcBef>
                <a:spcPct val="0"/>
              </a:spcBef>
              <a:spcAft>
                <a:spcPct val="0"/>
              </a:spcAft>
              <a:defRPr/>
            </a:pPr>
            <a:r>
              <a:rPr lang="en-US" sz="662" dirty="0">
                <a:solidFill>
                  <a:prstClr val="black"/>
                </a:solidFill>
                <a:latin typeface="Arial" charset="0"/>
              </a:rPr>
              <a:t>(J6)</a:t>
            </a:r>
          </a:p>
        </p:txBody>
      </p:sp>
      <p:sp>
        <p:nvSpPr>
          <p:cNvPr id="60" name="TextBox 59">
            <a:extLst>
              <a:ext uri="{FF2B5EF4-FFF2-40B4-BE49-F238E27FC236}">
                <a16:creationId xmlns:a16="http://schemas.microsoft.com/office/drawing/2014/main" id="{235047DA-8C4C-1E87-A9C0-CB98939FEE53}"/>
              </a:ext>
            </a:extLst>
          </p:cNvPr>
          <p:cNvSpPr txBox="1"/>
          <p:nvPr/>
        </p:nvSpPr>
        <p:spPr>
          <a:xfrm>
            <a:off x="4360129" y="4886879"/>
            <a:ext cx="1003654" cy="509435"/>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MATTHEW R. </a:t>
            </a:r>
          </a:p>
          <a:p>
            <a:pPr algn="ctr" fontAlgn="base">
              <a:spcBef>
                <a:spcPct val="0"/>
              </a:spcBef>
              <a:spcAft>
                <a:spcPct val="0"/>
              </a:spcAft>
              <a:defRPr/>
            </a:pPr>
            <a:r>
              <a:rPr lang="en-US" sz="662" dirty="0">
                <a:solidFill>
                  <a:prstClr val="black"/>
                </a:solidFill>
                <a:latin typeface="Arial" charset="0"/>
              </a:rPr>
              <a:t>BEEBE</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ACQUISITION</a:t>
            </a:r>
          </a:p>
          <a:p>
            <a:pPr algn="ctr" fontAlgn="base">
              <a:spcBef>
                <a:spcPct val="0"/>
              </a:spcBef>
              <a:spcAft>
                <a:spcPct val="0"/>
              </a:spcAft>
              <a:defRPr/>
            </a:pPr>
            <a:r>
              <a:rPr lang="en-US" sz="662" dirty="0">
                <a:solidFill>
                  <a:prstClr val="black"/>
                </a:solidFill>
                <a:latin typeface="Arial" charset="0"/>
              </a:rPr>
              <a:t>(J7)</a:t>
            </a:r>
          </a:p>
        </p:txBody>
      </p:sp>
      <p:sp>
        <p:nvSpPr>
          <p:cNvPr id="61" name="TextBox 60">
            <a:extLst>
              <a:ext uri="{FF2B5EF4-FFF2-40B4-BE49-F238E27FC236}">
                <a16:creationId xmlns:a16="http://schemas.microsoft.com/office/drawing/2014/main" id="{FB59CDED-BA2A-BA44-2DAA-098D8C37D5C0}"/>
              </a:ext>
            </a:extLst>
          </p:cNvPr>
          <p:cNvSpPr txBox="1"/>
          <p:nvPr/>
        </p:nvSpPr>
        <p:spPr>
          <a:xfrm>
            <a:off x="5223330" y="4845600"/>
            <a:ext cx="1006930"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SUSAN J.</a:t>
            </a:r>
          </a:p>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GOODYEAR </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FINANCE</a:t>
            </a:r>
          </a:p>
          <a:p>
            <a:pPr algn="ctr" fontAlgn="base">
              <a:spcBef>
                <a:spcPct val="0"/>
              </a:spcBef>
              <a:spcAft>
                <a:spcPct val="0"/>
              </a:spcAft>
              <a:defRPr/>
            </a:pPr>
            <a:r>
              <a:rPr lang="en-US" sz="662" dirty="0">
                <a:solidFill>
                  <a:prstClr val="black"/>
                </a:solidFill>
                <a:latin typeface="Arial" charset="0"/>
              </a:rPr>
              <a:t>(J8)</a:t>
            </a:r>
          </a:p>
        </p:txBody>
      </p:sp>
      <p:sp>
        <p:nvSpPr>
          <p:cNvPr id="62" name="TextBox 61">
            <a:extLst>
              <a:ext uri="{FF2B5EF4-FFF2-40B4-BE49-F238E27FC236}">
                <a16:creationId xmlns:a16="http://schemas.microsoft.com/office/drawing/2014/main" id="{0E3024E3-1224-4107-CB2B-8237AED21E06}"/>
              </a:ext>
            </a:extLst>
          </p:cNvPr>
          <p:cNvSpPr txBox="1"/>
          <p:nvPr/>
        </p:nvSpPr>
        <p:spPr>
          <a:xfrm>
            <a:off x="6045689" y="4889488"/>
            <a:ext cx="1101785" cy="509435"/>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MG TRIPP </a:t>
            </a:r>
            <a:br>
              <a:rPr lang="en-US" sz="662" dirty="0">
                <a:solidFill>
                  <a:prstClr val="black"/>
                </a:solidFill>
                <a:latin typeface="Arial" panose="020B0604020202020204" pitchFamily="34" charset="0"/>
                <a:cs typeface="Arial" panose="020B0604020202020204" pitchFamily="34" charset="0"/>
              </a:rPr>
            </a:br>
            <a:r>
              <a:rPr lang="en-US" sz="662" dirty="0">
                <a:solidFill>
                  <a:prstClr val="black"/>
                </a:solidFill>
                <a:latin typeface="Arial" panose="020B0604020202020204" pitchFamily="34" charset="0"/>
                <a:cs typeface="Arial" panose="020B0604020202020204" pitchFamily="34" charset="0"/>
              </a:rPr>
              <a:t>BOWLES, USA</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 JOINT RESERVE FORCE</a:t>
            </a:r>
          </a:p>
          <a:p>
            <a:pPr algn="ctr" fontAlgn="base">
              <a:spcBef>
                <a:spcPct val="0"/>
              </a:spcBef>
              <a:spcAft>
                <a:spcPct val="0"/>
              </a:spcAft>
              <a:defRPr/>
            </a:pPr>
            <a:r>
              <a:rPr lang="en-US" sz="662" dirty="0">
                <a:solidFill>
                  <a:prstClr val="black"/>
                </a:solidFill>
                <a:latin typeface="Arial" charset="0"/>
              </a:rPr>
              <a:t>(J9)</a:t>
            </a:r>
          </a:p>
        </p:txBody>
      </p:sp>
      <p:grpSp>
        <p:nvGrpSpPr>
          <p:cNvPr id="36" name="Group 35">
            <a:extLst>
              <a:ext uri="{FF2B5EF4-FFF2-40B4-BE49-F238E27FC236}">
                <a16:creationId xmlns:a16="http://schemas.microsoft.com/office/drawing/2014/main" id="{96A56557-3C73-2A34-16F1-9A570464F921}"/>
              </a:ext>
            </a:extLst>
          </p:cNvPr>
          <p:cNvGrpSpPr/>
          <p:nvPr/>
        </p:nvGrpSpPr>
        <p:grpSpPr>
          <a:xfrm>
            <a:off x="1992975" y="1590552"/>
            <a:ext cx="2444970" cy="1433793"/>
            <a:chOff x="210921" y="241713"/>
            <a:chExt cx="2444970" cy="1433793"/>
          </a:xfrm>
        </p:grpSpPr>
        <p:sp>
          <p:nvSpPr>
            <p:cNvPr id="106" name="TextBox 105">
              <a:extLst>
                <a:ext uri="{FF2B5EF4-FFF2-40B4-BE49-F238E27FC236}">
                  <a16:creationId xmlns:a16="http://schemas.microsoft.com/office/drawing/2014/main" id="{28D9594C-3FEF-8475-8C21-916A49B93695}"/>
                </a:ext>
              </a:extLst>
            </p:cNvPr>
            <p:cNvSpPr txBox="1"/>
            <p:nvPr/>
          </p:nvSpPr>
          <p:spPr>
            <a:xfrm>
              <a:off x="210921" y="241713"/>
              <a:ext cx="2444970"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defRPr/>
              </a:pPr>
              <a:r>
                <a:rPr lang="en-US" sz="4800" dirty="0">
                  <a:solidFill>
                    <a:srgbClr val="4F81BD">
                      <a:lumMod val="75000"/>
                    </a:srgbClr>
                  </a:solidFill>
                  <a:latin typeface="Arial Black"/>
                  <a:cs typeface="Arial Black"/>
                </a:rPr>
                <a:t>WHO’S</a:t>
              </a:r>
            </a:p>
          </p:txBody>
        </p:sp>
        <p:sp>
          <p:nvSpPr>
            <p:cNvPr id="107" name="TextBox 106">
              <a:extLst>
                <a:ext uri="{FF2B5EF4-FFF2-40B4-BE49-F238E27FC236}">
                  <a16:creationId xmlns:a16="http://schemas.microsoft.com/office/drawing/2014/main" id="{C0CDA02F-2E42-8FE7-D3EA-46F98F634212}"/>
                </a:ext>
              </a:extLst>
            </p:cNvPr>
            <p:cNvSpPr txBox="1"/>
            <p:nvPr/>
          </p:nvSpPr>
          <p:spPr>
            <a:xfrm>
              <a:off x="625066" y="720525"/>
              <a:ext cx="1616681" cy="769570"/>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defRPr/>
              </a:pPr>
              <a:r>
                <a:rPr lang="en-US" sz="4401" dirty="0">
                  <a:solidFill>
                    <a:srgbClr val="4F81BD">
                      <a:lumMod val="75000"/>
                    </a:srgbClr>
                  </a:solidFill>
                  <a:latin typeface="Arial" charset="0"/>
                </a:rPr>
                <a:t>WHO</a:t>
              </a:r>
            </a:p>
          </p:txBody>
        </p:sp>
        <p:sp>
          <p:nvSpPr>
            <p:cNvPr id="108" name="TextBox 107">
              <a:extLst>
                <a:ext uri="{FF2B5EF4-FFF2-40B4-BE49-F238E27FC236}">
                  <a16:creationId xmlns:a16="http://schemas.microsoft.com/office/drawing/2014/main" id="{C90B43E0-042B-1B34-F133-C28DC262FF56}"/>
                </a:ext>
              </a:extLst>
            </p:cNvPr>
            <p:cNvSpPr txBox="1"/>
            <p:nvPr/>
          </p:nvSpPr>
          <p:spPr>
            <a:xfrm>
              <a:off x="931053" y="1306174"/>
              <a:ext cx="1004707"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defRPr/>
              </a:pPr>
              <a:r>
                <a:rPr lang="en-US" dirty="0">
                  <a:solidFill>
                    <a:srgbClr val="4F81BD">
                      <a:lumMod val="75000"/>
                    </a:srgbClr>
                  </a:solidFill>
                  <a:latin typeface="Arial" charset="0"/>
                </a:rPr>
                <a:t>IN DLA</a:t>
              </a:r>
            </a:p>
          </p:txBody>
        </p:sp>
      </p:grpSp>
      <p:sp>
        <p:nvSpPr>
          <p:cNvPr id="94" name="TextBox 93">
            <a:extLst>
              <a:ext uri="{FF2B5EF4-FFF2-40B4-BE49-F238E27FC236}">
                <a16:creationId xmlns:a16="http://schemas.microsoft.com/office/drawing/2014/main" id="{C6DC8839-11FF-018D-AB33-2C02B4F43642}"/>
              </a:ext>
            </a:extLst>
          </p:cNvPr>
          <p:cNvSpPr txBox="1"/>
          <p:nvPr/>
        </p:nvSpPr>
        <p:spPr>
          <a:xfrm>
            <a:off x="6130200" y="6499081"/>
            <a:ext cx="914400"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ADRAIN </a:t>
            </a:r>
          </a:p>
          <a:p>
            <a:pPr algn="ctr" fontAlgn="base">
              <a:spcBef>
                <a:spcPct val="0"/>
              </a:spcBef>
              <a:spcAft>
                <a:spcPct val="0"/>
              </a:spcAft>
              <a:defRPr/>
            </a:pPr>
            <a:r>
              <a:rPr lang="en-US" sz="662" dirty="0">
                <a:solidFill>
                  <a:prstClr val="black"/>
                </a:solidFill>
                <a:latin typeface="Arial" charset="0"/>
              </a:rPr>
              <a:t>CLAY</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INTELLIGENCE</a:t>
            </a:r>
          </a:p>
          <a:p>
            <a:pPr algn="ctr" fontAlgn="base">
              <a:spcBef>
                <a:spcPct val="0"/>
              </a:spcBef>
              <a:spcAft>
                <a:spcPct val="0"/>
              </a:spcAft>
              <a:defRPr/>
            </a:pPr>
            <a:r>
              <a:rPr lang="en-US" sz="662" dirty="0">
                <a:solidFill>
                  <a:prstClr val="black"/>
                </a:solidFill>
                <a:latin typeface="Arial" charset="0"/>
              </a:rPr>
              <a:t>(DI)</a:t>
            </a:r>
          </a:p>
        </p:txBody>
      </p:sp>
      <p:sp>
        <p:nvSpPr>
          <p:cNvPr id="104" name="TextBox 103">
            <a:extLst>
              <a:ext uri="{FF2B5EF4-FFF2-40B4-BE49-F238E27FC236}">
                <a16:creationId xmlns:a16="http://schemas.microsoft.com/office/drawing/2014/main" id="{7B47B357-D821-E17E-8B2B-A372575004A4}"/>
              </a:ext>
            </a:extLst>
          </p:cNvPr>
          <p:cNvSpPr txBox="1"/>
          <p:nvPr/>
        </p:nvSpPr>
        <p:spPr>
          <a:xfrm>
            <a:off x="7855219" y="6499081"/>
            <a:ext cx="914400"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JOSEPH </a:t>
            </a:r>
          </a:p>
          <a:p>
            <a:pPr algn="ctr" fontAlgn="base">
              <a:spcBef>
                <a:spcPct val="0"/>
              </a:spcBef>
              <a:spcAft>
                <a:spcPct val="0"/>
              </a:spcAft>
              <a:defRPr/>
            </a:pPr>
            <a:r>
              <a:rPr lang="en-US" sz="662" dirty="0">
                <a:solidFill>
                  <a:prstClr val="black"/>
                </a:solidFill>
                <a:latin typeface="Arial" charset="0"/>
              </a:rPr>
              <a:t>YOSWA</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PUBLIC AFFAIRS</a:t>
            </a:r>
          </a:p>
          <a:p>
            <a:pPr algn="ctr" fontAlgn="base">
              <a:spcBef>
                <a:spcPct val="0"/>
              </a:spcBef>
              <a:spcAft>
                <a:spcPct val="0"/>
              </a:spcAft>
              <a:defRPr/>
            </a:pPr>
            <a:r>
              <a:rPr lang="en-US" sz="662" dirty="0">
                <a:solidFill>
                  <a:prstClr val="black"/>
                </a:solidFill>
                <a:latin typeface="Arial" charset="0"/>
              </a:rPr>
              <a:t>(DP)</a:t>
            </a:r>
          </a:p>
        </p:txBody>
      </p:sp>
      <p:sp>
        <p:nvSpPr>
          <p:cNvPr id="105" name="TextBox 104">
            <a:extLst>
              <a:ext uri="{FF2B5EF4-FFF2-40B4-BE49-F238E27FC236}">
                <a16:creationId xmlns:a16="http://schemas.microsoft.com/office/drawing/2014/main" id="{32D4227B-6F1A-2409-44E6-5BA5770E4937}"/>
              </a:ext>
            </a:extLst>
          </p:cNvPr>
          <p:cNvSpPr txBox="1"/>
          <p:nvPr/>
        </p:nvSpPr>
        <p:spPr>
          <a:xfrm>
            <a:off x="8720584" y="6499080"/>
            <a:ext cx="914400" cy="703654"/>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JANICE SAMUEL</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EQUAL EMPLOYMENT OPPORTUNITY</a:t>
            </a:r>
          </a:p>
          <a:p>
            <a:pPr algn="ctr" fontAlgn="base">
              <a:spcBef>
                <a:spcPct val="0"/>
              </a:spcBef>
              <a:spcAft>
                <a:spcPct val="0"/>
              </a:spcAft>
              <a:defRPr/>
            </a:pPr>
            <a:r>
              <a:rPr lang="en-US" sz="662" dirty="0">
                <a:solidFill>
                  <a:prstClr val="black"/>
                </a:solidFill>
                <a:latin typeface="Arial" charset="0"/>
              </a:rPr>
              <a:t>(DO)</a:t>
            </a:r>
          </a:p>
        </p:txBody>
      </p:sp>
      <p:cxnSp>
        <p:nvCxnSpPr>
          <p:cNvPr id="120" name="Straight Connector 119">
            <a:extLst>
              <a:ext uri="{FF2B5EF4-FFF2-40B4-BE49-F238E27FC236}">
                <a16:creationId xmlns:a16="http://schemas.microsoft.com/office/drawing/2014/main" id="{909D7690-F769-C64A-2D91-372DF136AE9C}"/>
              </a:ext>
            </a:extLst>
          </p:cNvPr>
          <p:cNvCxnSpPr>
            <a:cxnSpLocks/>
          </p:cNvCxnSpPr>
          <p:nvPr/>
        </p:nvCxnSpPr>
        <p:spPr>
          <a:xfrm>
            <a:off x="10156993" y="1278177"/>
            <a:ext cx="0" cy="4281587"/>
          </a:xfrm>
          <a:prstGeom prst="line">
            <a:avLst/>
          </a:prstGeom>
          <a:ln w="12700" cap="rnd"/>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67A1F5AC-E408-D107-988A-4C23A277332C}"/>
              </a:ext>
            </a:extLst>
          </p:cNvPr>
          <p:cNvSpPr txBox="1"/>
          <p:nvPr/>
        </p:nvSpPr>
        <p:spPr>
          <a:xfrm>
            <a:off x="7873783" y="4842935"/>
            <a:ext cx="889489"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COL EDWARD RUNYAN, USA</a:t>
            </a:r>
          </a:p>
          <a:p>
            <a:pPr algn="ctr" fontAlgn="base">
              <a:spcBef>
                <a:spcPct val="0"/>
              </a:spcBef>
              <a:spcAft>
                <a:spcPct val="0"/>
              </a:spcAft>
              <a:defRPr/>
            </a:pP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CENTCOM &amp; SOCOM</a:t>
            </a:r>
          </a:p>
        </p:txBody>
      </p:sp>
      <p:sp>
        <p:nvSpPr>
          <p:cNvPr id="66" name="TextBox 65">
            <a:extLst>
              <a:ext uri="{FF2B5EF4-FFF2-40B4-BE49-F238E27FC236}">
                <a16:creationId xmlns:a16="http://schemas.microsoft.com/office/drawing/2014/main" id="{96BB54DB-9C4F-CBB3-CBC7-782473393B80}"/>
              </a:ext>
            </a:extLst>
          </p:cNvPr>
          <p:cNvSpPr txBox="1"/>
          <p:nvPr/>
        </p:nvSpPr>
        <p:spPr>
          <a:xfrm>
            <a:off x="8807516" y="4885642"/>
            <a:ext cx="784232" cy="509435"/>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COL TRACY</a:t>
            </a:r>
          </a:p>
          <a:p>
            <a:pPr algn="ctr" fontAlgn="base">
              <a:spcBef>
                <a:spcPct val="0"/>
              </a:spcBef>
              <a:spcAft>
                <a:spcPct val="0"/>
              </a:spcAft>
              <a:defRPr/>
            </a:pPr>
            <a:r>
              <a:rPr lang="en-US" sz="662">
                <a:solidFill>
                  <a:prstClr val="black"/>
                </a:solidFill>
                <a:latin typeface="Arial" charset="0"/>
              </a:rPr>
              <a:t>YATES</a:t>
            </a:r>
            <a:r>
              <a:rPr lang="en-US" sz="662" dirty="0">
                <a:solidFill>
                  <a:prstClr val="black"/>
                </a:solidFill>
                <a:latin typeface="Arial" charset="0"/>
              </a:rPr>
              <a:t>, USA</a:t>
            </a:r>
          </a:p>
          <a:p>
            <a:pPr algn="ctr" fontAlgn="base">
              <a:spcBef>
                <a:spcPct val="0"/>
              </a:spcBef>
              <a:spcAft>
                <a:spcPct val="0"/>
              </a:spcAft>
              <a:defRPr/>
            </a:pP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EUROPE</a:t>
            </a:r>
          </a:p>
          <a:p>
            <a:pPr algn="ctr" fontAlgn="base">
              <a:spcBef>
                <a:spcPct val="0"/>
              </a:spcBef>
              <a:spcAft>
                <a:spcPct val="0"/>
              </a:spcAft>
              <a:defRPr/>
            </a:pPr>
            <a:r>
              <a:rPr lang="en-US" sz="662" dirty="0">
                <a:solidFill>
                  <a:prstClr val="black"/>
                </a:solidFill>
                <a:latin typeface="Arial" charset="0"/>
              </a:rPr>
              <a:t>&amp; AFRICA</a:t>
            </a:r>
          </a:p>
        </p:txBody>
      </p:sp>
      <p:sp>
        <p:nvSpPr>
          <p:cNvPr id="64" name="TextBox 63">
            <a:extLst>
              <a:ext uri="{FF2B5EF4-FFF2-40B4-BE49-F238E27FC236}">
                <a16:creationId xmlns:a16="http://schemas.microsoft.com/office/drawing/2014/main" id="{039A6E3F-9FD5-FD60-2BD2-EF95D35082D1}"/>
              </a:ext>
            </a:extLst>
          </p:cNvPr>
          <p:cNvSpPr txBox="1"/>
          <p:nvPr/>
        </p:nvSpPr>
        <p:spPr>
          <a:xfrm>
            <a:off x="6955085" y="4842404"/>
            <a:ext cx="975041"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CAPT PATRICK W. BROWN, USN</a:t>
            </a:r>
          </a:p>
          <a:p>
            <a:pPr algn="ctr" fontAlgn="base">
              <a:spcBef>
                <a:spcPct val="0"/>
              </a:spcBef>
              <a:spcAft>
                <a:spcPct val="0"/>
              </a:spcAft>
              <a:defRPr/>
            </a:pP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a:t>
            </a:r>
          </a:p>
          <a:p>
            <a:pPr algn="ctr" fontAlgn="base">
              <a:spcBef>
                <a:spcPct val="0"/>
              </a:spcBef>
              <a:spcAft>
                <a:spcPct val="0"/>
              </a:spcAft>
              <a:defRPr/>
            </a:pPr>
            <a:r>
              <a:rPr lang="en-US" sz="662" dirty="0">
                <a:solidFill>
                  <a:prstClr val="black"/>
                </a:solidFill>
                <a:latin typeface="Arial" charset="0"/>
              </a:rPr>
              <a:t>INDO-PACIFIC</a:t>
            </a:r>
          </a:p>
        </p:txBody>
      </p:sp>
      <p:pic>
        <p:nvPicPr>
          <p:cNvPr id="28" name="Picture 27">
            <a:extLst>
              <a:ext uri="{FF2B5EF4-FFF2-40B4-BE49-F238E27FC236}">
                <a16:creationId xmlns:a16="http://schemas.microsoft.com/office/drawing/2014/main" id="{6E9555DF-780E-883F-7CAB-863E316CBF7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261261" y="2277881"/>
            <a:ext cx="581073" cy="914401"/>
          </a:xfrm>
          <a:prstGeom prst="rect">
            <a:avLst/>
          </a:prstGeom>
        </p:spPr>
      </p:pic>
      <p:cxnSp>
        <p:nvCxnSpPr>
          <p:cNvPr id="112" name="Straight Connector 111">
            <a:extLst>
              <a:ext uri="{FF2B5EF4-FFF2-40B4-BE49-F238E27FC236}">
                <a16:creationId xmlns:a16="http://schemas.microsoft.com/office/drawing/2014/main" id="{7042BB1A-EC10-6D98-55DE-6260903E7283}"/>
              </a:ext>
            </a:extLst>
          </p:cNvPr>
          <p:cNvCxnSpPr/>
          <p:nvPr/>
        </p:nvCxnSpPr>
        <p:spPr>
          <a:xfrm>
            <a:off x="4832983" y="5562604"/>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30656C12-5D7C-E7AD-6374-9C1FD7243AC5}"/>
              </a:ext>
            </a:extLst>
          </p:cNvPr>
          <p:cNvCxnSpPr/>
          <p:nvPr/>
        </p:nvCxnSpPr>
        <p:spPr>
          <a:xfrm>
            <a:off x="5694630" y="5562604"/>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74F0D9C0-553D-9E78-0AE0-118977E9E169}"/>
              </a:ext>
            </a:extLst>
          </p:cNvPr>
          <p:cNvCxnSpPr>
            <a:cxnSpLocks/>
          </p:cNvCxnSpPr>
          <p:nvPr/>
        </p:nvCxnSpPr>
        <p:spPr>
          <a:xfrm>
            <a:off x="4122508" y="5561404"/>
            <a:ext cx="6034487" cy="0"/>
          </a:xfrm>
          <a:prstGeom prst="line">
            <a:avLst/>
          </a:prstGeom>
          <a:ln w="12700" cap="rnd"/>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A1518EE5-33D1-89B9-1D4D-FC774FF4F1A6}"/>
              </a:ext>
            </a:extLst>
          </p:cNvPr>
          <p:cNvCxnSpPr/>
          <p:nvPr/>
        </p:nvCxnSpPr>
        <p:spPr>
          <a:xfrm>
            <a:off x="6594049" y="5565801"/>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F243C49C-06DA-2335-1FAE-4C57E775B193}"/>
              </a:ext>
            </a:extLst>
          </p:cNvPr>
          <p:cNvCxnSpPr/>
          <p:nvPr/>
        </p:nvCxnSpPr>
        <p:spPr>
          <a:xfrm>
            <a:off x="7450357" y="5562838"/>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474938B0-93C6-AF71-2A58-64BEA2729CFA}"/>
              </a:ext>
            </a:extLst>
          </p:cNvPr>
          <p:cNvCxnSpPr/>
          <p:nvPr/>
        </p:nvCxnSpPr>
        <p:spPr>
          <a:xfrm>
            <a:off x="8313231" y="5562604"/>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927BBD18-208C-9B0F-64F7-AA6463A1936C}"/>
              </a:ext>
            </a:extLst>
          </p:cNvPr>
          <p:cNvCxnSpPr/>
          <p:nvPr/>
        </p:nvCxnSpPr>
        <p:spPr>
          <a:xfrm>
            <a:off x="9190147" y="5563049"/>
            <a:ext cx="0" cy="151955"/>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948CD605-789F-B59E-DB0B-561EE45245D7}"/>
              </a:ext>
            </a:extLst>
          </p:cNvPr>
          <p:cNvPicPr preferRelativeResize="0">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2411" y="5643198"/>
            <a:ext cx="570151" cy="864261"/>
          </a:xfrm>
          <a:prstGeom prst="rect">
            <a:avLst/>
          </a:prstGeom>
        </p:spPr>
      </p:pic>
      <p:pic>
        <p:nvPicPr>
          <p:cNvPr id="6" name="Picture 5">
            <a:extLst>
              <a:ext uri="{FF2B5EF4-FFF2-40B4-BE49-F238E27FC236}">
                <a16:creationId xmlns:a16="http://schemas.microsoft.com/office/drawing/2014/main" id="{9975BA0A-621F-F5E9-E2BC-DD487EF6F035}"/>
              </a:ext>
            </a:extLst>
          </p:cNvPr>
          <p:cNvPicPr>
            <a:picLocks/>
          </p:cNvPicPr>
          <p:nvPr/>
        </p:nvPicPr>
        <p:blipFill>
          <a:blip r:embed="rId8">
            <a:extLst>
              <a:ext uri="{28A0092B-C50C-407E-A947-70E740481C1C}">
                <a14:useLocalDpi xmlns:a14="http://schemas.microsoft.com/office/drawing/2010/main"/>
              </a:ext>
            </a:extLst>
          </a:blip>
          <a:stretch>
            <a:fillRect/>
          </a:stretch>
        </p:blipFill>
        <p:spPr>
          <a:xfrm>
            <a:off x="8026051" y="5638804"/>
            <a:ext cx="577581" cy="879595"/>
          </a:xfrm>
          <a:prstGeom prst="rect">
            <a:avLst/>
          </a:prstGeom>
        </p:spPr>
      </p:pic>
      <p:cxnSp>
        <p:nvCxnSpPr>
          <p:cNvPr id="85" name="Straight Connector 84">
            <a:extLst>
              <a:ext uri="{FF2B5EF4-FFF2-40B4-BE49-F238E27FC236}">
                <a16:creationId xmlns:a16="http://schemas.microsoft.com/office/drawing/2014/main" id="{82D28E47-657C-7B59-C122-9F64FC03C01E}"/>
              </a:ext>
            </a:extLst>
          </p:cNvPr>
          <p:cNvCxnSpPr/>
          <p:nvPr/>
        </p:nvCxnSpPr>
        <p:spPr>
          <a:xfrm>
            <a:off x="10058668" y="5562604"/>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859A28E4-18CA-4B84-448C-CA50AF7E5E42}"/>
              </a:ext>
            </a:extLst>
          </p:cNvPr>
          <p:cNvCxnSpPr>
            <a:cxnSpLocks/>
          </p:cNvCxnSpPr>
          <p:nvPr/>
        </p:nvCxnSpPr>
        <p:spPr>
          <a:xfrm>
            <a:off x="3115487" y="3876674"/>
            <a:ext cx="6045839" cy="0"/>
          </a:xfrm>
          <a:prstGeom prst="line">
            <a:avLst/>
          </a:prstGeom>
          <a:ln w="12700" cap="rnd"/>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6F6BDF29-483A-80B6-4200-E998E3B243DC}"/>
              </a:ext>
            </a:extLst>
          </p:cNvPr>
          <p:cNvCxnSpPr>
            <a:cxnSpLocks/>
          </p:cNvCxnSpPr>
          <p:nvPr/>
        </p:nvCxnSpPr>
        <p:spPr>
          <a:xfrm rot="5400000">
            <a:off x="9092867" y="3945139"/>
            <a:ext cx="136914" cy="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383DFD8F-889A-851B-A5D7-6428776DA83D}"/>
              </a:ext>
            </a:extLst>
          </p:cNvPr>
          <p:cNvCxnSpPr>
            <a:cxnSpLocks/>
          </p:cNvCxnSpPr>
          <p:nvPr/>
        </p:nvCxnSpPr>
        <p:spPr>
          <a:xfrm rot="5400000">
            <a:off x="8230979" y="3946529"/>
            <a:ext cx="139697" cy="3"/>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DF3E68C5-B385-59B4-05F5-808AD3CA2449}"/>
              </a:ext>
            </a:extLst>
          </p:cNvPr>
          <p:cNvCxnSpPr>
            <a:cxnSpLocks/>
          </p:cNvCxnSpPr>
          <p:nvPr/>
        </p:nvCxnSpPr>
        <p:spPr>
          <a:xfrm>
            <a:off x="7415190" y="3876677"/>
            <a:ext cx="2" cy="138902"/>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58CF6C31-F126-285B-97E3-6387282371BA}"/>
              </a:ext>
            </a:extLst>
          </p:cNvPr>
          <p:cNvCxnSpPr/>
          <p:nvPr/>
        </p:nvCxnSpPr>
        <p:spPr>
          <a:xfrm rot="5400000">
            <a:off x="3046219" y="3955469"/>
            <a:ext cx="140125" cy="1588"/>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7DB8E0F2-0D24-5ABC-ADB7-9CC11B31C64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560592" y="3965981"/>
            <a:ext cx="559934" cy="868469"/>
          </a:xfrm>
          <a:prstGeom prst="rect">
            <a:avLst/>
          </a:prstGeom>
        </p:spPr>
      </p:pic>
      <p:pic>
        <p:nvPicPr>
          <p:cNvPr id="18" name="Picture 17">
            <a:extLst>
              <a:ext uri="{FF2B5EF4-FFF2-40B4-BE49-F238E27FC236}">
                <a16:creationId xmlns:a16="http://schemas.microsoft.com/office/drawing/2014/main" id="{CE6FC7B2-B00D-AA03-5555-BD2906CA449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696343" y="3963219"/>
            <a:ext cx="555222" cy="873722"/>
          </a:xfrm>
          <a:prstGeom prst="rect">
            <a:avLst/>
          </a:prstGeom>
        </p:spPr>
      </p:pic>
      <p:sp>
        <p:nvSpPr>
          <p:cNvPr id="83" name="TextBox 82">
            <a:extLst>
              <a:ext uri="{FF2B5EF4-FFF2-40B4-BE49-F238E27FC236}">
                <a16:creationId xmlns:a16="http://schemas.microsoft.com/office/drawing/2014/main" id="{924BABBF-F69D-0339-9961-7CFD2A43EB40}"/>
              </a:ext>
            </a:extLst>
          </p:cNvPr>
          <p:cNvSpPr txBox="1"/>
          <p:nvPr/>
        </p:nvSpPr>
        <p:spPr>
          <a:xfrm>
            <a:off x="5273169" y="1780987"/>
            <a:ext cx="914400" cy="305661"/>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LTG MARK T. SIMERLY, USA DIRECTOR</a:t>
            </a:r>
          </a:p>
        </p:txBody>
      </p:sp>
      <p:sp>
        <p:nvSpPr>
          <p:cNvPr id="91" name="TextBox 90">
            <a:extLst>
              <a:ext uri="{FF2B5EF4-FFF2-40B4-BE49-F238E27FC236}">
                <a16:creationId xmlns:a16="http://schemas.microsoft.com/office/drawing/2014/main" id="{17BB4FBA-D13C-83C5-4CE3-8625541C5EF4}"/>
              </a:ext>
            </a:extLst>
          </p:cNvPr>
          <p:cNvSpPr txBox="1"/>
          <p:nvPr/>
        </p:nvSpPr>
        <p:spPr>
          <a:xfrm>
            <a:off x="6051366" y="3229517"/>
            <a:ext cx="1161297" cy="611321"/>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RDML JULIE</a:t>
            </a:r>
            <a:br>
              <a:rPr lang="en-US" sz="662" dirty="0">
                <a:solidFill>
                  <a:prstClr val="black"/>
                </a:solidFill>
                <a:latin typeface="Arial" charset="0"/>
              </a:rPr>
            </a:br>
            <a:r>
              <a:rPr lang="en-US" sz="662" dirty="0">
                <a:solidFill>
                  <a:prstClr val="black"/>
                </a:solidFill>
                <a:latin typeface="Arial" charset="0"/>
              </a:rPr>
              <a:t>TREANOR </a:t>
            </a:r>
          </a:p>
          <a:p>
            <a:pPr algn="ctr" fontAlgn="base">
              <a:spcBef>
                <a:spcPct val="0"/>
              </a:spcBef>
              <a:spcAft>
                <a:spcPct val="0"/>
              </a:spcAft>
              <a:defRPr/>
            </a:pP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WEAPONS </a:t>
            </a:r>
          </a:p>
          <a:p>
            <a:pPr algn="ctr" fontAlgn="base">
              <a:spcBef>
                <a:spcPct val="0"/>
              </a:spcBef>
              <a:spcAft>
                <a:spcPct val="0"/>
              </a:spcAft>
              <a:defRPr/>
            </a:pPr>
            <a:r>
              <a:rPr lang="en-US" sz="662" dirty="0">
                <a:solidFill>
                  <a:prstClr val="black"/>
                </a:solidFill>
                <a:latin typeface="Arial" charset="0"/>
              </a:rPr>
              <a:t>SUPPORT </a:t>
            </a:r>
          </a:p>
          <a:p>
            <a:pPr algn="ctr" fontAlgn="base">
              <a:spcBef>
                <a:spcPct val="0"/>
              </a:spcBef>
              <a:spcAft>
                <a:spcPct val="0"/>
              </a:spcAft>
              <a:defRPr/>
            </a:pPr>
            <a:r>
              <a:rPr lang="en-US" sz="662" dirty="0">
                <a:solidFill>
                  <a:prstClr val="black"/>
                </a:solidFill>
                <a:latin typeface="Arial" charset="0"/>
              </a:rPr>
              <a:t>(COLUMBUS)</a:t>
            </a:r>
          </a:p>
        </p:txBody>
      </p:sp>
      <p:pic>
        <p:nvPicPr>
          <p:cNvPr id="13" name="Picture 12">
            <a:extLst>
              <a:ext uri="{FF2B5EF4-FFF2-40B4-BE49-F238E27FC236}">
                <a16:creationId xmlns:a16="http://schemas.microsoft.com/office/drawing/2014/main" id="{D75F99C2-788B-F9B2-2ABC-CD158262480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771780" y="5634253"/>
            <a:ext cx="564527" cy="875592"/>
          </a:xfrm>
          <a:prstGeom prst="rect">
            <a:avLst/>
          </a:prstGeom>
        </p:spPr>
      </p:pic>
      <p:pic>
        <p:nvPicPr>
          <p:cNvPr id="16" name="Picture 15">
            <a:extLst>
              <a:ext uri="{FF2B5EF4-FFF2-40B4-BE49-F238E27FC236}">
                <a16:creationId xmlns:a16="http://schemas.microsoft.com/office/drawing/2014/main" id="{852C8FD4-A105-D523-4E40-2605F63C710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168456" y="2285133"/>
            <a:ext cx="577994" cy="896482"/>
          </a:xfrm>
          <a:prstGeom prst="rect">
            <a:avLst/>
          </a:prstGeom>
        </p:spPr>
      </p:pic>
      <p:pic>
        <p:nvPicPr>
          <p:cNvPr id="32" name="Picture 31">
            <a:extLst>
              <a:ext uri="{FF2B5EF4-FFF2-40B4-BE49-F238E27FC236}">
                <a16:creationId xmlns:a16="http://schemas.microsoft.com/office/drawing/2014/main" id="{74F9EE59-84B6-1FF6-53F7-AFDA8D191507}"/>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5448086" y="842569"/>
            <a:ext cx="585216" cy="907683"/>
          </a:xfrm>
          <a:prstGeom prst="rect">
            <a:avLst/>
          </a:prstGeom>
        </p:spPr>
      </p:pic>
      <p:pic>
        <p:nvPicPr>
          <p:cNvPr id="82" name="Picture 81">
            <a:extLst>
              <a:ext uri="{FF2B5EF4-FFF2-40B4-BE49-F238E27FC236}">
                <a16:creationId xmlns:a16="http://schemas.microsoft.com/office/drawing/2014/main" id="{4D32ABD3-7AAF-DFA8-E476-29E337A81AD0}"/>
              </a:ext>
            </a:extLst>
          </p:cNvPr>
          <p:cNvPicPr>
            <a:picLocks/>
          </p:cNvPicPr>
          <p:nvPr/>
        </p:nvPicPr>
        <p:blipFill>
          <a:blip r:embed="rId14">
            <a:extLst>
              <a:ext uri="{28A0092B-C50C-407E-A947-70E740481C1C}">
                <a14:useLocalDpi xmlns:a14="http://schemas.microsoft.com/office/drawing/2010/main"/>
              </a:ext>
            </a:extLst>
          </a:blip>
          <a:stretch>
            <a:fillRect/>
          </a:stretch>
        </p:blipFill>
        <p:spPr>
          <a:xfrm>
            <a:off x="6392278" y="836413"/>
            <a:ext cx="594114" cy="917497"/>
          </a:xfrm>
          <a:prstGeom prst="rect">
            <a:avLst/>
          </a:prstGeom>
        </p:spPr>
      </p:pic>
      <p:pic>
        <p:nvPicPr>
          <p:cNvPr id="14" name="Picture 13">
            <a:extLst>
              <a:ext uri="{FF2B5EF4-FFF2-40B4-BE49-F238E27FC236}">
                <a16:creationId xmlns:a16="http://schemas.microsoft.com/office/drawing/2014/main" id="{B82A9672-4684-8BF1-D3F7-4688A7A732D6}"/>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8310593" y="835866"/>
            <a:ext cx="580811" cy="913989"/>
          </a:xfrm>
          <a:prstGeom prst="rect">
            <a:avLst/>
          </a:prstGeom>
        </p:spPr>
      </p:pic>
      <p:pic>
        <p:nvPicPr>
          <p:cNvPr id="10" name="Picture 9">
            <a:extLst>
              <a:ext uri="{FF2B5EF4-FFF2-40B4-BE49-F238E27FC236}">
                <a16:creationId xmlns:a16="http://schemas.microsoft.com/office/drawing/2014/main" id="{B16AB6CD-6351-9785-39EC-4EE111AE680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903721" y="3965929"/>
            <a:ext cx="555640" cy="861808"/>
          </a:xfrm>
          <a:prstGeom prst="rect">
            <a:avLst/>
          </a:prstGeom>
        </p:spPr>
      </p:pic>
      <p:pic>
        <p:nvPicPr>
          <p:cNvPr id="22" name="Picture 21">
            <a:extLst>
              <a:ext uri="{FF2B5EF4-FFF2-40B4-BE49-F238E27FC236}">
                <a16:creationId xmlns:a16="http://schemas.microsoft.com/office/drawing/2014/main" id="{C610F279-350B-C259-E217-B3B0F81201E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509396" y="2297955"/>
            <a:ext cx="572207" cy="887506"/>
          </a:xfrm>
          <a:prstGeom prst="rect">
            <a:avLst/>
          </a:prstGeom>
        </p:spPr>
      </p:pic>
      <p:pic>
        <p:nvPicPr>
          <p:cNvPr id="5" name="Picture 4">
            <a:extLst>
              <a:ext uri="{FF2B5EF4-FFF2-40B4-BE49-F238E27FC236}">
                <a16:creationId xmlns:a16="http://schemas.microsoft.com/office/drawing/2014/main" id="{8B8B12F6-3AEF-485A-07D3-821ED11B5888}"/>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922352" y="3954838"/>
            <a:ext cx="563768" cy="887569"/>
          </a:xfrm>
          <a:prstGeom prst="rect">
            <a:avLst/>
          </a:prstGeom>
        </p:spPr>
      </p:pic>
      <p:pic>
        <p:nvPicPr>
          <p:cNvPr id="34" name="Picture 33">
            <a:extLst>
              <a:ext uri="{FF2B5EF4-FFF2-40B4-BE49-F238E27FC236}">
                <a16:creationId xmlns:a16="http://schemas.microsoft.com/office/drawing/2014/main" id="{8EE40339-917B-DE8C-569B-70D7E832E95A}"/>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4560965" y="5638802"/>
            <a:ext cx="556610" cy="876298"/>
          </a:xfrm>
          <a:prstGeom prst="rect">
            <a:avLst/>
          </a:prstGeom>
        </p:spPr>
      </p:pic>
      <p:grpSp>
        <p:nvGrpSpPr>
          <p:cNvPr id="29" name="Group 28">
            <a:extLst>
              <a:ext uri="{FF2B5EF4-FFF2-40B4-BE49-F238E27FC236}">
                <a16:creationId xmlns:a16="http://schemas.microsoft.com/office/drawing/2014/main" id="{DDCC80A4-2BF7-3BD0-A5E8-5E50BDF67569}"/>
              </a:ext>
            </a:extLst>
          </p:cNvPr>
          <p:cNvGrpSpPr/>
          <p:nvPr/>
        </p:nvGrpSpPr>
        <p:grpSpPr>
          <a:xfrm>
            <a:off x="1129408" y="5632949"/>
            <a:ext cx="2829479" cy="1662661"/>
            <a:chOff x="1116513" y="5876061"/>
            <a:chExt cx="3206743" cy="1884349"/>
          </a:xfrm>
        </p:grpSpPr>
        <p:pic>
          <p:nvPicPr>
            <p:cNvPr id="20" name="Picture 19">
              <a:extLst>
                <a:ext uri="{FF2B5EF4-FFF2-40B4-BE49-F238E27FC236}">
                  <a16:creationId xmlns:a16="http://schemas.microsoft.com/office/drawing/2014/main" id="{3A790DF9-1C38-2051-7D50-DDF430347FA2}"/>
                </a:ext>
              </a:extLst>
            </p:cNvPr>
            <p:cNvPicPr>
              <a:picLocks noChangeAspect="1"/>
            </p:cNvPicPr>
            <p:nvPr/>
          </p:nvPicPr>
          <p:blipFill>
            <a:blip r:embed="rId20"/>
            <a:stretch>
              <a:fillRect/>
            </a:stretch>
          </p:blipFill>
          <p:spPr>
            <a:xfrm>
              <a:off x="3350216" y="5877800"/>
              <a:ext cx="640135" cy="993734"/>
            </a:xfrm>
            <a:prstGeom prst="rect">
              <a:avLst/>
            </a:prstGeom>
          </p:spPr>
        </p:pic>
        <p:sp>
          <p:nvSpPr>
            <p:cNvPr id="55" name="TextBox 54">
              <a:extLst>
                <a:ext uri="{FF2B5EF4-FFF2-40B4-BE49-F238E27FC236}">
                  <a16:creationId xmlns:a16="http://schemas.microsoft.com/office/drawing/2014/main" id="{A7B6F3B3-6106-651A-A405-F0351A5D585C}"/>
                </a:ext>
              </a:extLst>
            </p:cNvPr>
            <p:cNvSpPr txBox="1"/>
            <p:nvPr/>
          </p:nvSpPr>
          <p:spPr>
            <a:xfrm>
              <a:off x="1116513" y="6847465"/>
              <a:ext cx="1185763" cy="682004"/>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JOSE A. </a:t>
              </a:r>
            </a:p>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CORA</a:t>
              </a:r>
            </a:p>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DIRECTOR </a:t>
              </a:r>
              <a:r>
                <a:rPr lang="en-US" sz="662" dirty="0">
                  <a:solidFill>
                    <a:prstClr val="black"/>
                  </a:solidFill>
                  <a:latin typeface="Arial" charset="0"/>
                </a:rPr>
                <a:t>GENERAL COUNSEL</a:t>
              </a:r>
            </a:p>
            <a:p>
              <a:pPr algn="ctr" fontAlgn="base">
                <a:spcBef>
                  <a:spcPct val="0"/>
                </a:spcBef>
                <a:spcAft>
                  <a:spcPct val="0"/>
                </a:spcAft>
                <a:defRPr/>
              </a:pPr>
              <a:r>
                <a:rPr lang="en-US" sz="662" dirty="0">
                  <a:solidFill>
                    <a:prstClr val="black"/>
                  </a:solidFill>
                  <a:latin typeface="Arial" charset="0"/>
                </a:rPr>
                <a:t>(DG) </a:t>
              </a:r>
            </a:p>
          </p:txBody>
        </p:sp>
        <p:sp>
          <p:nvSpPr>
            <p:cNvPr id="63" name="TextBox 62">
              <a:extLst>
                <a:ext uri="{FF2B5EF4-FFF2-40B4-BE49-F238E27FC236}">
                  <a16:creationId xmlns:a16="http://schemas.microsoft.com/office/drawing/2014/main" id="{A4FA8681-7473-C3C6-13F9-9D4A1D01B719}"/>
                </a:ext>
              </a:extLst>
            </p:cNvPr>
            <p:cNvSpPr txBox="1"/>
            <p:nvPr/>
          </p:nvSpPr>
          <p:spPr>
            <a:xfrm>
              <a:off x="2092267" y="6847463"/>
              <a:ext cx="1092460" cy="912947"/>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DANIELE J.</a:t>
              </a:r>
            </a:p>
            <a:p>
              <a:pPr algn="ctr" fontAlgn="base">
                <a:spcBef>
                  <a:spcPct val="0"/>
                </a:spcBef>
                <a:spcAft>
                  <a:spcPct val="0"/>
                </a:spcAft>
                <a:defRPr/>
              </a:pPr>
              <a:r>
                <a:rPr lang="en-US" sz="662" dirty="0">
                  <a:solidFill>
                    <a:prstClr val="black"/>
                  </a:solidFill>
                  <a:latin typeface="Arial" charset="0"/>
                </a:rPr>
                <a:t>KURZE</a:t>
              </a:r>
            </a:p>
            <a:p>
              <a:pPr algn="ctr" fontAlgn="base">
                <a:spcBef>
                  <a:spcPct val="0"/>
                </a:spcBef>
                <a:spcAft>
                  <a:spcPct val="0"/>
                </a:spcAft>
                <a:defRPr/>
              </a:pPr>
              <a:r>
                <a:rPr lang="en-US" sz="662" dirty="0">
                  <a:solidFill>
                    <a:prstClr val="black"/>
                  </a:solidFill>
                  <a:latin typeface="Arial" charset="0"/>
                </a:rPr>
                <a:t>EXECUTIVE</a:t>
              </a:r>
              <a:br>
                <a:rPr lang="en-US" sz="662" dirty="0">
                  <a:solidFill>
                    <a:prstClr val="black"/>
                  </a:solidFill>
                  <a:latin typeface="Arial" charset="0"/>
                </a:rPr>
              </a:b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SMALL BUSINESS</a:t>
              </a:r>
            </a:p>
            <a:p>
              <a:pPr algn="ctr" fontAlgn="base">
                <a:spcBef>
                  <a:spcPct val="0"/>
                </a:spcBef>
                <a:spcAft>
                  <a:spcPct val="0"/>
                </a:spcAft>
                <a:defRPr/>
              </a:pPr>
              <a:r>
                <a:rPr lang="en-US" sz="662" dirty="0">
                  <a:solidFill>
                    <a:prstClr val="black"/>
                  </a:solidFill>
                  <a:latin typeface="Arial" charset="0"/>
                </a:rPr>
                <a:t>PROGRAMS</a:t>
              </a:r>
            </a:p>
            <a:p>
              <a:pPr algn="ctr" fontAlgn="base">
                <a:spcBef>
                  <a:spcPct val="0"/>
                </a:spcBef>
                <a:spcAft>
                  <a:spcPct val="0"/>
                </a:spcAft>
                <a:defRPr/>
              </a:pPr>
              <a:r>
                <a:rPr lang="en-US" sz="662" dirty="0">
                  <a:solidFill>
                    <a:prstClr val="black"/>
                  </a:solidFill>
                  <a:latin typeface="Arial" charset="0"/>
                </a:rPr>
                <a:t>(DB) </a:t>
              </a:r>
            </a:p>
          </p:txBody>
        </p:sp>
        <p:sp>
          <p:nvSpPr>
            <p:cNvPr id="100" name="TextBox 99">
              <a:extLst>
                <a:ext uri="{FF2B5EF4-FFF2-40B4-BE49-F238E27FC236}">
                  <a16:creationId xmlns:a16="http://schemas.microsoft.com/office/drawing/2014/main" id="{FCBBC692-32CB-D8C9-7B16-658B781A7FD4}"/>
                </a:ext>
              </a:extLst>
            </p:cNvPr>
            <p:cNvSpPr txBox="1"/>
            <p:nvPr/>
          </p:nvSpPr>
          <p:spPr>
            <a:xfrm>
              <a:off x="2970206" y="6847464"/>
              <a:ext cx="1353050" cy="797474"/>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DAVID J. </a:t>
              </a:r>
            </a:p>
            <a:p>
              <a:pPr algn="ctr" fontAlgn="base">
                <a:spcBef>
                  <a:spcPct val="0"/>
                </a:spcBef>
                <a:spcAft>
                  <a:spcPct val="0"/>
                </a:spcAft>
                <a:defRPr/>
              </a:pPr>
              <a:r>
                <a:rPr lang="en-US" sz="662" dirty="0">
                  <a:solidFill>
                    <a:prstClr val="black"/>
                  </a:solidFill>
                  <a:latin typeface="Arial" charset="0"/>
                </a:rPr>
                <a:t>OPATZ</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OFFICE OF THE INSPECTOR GENERAL</a:t>
              </a:r>
            </a:p>
            <a:p>
              <a:pPr algn="ctr" fontAlgn="base">
                <a:spcBef>
                  <a:spcPct val="0"/>
                </a:spcBef>
                <a:spcAft>
                  <a:spcPct val="0"/>
                </a:spcAft>
                <a:defRPr/>
              </a:pPr>
              <a:r>
                <a:rPr lang="en-US" sz="662" dirty="0">
                  <a:solidFill>
                    <a:prstClr val="black"/>
                  </a:solidFill>
                  <a:latin typeface="Arial" charset="0"/>
                </a:rPr>
                <a:t>(OIG)</a:t>
              </a:r>
            </a:p>
          </p:txBody>
        </p:sp>
        <p:pic>
          <p:nvPicPr>
            <p:cNvPr id="9" name="Picture 8">
              <a:extLst>
                <a:ext uri="{FF2B5EF4-FFF2-40B4-BE49-F238E27FC236}">
                  <a16:creationId xmlns:a16="http://schemas.microsoft.com/office/drawing/2014/main" id="{A163D11A-6D06-A9C7-B9E0-382368DF853C}"/>
                </a:ext>
              </a:extLst>
            </p:cNvP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2372744" y="5876062"/>
              <a:ext cx="628240" cy="989068"/>
            </a:xfrm>
            <a:prstGeom prst="rect">
              <a:avLst/>
            </a:prstGeom>
          </p:spPr>
        </p:pic>
        <p:pic>
          <p:nvPicPr>
            <p:cNvPr id="4" name="Picture 3">
              <a:extLst>
                <a:ext uri="{FF2B5EF4-FFF2-40B4-BE49-F238E27FC236}">
                  <a16:creationId xmlns:a16="http://schemas.microsoft.com/office/drawing/2014/main" id="{91D6019B-8172-DA04-3AD6-B0999D8F7DF9}"/>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1385167" y="5876061"/>
              <a:ext cx="628240" cy="989070"/>
            </a:xfrm>
            <a:prstGeom prst="rect">
              <a:avLst/>
            </a:prstGeom>
          </p:spPr>
        </p:pic>
      </p:grpSp>
      <p:pic>
        <p:nvPicPr>
          <p:cNvPr id="8" name="Picture 7">
            <a:extLst>
              <a:ext uri="{FF2B5EF4-FFF2-40B4-BE49-F238E27FC236}">
                <a16:creationId xmlns:a16="http://schemas.microsoft.com/office/drawing/2014/main" id="{3CAC47D1-D5BF-1CFC-4D9D-CD23A1B63197}"/>
              </a:ext>
            </a:extLst>
          </p:cNvPr>
          <p:cNvPicPr>
            <a:picLocks noChangeAspect="1"/>
          </p:cNvPicPr>
          <p:nvPr/>
        </p:nvPicPr>
        <p:blipFill>
          <a:blip r:embed="rId23" cstate="screen">
            <a:extLst>
              <a:ext uri="{28A0092B-C50C-407E-A947-70E740481C1C}">
                <a14:useLocalDpi xmlns:a14="http://schemas.microsoft.com/office/drawing/2010/main"/>
              </a:ext>
            </a:extLst>
          </a:blip>
          <a:srcRect/>
          <a:stretch/>
        </p:blipFill>
        <p:spPr>
          <a:xfrm>
            <a:off x="7165882" y="3962400"/>
            <a:ext cx="560993" cy="883200"/>
          </a:xfrm>
          <a:prstGeom prst="rect">
            <a:avLst/>
          </a:prstGeom>
        </p:spPr>
      </p:pic>
      <p:pic>
        <p:nvPicPr>
          <p:cNvPr id="15" name="Picture 14">
            <a:extLst>
              <a:ext uri="{FF2B5EF4-FFF2-40B4-BE49-F238E27FC236}">
                <a16:creationId xmlns:a16="http://schemas.microsoft.com/office/drawing/2014/main" id="{64AC95B2-7EAA-94C6-3E87-4F61500CB36F}"/>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5407741" y="2294643"/>
            <a:ext cx="575607" cy="892780"/>
          </a:xfrm>
          <a:prstGeom prst="rect">
            <a:avLst/>
          </a:prstGeom>
        </p:spPr>
      </p:pic>
      <p:pic>
        <p:nvPicPr>
          <p:cNvPr id="12" name="Picture 11" descr="A person in a military uniform&#10;&#10;Description automatically generated with medium confidence">
            <a:extLst>
              <a:ext uri="{FF2B5EF4-FFF2-40B4-BE49-F238E27FC236}">
                <a16:creationId xmlns:a16="http://schemas.microsoft.com/office/drawing/2014/main" id="{AA97BA86-C442-4F34-17D2-AB470C9DD43B}"/>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439771" y="5638372"/>
            <a:ext cx="577117" cy="876733"/>
          </a:xfrm>
          <a:prstGeom prst="rect">
            <a:avLst/>
          </a:prstGeom>
        </p:spPr>
      </p:pic>
      <p:pic>
        <p:nvPicPr>
          <p:cNvPr id="1026" name="C49C1057-935F-4D43-8238-4CFC6A175282">
            <a:extLst>
              <a:ext uri="{FF2B5EF4-FFF2-40B4-BE49-F238E27FC236}">
                <a16:creationId xmlns:a16="http://schemas.microsoft.com/office/drawing/2014/main" id="{751045BC-6FA1-97E9-0418-9A33BF3D27BB}"/>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p:blipFill>
        <p:spPr bwMode="auto">
          <a:xfrm>
            <a:off x="6313533" y="3950325"/>
            <a:ext cx="568092" cy="88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89D6896-7569-CD16-9F11-89F954CAC075}"/>
              </a:ext>
            </a:extLst>
          </p:cNvPr>
          <p:cNvPicPr>
            <a:picLocks noChangeAspect="1"/>
          </p:cNvPicPr>
          <p:nvPr/>
        </p:nvPicPr>
        <p:blipFill>
          <a:blip r:embed="rId27" cstate="screen">
            <a:extLst>
              <a:ext uri="{28A0092B-C50C-407E-A947-70E740481C1C}">
                <a14:useLocalDpi xmlns:a14="http://schemas.microsoft.com/office/drawing/2010/main"/>
              </a:ext>
            </a:extLst>
          </a:blip>
          <a:srcRect/>
          <a:stretch/>
        </p:blipFill>
        <p:spPr>
          <a:xfrm>
            <a:off x="7157627" y="5636701"/>
            <a:ext cx="552393" cy="869660"/>
          </a:xfrm>
          <a:prstGeom prst="rect">
            <a:avLst/>
          </a:prstGeom>
        </p:spPr>
      </p:pic>
      <p:sp>
        <p:nvSpPr>
          <p:cNvPr id="25" name="TextBox 24">
            <a:extLst>
              <a:ext uri="{FF2B5EF4-FFF2-40B4-BE49-F238E27FC236}">
                <a16:creationId xmlns:a16="http://schemas.microsoft.com/office/drawing/2014/main" id="{730AA53F-0FD9-5BEA-2295-F5A438B4CE9C}"/>
              </a:ext>
            </a:extLst>
          </p:cNvPr>
          <p:cNvSpPr txBox="1"/>
          <p:nvPr/>
        </p:nvSpPr>
        <p:spPr>
          <a:xfrm>
            <a:off x="6922943" y="6499080"/>
            <a:ext cx="1019009" cy="703654"/>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MICHAEL L.</a:t>
            </a:r>
          </a:p>
          <a:p>
            <a:pPr algn="ctr" fontAlgn="base">
              <a:spcBef>
                <a:spcPct val="0"/>
              </a:spcBef>
              <a:spcAft>
                <a:spcPct val="0"/>
              </a:spcAft>
              <a:defRPr/>
            </a:pPr>
            <a:r>
              <a:rPr lang="en-US" sz="662" dirty="0">
                <a:solidFill>
                  <a:prstClr val="black"/>
                </a:solidFill>
                <a:latin typeface="Arial" charset="0"/>
              </a:rPr>
              <a:t>JOHNSON</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LEGISLATIVE AFFAIRS</a:t>
            </a:r>
          </a:p>
          <a:p>
            <a:pPr algn="ctr" fontAlgn="base">
              <a:spcBef>
                <a:spcPct val="0"/>
              </a:spcBef>
              <a:spcAft>
                <a:spcPct val="0"/>
              </a:spcAft>
              <a:defRPr/>
            </a:pPr>
            <a:r>
              <a:rPr lang="en-US" sz="662" dirty="0">
                <a:solidFill>
                  <a:prstClr val="black"/>
                </a:solidFill>
                <a:latin typeface="Arial" charset="0"/>
              </a:rPr>
              <a:t>(DL)</a:t>
            </a:r>
          </a:p>
        </p:txBody>
      </p:sp>
      <p:pic>
        <p:nvPicPr>
          <p:cNvPr id="7" name="Picture 6">
            <a:extLst>
              <a:ext uri="{FF2B5EF4-FFF2-40B4-BE49-F238E27FC236}">
                <a16:creationId xmlns:a16="http://schemas.microsoft.com/office/drawing/2014/main" id="{0E9576F8-3CE5-60BD-A3CB-4B120E1B842E}"/>
              </a:ext>
            </a:extLst>
          </p:cNvPr>
          <p:cNvPicPr>
            <a:picLocks noChangeAspect="1"/>
          </p:cNvPicPr>
          <p:nvPr/>
        </p:nvPicPr>
        <p:blipFill>
          <a:blip r:embed="rId28" cstate="screen">
            <a:extLst>
              <a:ext uri="{28A0092B-C50C-407E-A947-70E740481C1C}">
                <a14:useLocalDpi xmlns:a14="http://schemas.microsoft.com/office/drawing/2010/main"/>
              </a:ext>
            </a:extLst>
          </a:blip>
          <a:srcRect/>
          <a:stretch/>
        </p:blipFill>
        <p:spPr>
          <a:xfrm>
            <a:off x="6313296" y="5635613"/>
            <a:ext cx="560473" cy="871847"/>
          </a:xfrm>
          <a:prstGeom prst="rect">
            <a:avLst/>
          </a:prstGeom>
        </p:spPr>
      </p:pic>
      <p:pic>
        <p:nvPicPr>
          <p:cNvPr id="53" name="Picture 52">
            <a:extLst>
              <a:ext uri="{FF2B5EF4-FFF2-40B4-BE49-F238E27FC236}">
                <a16:creationId xmlns:a16="http://schemas.microsoft.com/office/drawing/2014/main" id="{15AC8244-151A-DC35-5091-01EB0FA45CB3}"/>
              </a:ext>
            </a:extLst>
          </p:cNvPr>
          <p:cNvPicPr>
            <a:picLocks noChangeAspect="1"/>
          </p:cNvPicPr>
          <p:nvPr/>
        </p:nvPicPr>
        <p:blipFill>
          <a:blip r:embed="rId29" cstate="screen">
            <a:extLst>
              <a:ext uri="{28A0092B-C50C-407E-A947-70E740481C1C}">
                <a14:useLocalDpi xmlns:a14="http://schemas.microsoft.com/office/drawing/2010/main"/>
              </a:ext>
            </a:extLst>
          </a:blip>
          <a:srcRect/>
          <a:stretch/>
        </p:blipFill>
        <p:spPr>
          <a:xfrm>
            <a:off x="2807471" y="3963223"/>
            <a:ext cx="554971" cy="873719"/>
          </a:xfrm>
          <a:prstGeom prst="rect">
            <a:avLst/>
          </a:prstGeom>
        </p:spPr>
      </p:pic>
      <p:pic>
        <p:nvPicPr>
          <p:cNvPr id="33" name="Picture 32">
            <a:extLst>
              <a:ext uri="{FF2B5EF4-FFF2-40B4-BE49-F238E27FC236}">
                <a16:creationId xmlns:a16="http://schemas.microsoft.com/office/drawing/2014/main" id="{E3E82813-2DD9-0A37-6402-F816C748E929}"/>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062488" y="3978921"/>
            <a:ext cx="556602" cy="863301"/>
          </a:xfrm>
          <a:prstGeom prst="rect">
            <a:avLst/>
          </a:prstGeom>
        </p:spPr>
      </p:pic>
      <p:pic>
        <p:nvPicPr>
          <p:cNvPr id="24" name="Picture 23" descr="A person in a military uniform&#10;&#10;AI-generated content may be incorrect.">
            <a:extLst>
              <a:ext uri="{FF2B5EF4-FFF2-40B4-BE49-F238E27FC236}">
                <a16:creationId xmlns:a16="http://schemas.microsoft.com/office/drawing/2014/main" id="{F4D0CBB4-25B9-3912-E87A-06D20AE9098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345582" y="2291841"/>
            <a:ext cx="579780" cy="898743"/>
          </a:xfrm>
          <a:prstGeom prst="rect">
            <a:avLst/>
          </a:prstGeom>
        </p:spPr>
      </p:pic>
      <p:pic>
        <p:nvPicPr>
          <p:cNvPr id="31" name="Picture 30" descr="A person in a suit and tie&#10;&#10;AI-generated content may be incorrect.">
            <a:extLst>
              <a:ext uri="{FF2B5EF4-FFF2-40B4-BE49-F238E27FC236}">
                <a16:creationId xmlns:a16="http://schemas.microsoft.com/office/drawing/2014/main" id="{FA8E206C-1DCB-3D30-F3A6-2CDBD6AFE75D}"/>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844202" y="5638370"/>
            <a:ext cx="556610" cy="863522"/>
          </a:xfrm>
          <a:prstGeom prst="rect">
            <a:avLst/>
          </a:prstGeom>
        </p:spPr>
      </p:pic>
      <p:sp>
        <p:nvSpPr>
          <p:cNvPr id="35" name="TextBox 34">
            <a:extLst>
              <a:ext uri="{FF2B5EF4-FFF2-40B4-BE49-F238E27FC236}">
                <a16:creationId xmlns:a16="http://schemas.microsoft.com/office/drawing/2014/main" id="{9748874D-D4E1-21D4-1382-1CE943F0A478}"/>
              </a:ext>
            </a:extLst>
          </p:cNvPr>
          <p:cNvSpPr txBox="1"/>
          <p:nvPr/>
        </p:nvSpPr>
        <p:spPr>
          <a:xfrm>
            <a:off x="3630692" y="6499080"/>
            <a:ext cx="1014277" cy="703654"/>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TOD D. MELLMAN</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SAFETY AND OCCUPATIONAL HEALTH</a:t>
            </a:r>
            <a:r>
              <a:rPr lang="en-US" sz="662" dirty="0">
                <a:solidFill>
                  <a:prstClr val="black"/>
                </a:solidFill>
                <a:latin typeface="Calibri" panose="020F0502020204030204"/>
              </a:rPr>
              <a:t> </a:t>
            </a:r>
          </a:p>
          <a:p>
            <a:pPr algn="ctr" fontAlgn="base">
              <a:spcBef>
                <a:spcPct val="0"/>
              </a:spcBef>
              <a:spcAft>
                <a:spcPct val="0"/>
              </a:spcAft>
              <a:defRPr/>
            </a:pPr>
            <a:r>
              <a:rPr lang="en-US" sz="662" dirty="0">
                <a:solidFill>
                  <a:prstClr val="black"/>
                </a:solidFill>
                <a:latin typeface="Arial" charset="0"/>
              </a:rPr>
              <a:t>(DCS) </a:t>
            </a:r>
          </a:p>
        </p:txBody>
      </p:sp>
      <p:sp>
        <p:nvSpPr>
          <p:cNvPr id="21" name="TextBox 20">
            <a:extLst>
              <a:ext uri="{FF2B5EF4-FFF2-40B4-BE49-F238E27FC236}">
                <a16:creationId xmlns:a16="http://schemas.microsoft.com/office/drawing/2014/main" id="{98EAC051-9919-F86F-4241-B84E802E03B7}"/>
              </a:ext>
            </a:extLst>
          </p:cNvPr>
          <p:cNvSpPr txBox="1"/>
          <p:nvPr/>
        </p:nvSpPr>
        <p:spPr>
          <a:xfrm>
            <a:off x="10333078" y="6989319"/>
            <a:ext cx="813787" cy="255326"/>
          </a:xfrm>
          <a:prstGeom prst="rect">
            <a:avLst/>
          </a:prstGeom>
          <a:noFill/>
        </p:spPr>
        <p:txBody>
          <a:bodyPr wrap="square">
            <a:spAutoFit/>
          </a:bodyPr>
          <a:lstStyle/>
          <a:p>
            <a:pPr algn="r"/>
            <a:fld id="{0F70353F-5ECB-4B50-B3EA-C871EA4E3F32}" type="slidenum">
              <a:rPr lang="en-US" sz="1059">
                <a:solidFill>
                  <a:schemeClr val="tx2">
                    <a:lumMod val="90000"/>
                    <a:lumOff val="10000"/>
                  </a:schemeClr>
                </a:solidFill>
                <a:latin typeface="Raleway Black" pitchFamily="2" charset="0"/>
              </a:rPr>
              <a:pPr algn="r"/>
              <a:t>12</a:t>
            </a:fld>
            <a:endParaRPr lang="en-US" sz="1059" dirty="0"/>
          </a:p>
        </p:txBody>
      </p:sp>
      <p:pic>
        <p:nvPicPr>
          <p:cNvPr id="26" name="Picture 25" descr="A person in military uniform&#10;&#10;AI-generated content may be incorrect.">
            <a:extLst>
              <a:ext uri="{FF2B5EF4-FFF2-40B4-BE49-F238E27FC236}">
                <a16:creationId xmlns:a16="http://schemas.microsoft.com/office/drawing/2014/main" id="{BF428F48-D67F-9E9E-78B9-6BD7A3C79DC7}"/>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331085" y="835277"/>
            <a:ext cx="615105" cy="922658"/>
          </a:xfrm>
          <a:prstGeom prst="rect">
            <a:avLst/>
          </a:prstGeom>
        </p:spPr>
      </p:pic>
    </p:spTree>
    <p:extLst>
      <p:ext uri="{BB962C8B-B14F-4D97-AF65-F5344CB8AC3E}">
        <p14:creationId xmlns:p14="http://schemas.microsoft.com/office/powerpoint/2010/main" val="1136704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63E50E9F-E9B8-F56A-4D55-FE28D1A03598}"/>
              </a:ext>
            </a:extLst>
          </p:cNvPr>
          <p:cNvSpPr>
            <a:spLocks noGrp="1"/>
          </p:cNvSpPr>
          <p:nvPr>
            <p:ph type="title"/>
          </p:nvPr>
        </p:nvSpPr>
        <p:spPr>
          <a:xfrm>
            <a:off x="4058962" y="359196"/>
            <a:ext cx="7612380" cy="427039"/>
          </a:xfrm>
        </p:spPr>
        <p:txBody>
          <a:bodyPr/>
          <a:lstStyle/>
          <a:p>
            <a:r>
              <a:rPr lang="en-US" dirty="0">
                <a:latin typeface="Raleway Black" panose="020B0503030101060003" pitchFamily="34" charset="77"/>
              </a:rPr>
              <a:t>DLA Troop Support</a:t>
            </a:r>
            <a:br>
              <a:rPr lang="en-US" dirty="0">
                <a:latin typeface="Raleway Black" panose="020B0503030101060003" pitchFamily="34" charset="77"/>
              </a:rPr>
            </a:br>
            <a:r>
              <a:rPr lang="en-US" dirty="0">
                <a:latin typeface="Raleway Black" panose="020B0503030101060003" pitchFamily="34" charset="77"/>
              </a:rPr>
              <a:t>Philadelphia, PA</a:t>
            </a:r>
          </a:p>
        </p:txBody>
      </p:sp>
      <p:sp>
        <p:nvSpPr>
          <p:cNvPr id="17" name="TextBox 16">
            <a:extLst>
              <a:ext uri="{FF2B5EF4-FFF2-40B4-BE49-F238E27FC236}">
                <a16:creationId xmlns:a16="http://schemas.microsoft.com/office/drawing/2014/main" id="{84BCAA4A-5E2E-4CE5-BA49-FFC954AA45D0}"/>
              </a:ext>
            </a:extLst>
          </p:cNvPr>
          <p:cNvSpPr txBox="1"/>
          <p:nvPr/>
        </p:nvSpPr>
        <p:spPr>
          <a:xfrm>
            <a:off x="812803" y="1656025"/>
            <a:ext cx="10574640" cy="769441"/>
          </a:xfrm>
          <a:prstGeom prst="rect">
            <a:avLst/>
          </a:prstGeom>
          <a:noFill/>
        </p:spPr>
        <p:txBody>
          <a:bodyPr wrap="square" rtlCol="0">
            <a:spAutoFit/>
          </a:bodyPr>
          <a:lstStyle/>
          <a:p>
            <a:pPr defTabSz="518145">
              <a:spcBef>
                <a:spcPts val="680"/>
              </a:spcBef>
              <a:defRPr/>
            </a:pPr>
            <a:r>
              <a:rPr lang="en-US" sz="2200" b="1" spc="-45" dirty="0">
                <a:solidFill>
                  <a:prstClr val="black"/>
                </a:solidFill>
                <a:latin typeface="Arial" panose="020B0604020202020204"/>
                <a:cs typeface="Times New Roman" panose="02020603050405020304" pitchFamily="18" charset="0"/>
              </a:rPr>
              <a:t>Provides food, uniforms, protective equipment, construction items, medicines and medical supplies to warfighters and customers around the world</a:t>
            </a:r>
            <a:endParaRPr lang="en-US" sz="2200" b="1" spc="-45" dirty="0">
              <a:solidFill>
                <a:prstClr val="black"/>
              </a:solidFill>
              <a:latin typeface="Arial" panose="020B0604020202020204"/>
            </a:endParaRPr>
          </a:p>
        </p:txBody>
      </p:sp>
      <p:sp>
        <p:nvSpPr>
          <p:cNvPr id="11" name="Text Box 10">
            <a:extLst>
              <a:ext uri="{FF2B5EF4-FFF2-40B4-BE49-F238E27FC236}">
                <a16:creationId xmlns:a16="http://schemas.microsoft.com/office/drawing/2014/main" id="{B57D0813-1514-4DE3-ADFC-0CCCEE78FD64}"/>
              </a:ext>
            </a:extLst>
          </p:cNvPr>
          <p:cNvSpPr txBox="1">
            <a:spLocks noChangeArrowheads="1"/>
          </p:cNvSpPr>
          <p:nvPr/>
        </p:nvSpPr>
        <p:spPr bwMode="auto">
          <a:xfrm>
            <a:off x="496233" y="2629217"/>
            <a:ext cx="2842683" cy="34849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518145" eaLnBrk="1" hangingPunct="1">
              <a:spcBef>
                <a:spcPct val="50000"/>
              </a:spcBef>
              <a:defRPr/>
            </a:pPr>
            <a:r>
              <a:rPr lang="en-US" altLang="en-US" sz="1587" b="1" dirty="0">
                <a:solidFill>
                  <a:prstClr val="white"/>
                </a:solidFill>
                <a:effectLst>
                  <a:outerShdw blurRad="38100" dist="38100" dir="2700000" algn="tl">
                    <a:srgbClr val="000000">
                      <a:alpha val="43137"/>
                    </a:srgbClr>
                  </a:outerShdw>
                </a:effectLst>
                <a:latin typeface="Arial" panose="020B0604020202020204"/>
                <a:cs typeface="Times New Roman" panose="02020603050405020304" pitchFamily="18" charset="0"/>
              </a:rPr>
              <a:t>SUBSISTENCE: CLASS I</a:t>
            </a:r>
          </a:p>
        </p:txBody>
      </p:sp>
      <p:sp>
        <p:nvSpPr>
          <p:cNvPr id="7" name="Text Box 3">
            <a:extLst>
              <a:ext uri="{FF2B5EF4-FFF2-40B4-BE49-F238E27FC236}">
                <a16:creationId xmlns:a16="http://schemas.microsoft.com/office/drawing/2014/main" id="{BA59CA76-159F-4D40-ADBE-50F68CEAD151}"/>
              </a:ext>
            </a:extLst>
          </p:cNvPr>
          <p:cNvSpPr txBox="1">
            <a:spLocks noChangeArrowheads="1"/>
          </p:cNvSpPr>
          <p:nvPr/>
        </p:nvSpPr>
        <p:spPr bwMode="blackWhite">
          <a:xfrm>
            <a:off x="383177" y="3095968"/>
            <a:ext cx="3439244" cy="1640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lIns="102179" tIns="50191" rIns="102179" bIns="50191">
            <a:spAutoFit/>
          </a:bodyPr>
          <a:lstStyle>
            <a:lvl1pPr marL="173038" indent="-1730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96104" indent="-196104" defTabSz="518145">
              <a:buClr>
                <a:srgbClr val="000000"/>
              </a:buClr>
              <a:buSzPct val="70000"/>
              <a:buFont typeface="Arial" pitchFamily="34" charset="0"/>
              <a:buChar char="•"/>
              <a:defRPr/>
            </a:pPr>
            <a:r>
              <a:rPr lang="en-US" altLang="en-US" sz="2000" dirty="0">
                <a:latin typeface="Arial" panose="020B0604020202020204"/>
                <a:cs typeface="Times New Roman" panose="02020603050405020304" pitchFamily="18" charset="0"/>
              </a:rPr>
              <a:t>Garrison feeding</a:t>
            </a:r>
          </a:p>
          <a:p>
            <a:pPr marL="196104" indent="-196104" defTabSz="518145">
              <a:buClr>
                <a:srgbClr val="000000"/>
              </a:buClr>
              <a:buSzPct val="70000"/>
              <a:buFont typeface="Arial" pitchFamily="34" charset="0"/>
              <a:buChar char="•"/>
              <a:defRPr/>
            </a:pPr>
            <a:r>
              <a:rPr lang="en-US" altLang="en-US" sz="2000" dirty="0">
                <a:latin typeface="Arial" panose="020B0604020202020204"/>
                <a:cs typeface="Times New Roman" panose="02020603050405020304" pitchFamily="18" charset="0"/>
              </a:rPr>
              <a:t>Produce and market ready</a:t>
            </a:r>
          </a:p>
          <a:p>
            <a:pPr marL="196104" indent="-196104" defTabSz="518145">
              <a:buClr>
                <a:srgbClr val="000000"/>
              </a:buClr>
              <a:buSzPct val="70000"/>
              <a:buFont typeface="Arial" pitchFamily="34" charset="0"/>
              <a:buChar char="•"/>
              <a:defRPr/>
            </a:pPr>
            <a:r>
              <a:rPr lang="en-US" altLang="en-US" sz="2000" dirty="0">
                <a:latin typeface="Arial" panose="020B0604020202020204"/>
                <a:cs typeface="Times New Roman" panose="02020603050405020304" pitchFamily="18" charset="0"/>
              </a:rPr>
              <a:t>Operational rations</a:t>
            </a:r>
          </a:p>
          <a:p>
            <a:pPr marL="196104" indent="-196104" defTabSz="518145">
              <a:buClr>
                <a:srgbClr val="000000"/>
              </a:buClr>
              <a:buSzPct val="70000"/>
              <a:buFont typeface="Arial" pitchFamily="34" charset="0"/>
              <a:buChar char="•"/>
              <a:defRPr/>
            </a:pPr>
            <a:r>
              <a:rPr lang="en-US" sz="2000" dirty="0">
                <a:latin typeface="Arial" panose="020B0604020202020204"/>
                <a:cs typeface="Times New Roman" panose="02020603050405020304" pitchFamily="18" charset="0"/>
              </a:rPr>
              <a:t>Food prep/field feeding equipment   </a:t>
            </a:r>
            <a:endParaRPr lang="en-US" altLang="en-US" sz="2000" dirty="0">
              <a:latin typeface="Arial" panose="020B0604020202020204"/>
              <a:cs typeface="Times New Roman" panose="02020603050405020304" pitchFamily="18" charset="0"/>
            </a:endParaRPr>
          </a:p>
        </p:txBody>
      </p:sp>
      <p:pic>
        <p:nvPicPr>
          <p:cNvPr id="18" name="Food Service" descr="Marine food service workers serving meals in a chow line.">
            <a:extLst>
              <a:ext uri="{FF2B5EF4-FFF2-40B4-BE49-F238E27FC236}">
                <a16:creationId xmlns:a16="http://schemas.microsoft.com/office/drawing/2014/main" id="{8DB1AE70-1C8C-47E3-9634-2BF2B8DC0827}"/>
              </a:ext>
            </a:extLst>
          </p:cNvPr>
          <p:cNvPicPr/>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3969353" y="3095968"/>
            <a:ext cx="1770263" cy="1195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 Box 10">
            <a:extLst>
              <a:ext uri="{FF2B5EF4-FFF2-40B4-BE49-F238E27FC236}">
                <a16:creationId xmlns:a16="http://schemas.microsoft.com/office/drawing/2014/main" id="{2AF046F5-B6C7-4E52-9D50-C5FE2310DE19}"/>
              </a:ext>
            </a:extLst>
          </p:cNvPr>
          <p:cNvSpPr txBox="1">
            <a:spLocks noChangeArrowheads="1"/>
          </p:cNvSpPr>
          <p:nvPr/>
        </p:nvSpPr>
        <p:spPr bwMode="auto">
          <a:xfrm>
            <a:off x="496233" y="4852810"/>
            <a:ext cx="3640776" cy="32406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518145">
              <a:lnSpc>
                <a:spcPct val="90000"/>
              </a:lnSpc>
              <a:spcBef>
                <a:spcPct val="20000"/>
              </a:spcBef>
              <a:buClr>
                <a:srgbClr val="800000"/>
              </a:buClr>
              <a:buSzPct val="55000"/>
              <a:defRPr/>
            </a:pPr>
            <a:r>
              <a:rPr lang="en-US" altLang="en-US" sz="1587" b="1" dirty="0">
                <a:solidFill>
                  <a:prstClr val="white"/>
                </a:solidFill>
                <a:effectLst>
                  <a:outerShdw blurRad="38100" dist="38100" dir="2700000" algn="tl">
                    <a:srgbClr val="000000">
                      <a:alpha val="43137"/>
                    </a:srgbClr>
                  </a:outerShdw>
                </a:effectLst>
                <a:latin typeface="Arial" panose="020B0604020202020204"/>
                <a:cs typeface="Times New Roman" panose="02020603050405020304" pitchFamily="18" charset="0"/>
              </a:rPr>
              <a:t>CLOTHING &amp; TEXTILES: CLASS II</a:t>
            </a:r>
          </a:p>
        </p:txBody>
      </p:sp>
      <p:sp>
        <p:nvSpPr>
          <p:cNvPr id="8" name="Text Box 4">
            <a:extLst>
              <a:ext uri="{FF2B5EF4-FFF2-40B4-BE49-F238E27FC236}">
                <a16:creationId xmlns:a16="http://schemas.microsoft.com/office/drawing/2014/main" id="{561C3A71-D91C-4D45-96C9-F56585AEF859}"/>
              </a:ext>
            </a:extLst>
          </p:cNvPr>
          <p:cNvSpPr txBox="1">
            <a:spLocks noChangeArrowheads="1"/>
          </p:cNvSpPr>
          <p:nvPr/>
        </p:nvSpPr>
        <p:spPr bwMode="blackWhite">
          <a:xfrm>
            <a:off x="514565" y="5246019"/>
            <a:ext cx="3831012" cy="2050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lIns="102179" tIns="50191" rIns="102179" bIns="50191">
            <a:spAutoFit/>
          </a:bodyPr>
          <a:lstStyle>
            <a:defPPr>
              <a:defRPr lang="en-US"/>
            </a:defPPr>
            <a:lvl1pPr marL="173038" indent="-173038" eaLnBrk="0" hangingPunct="0">
              <a:lnSpc>
                <a:spcPct val="110000"/>
              </a:lnSpc>
              <a:spcBef>
                <a:spcPts val="300"/>
              </a:spcBef>
              <a:spcAft>
                <a:spcPts val="300"/>
              </a:spcAft>
              <a:buClr>
                <a:srgbClr val="000000"/>
              </a:buClr>
              <a:buSzPct val="70000"/>
              <a:buFont typeface="Arial" pitchFamily="34" charset="0"/>
              <a:buChar char="•"/>
              <a:defRPr>
                <a:solidFill>
                  <a:srgbClr val="000000"/>
                </a:solidFill>
                <a:cs typeface="Arial"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196104" indent="-196104" defTabSz="518145">
              <a:lnSpc>
                <a:spcPct val="100000"/>
              </a:lnSpc>
              <a:spcBef>
                <a:spcPts val="113"/>
              </a:spcBef>
              <a:spcAft>
                <a:spcPts val="113"/>
              </a:spcAft>
              <a:defRPr/>
            </a:pPr>
            <a:r>
              <a:rPr lang="en-US" sz="2000" dirty="0">
                <a:solidFill>
                  <a:schemeClr val="tx1"/>
                </a:solidFill>
                <a:latin typeface="Arial" panose="020B0604020202020204"/>
                <a:cs typeface="Times New Roman" panose="02020603050405020304" pitchFamily="18" charset="0"/>
              </a:rPr>
              <a:t>Field and dress clothing</a:t>
            </a:r>
          </a:p>
          <a:p>
            <a:pPr marL="196104" indent="-196104" defTabSz="518145">
              <a:lnSpc>
                <a:spcPct val="100000"/>
              </a:lnSpc>
              <a:spcBef>
                <a:spcPts val="113"/>
              </a:spcBef>
              <a:spcAft>
                <a:spcPts val="113"/>
              </a:spcAft>
              <a:defRPr/>
            </a:pPr>
            <a:r>
              <a:rPr lang="en-US" sz="2000" dirty="0">
                <a:solidFill>
                  <a:schemeClr val="tx1"/>
                </a:solidFill>
                <a:latin typeface="Arial" panose="020B0604020202020204"/>
                <a:cs typeface="Times New Roman" panose="02020603050405020304" pitchFamily="18" charset="0"/>
              </a:rPr>
              <a:t>Recruit clothing</a:t>
            </a:r>
          </a:p>
          <a:p>
            <a:pPr marL="196104" indent="-196104" defTabSz="518145">
              <a:lnSpc>
                <a:spcPct val="100000"/>
              </a:lnSpc>
              <a:spcBef>
                <a:spcPts val="113"/>
              </a:spcBef>
              <a:spcAft>
                <a:spcPts val="113"/>
              </a:spcAft>
              <a:defRPr/>
            </a:pPr>
            <a:r>
              <a:rPr lang="en-US" sz="2000" dirty="0">
                <a:solidFill>
                  <a:schemeClr val="tx1"/>
                </a:solidFill>
                <a:latin typeface="Arial" panose="020B0604020202020204"/>
                <a:cs typeface="Times New Roman" panose="02020603050405020304" pitchFamily="18" charset="0"/>
              </a:rPr>
              <a:t>Body armor</a:t>
            </a:r>
          </a:p>
          <a:p>
            <a:pPr marL="196104" indent="-196104" defTabSz="518145">
              <a:lnSpc>
                <a:spcPct val="100000"/>
              </a:lnSpc>
              <a:spcBef>
                <a:spcPts val="113"/>
              </a:spcBef>
              <a:spcAft>
                <a:spcPts val="113"/>
              </a:spcAft>
              <a:defRPr/>
            </a:pPr>
            <a:r>
              <a:rPr lang="en-US" sz="2000" dirty="0">
                <a:solidFill>
                  <a:schemeClr val="tx1"/>
                </a:solidFill>
                <a:latin typeface="Arial" panose="020B0604020202020204"/>
                <a:cs typeface="Times New Roman" panose="02020603050405020304" pitchFamily="18" charset="0"/>
              </a:rPr>
              <a:t>Organizational clothing and individual equipment</a:t>
            </a:r>
          </a:p>
          <a:p>
            <a:pPr marL="196104" indent="-196104" defTabSz="518145">
              <a:lnSpc>
                <a:spcPct val="100000"/>
              </a:lnSpc>
              <a:spcBef>
                <a:spcPts val="113"/>
              </a:spcBef>
              <a:spcAft>
                <a:spcPts val="113"/>
              </a:spcAft>
              <a:defRPr/>
            </a:pPr>
            <a:r>
              <a:rPr lang="en-US" sz="2000" dirty="0">
                <a:solidFill>
                  <a:schemeClr val="tx1"/>
                </a:solidFill>
                <a:latin typeface="Arial" panose="020B0604020202020204"/>
                <a:cs typeface="Times New Roman" panose="02020603050405020304" pitchFamily="18" charset="0"/>
              </a:rPr>
              <a:t>Equipment and tentage</a:t>
            </a:r>
          </a:p>
        </p:txBody>
      </p:sp>
      <p:pic>
        <p:nvPicPr>
          <p:cNvPr id="19" name="Clothing and Textiles" descr="Air Force personnel in field uniform with special forces security equipment.">
            <a:extLst>
              <a:ext uri="{FF2B5EF4-FFF2-40B4-BE49-F238E27FC236}">
                <a16:creationId xmlns:a16="http://schemas.microsoft.com/office/drawing/2014/main" id="{A0F4270C-CB82-4942-9A40-9F0C52E5F8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8962" y="5395309"/>
            <a:ext cx="1591047" cy="1641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 Box 10">
            <a:extLst>
              <a:ext uri="{FF2B5EF4-FFF2-40B4-BE49-F238E27FC236}">
                <a16:creationId xmlns:a16="http://schemas.microsoft.com/office/drawing/2014/main" id="{C3C8452B-14B5-4305-B265-97E705444328}"/>
              </a:ext>
            </a:extLst>
          </p:cNvPr>
          <p:cNvSpPr txBox="1">
            <a:spLocks noChangeArrowheads="1"/>
          </p:cNvSpPr>
          <p:nvPr/>
        </p:nvSpPr>
        <p:spPr bwMode="auto">
          <a:xfrm>
            <a:off x="6646772" y="2629217"/>
            <a:ext cx="4984699" cy="32406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518145">
              <a:lnSpc>
                <a:spcPct val="90000"/>
              </a:lnSpc>
              <a:spcBef>
                <a:spcPct val="20000"/>
              </a:spcBef>
              <a:buClr>
                <a:srgbClr val="800000"/>
              </a:buClr>
              <a:buSzPct val="55000"/>
              <a:defRPr/>
            </a:pPr>
            <a:r>
              <a:rPr lang="en-US" altLang="en-US" sz="1587" b="1" dirty="0">
                <a:solidFill>
                  <a:prstClr val="white"/>
                </a:solidFill>
                <a:effectLst>
                  <a:outerShdw blurRad="38100" dist="38100" dir="2700000" algn="tl">
                    <a:srgbClr val="000000">
                      <a:alpha val="43137"/>
                    </a:srgbClr>
                  </a:outerShdw>
                </a:effectLst>
                <a:latin typeface="Arial" panose="020B0604020202020204"/>
                <a:cs typeface="Times New Roman" panose="02020603050405020304" pitchFamily="18" charset="0"/>
              </a:rPr>
              <a:t>CONSTRUCTION &amp; EQUIPMENT: CLASS IV &amp; VII</a:t>
            </a:r>
          </a:p>
        </p:txBody>
      </p:sp>
      <p:sp>
        <p:nvSpPr>
          <p:cNvPr id="10" name="Text Box 6">
            <a:extLst>
              <a:ext uri="{FF2B5EF4-FFF2-40B4-BE49-F238E27FC236}">
                <a16:creationId xmlns:a16="http://schemas.microsoft.com/office/drawing/2014/main" id="{5BB31FDC-79A5-4EDA-88D8-36A8799EE68F}"/>
              </a:ext>
            </a:extLst>
          </p:cNvPr>
          <p:cNvSpPr txBox="1">
            <a:spLocks noChangeArrowheads="1"/>
          </p:cNvSpPr>
          <p:nvPr/>
        </p:nvSpPr>
        <p:spPr bwMode="blackWhite">
          <a:xfrm>
            <a:off x="6669802" y="3009731"/>
            <a:ext cx="3240552" cy="1717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lIns="102179" tIns="50191" rIns="102179" bIns="50191">
            <a:spAutoFit/>
          </a:bodyPr>
          <a:lstStyle>
            <a:defPPr>
              <a:defRPr lang="en-US"/>
            </a:defPPr>
            <a:lvl1pPr marL="173038" indent="-173038" eaLnBrk="0" hangingPunct="0">
              <a:lnSpc>
                <a:spcPct val="110000"/>
              </a:lnSpc>
              <a:spcBef>
                <a:spcPts val="300"/>
              </a:spcBef>
              <a:spcAft>
                <a:spcPts val="300"/>
              </a:spcAft>
              <a:buClr>
                <a:srgbClr val="000000"/>
              </a:buClr>
              <a:buSzPct val="70000"/>
              <a:buFont typeface="Arial" pitchFamily="34" charset="0"/>
              <a:buChar char="•"/>
              <a:defRPr>
                <a:solidFill>
                  <a:srgbClr val="000000"/>
                </a:solidFill>
                <a:cs typeface="Arial"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196104" indent="-196104" defTabSz="518145">
              <a:lnSpc>
                <a:spcPct val="100000"/>
              </a:lnSpc>
              <a:spcBef>
                <a:spcPts val="113"/>
              </a:spcBef>
              <a:spcAft>
                <a:spcPts val="113"/>
              </a:spcAft>
              <a:defRPr/>
            </a:pPr>
            <a:r>
              <a:rPr lang="en-US" altLang="en-US" sz="2000" dirty="0">
                <a:solidFill>
                  <a:schemeClr val="tx1"/>
                </a:solidFill>
                <a:latin typeface="Arial" panose="020B0604020202020204"/>
                <a:cs typeface="Times New Roman" panose="02020603050405020304" pitchFamily="18" charset="0"/>
              </a:rPr>
              <a:t>Facilities maintenance</a:t>
            </a:r>
          </a:p>
          <a:p>
            <a:pPr marL="196104" indent="-196104" defTabSz="518145">
              <a:lnSpc>
                <a:spcPct val="100000"/>
              </a:lnSpc>
              <a:spcBef>
                <a:spcPts val="113"/>
              </a:spcBef>
              <a:spcAft>
                <a:spcPts val="113"/>
              </a:spcAft>
              <a:defRPr/>
            </a:pPr>
            <a:r>
              <a:rPr lang="en-US" altLang="en-US" sz="2000" dirty="0">
                <a:solidFill>
                  <a:schemeClr val="tx1"/>
                </a:solidFill>
                <a:latin typeface="Arial" panose="020B0604020202020204"/>
                <a:cs typeface="Times New Roman" panose="02020603050405020304" pitchFamily="18" charset="0"/>
              </a:rPr>
              <a:t>Equipment</a:t>
            </a:r>
          </a:p>
          <a:p>
            <a:pPr marL="196104" indent="-196104" defTabSz="518145">
              <a:lnSpc>
                <a:spcPct val="100000"/>
              </a:lnSpc>
              <a:spcBef>
                <a:spcPts val="113"/>
              </a:spcBef>
              <a:spcAft>
                <a:spcPts val="113"/>
              </a:spcAft>
              <a:defRPr/>
            </a:pPr>
            <a:r>
              <a:rPr lang="en-US" altLang="en-US" sz="2000" dirty="0">
                <a:solidFill>
                  <a:schemeClr val="tx1"/>
                </a:solidFill>
                <a:latin typeface="Arial" panose="020B0604020202020204"/>
                <a:cs typeface="Times New Roman" panose="02020603050405020304" pitchFamily="18" charset="0"/>
              </a:rPr>
              <a:t>Wood products</a:t>
            </a:r>
          </a:p>
          <a:p>
            <a:pPr marL="196104" indent="-196104" defTabSz="518145">
              <a:lnSpc>
                <a:spcPct val="100000"/>
              </a:lnSpc>
              <a:spcBef>
                <a:spcPts val="113"/>
              </a:spcBef>
              <a:spcAft>
                <a:spcPts val="113"/>
              </a:spcAft>
              <a:defRPr/>
            </a:pPr>
            <a:r>
              <a:rPr lang="en-US" altLang="en-US" sz="2000" dirty="0">
                <a:solidFill>
                  <a:schemeClr val="tx1"/>
                </a:solidFill>
                <a:latin typeface="Arial" panose="020B0604020202020204"/>
                <a:cs typeface="Times New Roman" panose="02020603050405020304" pitchFamily="18" charset="0"/>
              </a:rPr>
              <a:t>Safety and rescue </a:t>
            </a:r>
            <a:br>
              <a:rPr lang="en-US" altLang="en-US" sz="2000" dirty="0">
                <a:solidFill>
                  <a:schemeClr val="tx1"/>
                </a:solidFill>
                <a:latin typeface="Arial" panose="020B0604020202020204"/>
                <a:cs typeface="Times New Roman" panose="02020603050405020304" pitchFamily="18" charset="0"/>
              </a:rPr>
            </a:br>
            <a:r>
              <a:rPr lang="en-US" altLang="en-US" sz="2000" dirty="0">
                <a:solidFill>
                  <a:schemeClr val="tx1"/>
                </a:solidFill>
                <a:latin typeface="Arial" panose="020B0604020202020204"/>
                <a:cs typeface="Times New Roman" panose="02020603050405020304" pitchFamily="18" charset="0"/>
              </a:rPr>
              <a:t>equipment</a:t>
            </a:r>
          </a:p>
        </p:txBody>
      </p:sp>
      <p:pic>
        <p:nvPicPr>
          <p:cNvPr id="12" name="Construction Equipment" descr="Military bucket loader filling containers with sand.">
            <a:extLst>
              <a:ext uri="{FF2B5EF4-FFF2-40B4-BE49-F238E27FC236}">
                <a16:creationId xmlns:a16="http://schemas.microsoft.com/office/drawing/2014/main" id="{0C7A4E38-8B96-4110-A2F8-5496DCB22C6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75384" y="3095969"/>
            <a:ext cx="1439744" cy="14723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 Box 10">
            <a:extLst>
              <a:ext uri="{FF2B5EF4-FFF2-40B4-BE49-F238E27FC236}">
                <a16:creationId xmlns:a16="http://schemas.microsoft.com/office/drawing/2014/main" id="{C83C1E78-410E-4C51-849B-21069E5BDE8E}"/>
              </a:ext>
            </a:extLst>
          </p:cNvPr>
          <p:cNvSpPr txBox="1">
            <a:spLocks noChangeArrowheads="1"/>
          </p:cNvSpPr>
          <p:nvPr/>
        </p:nvSpPr>
        <p:spPr bwMode="auto">
          <a:xfrm>
            <a:off x="6669802" y="4948609"/>
            <a:ext cx="2967911" cy="32406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518145">
              <a:lnSpc>
                <a:spcPct val="90000"/>
              </a:lnSpc>
              <a:spcBef>
                <a:spcPct val="20000"/>
              </a:spcBef>
              <a:buClr>
                <a:srgbClr val="800000"/>
              </a:buClr>
              <a:buSzPct val="55000"/>
              <a:defRPr/>
            </a:pPr>
            <a:r>
              <a:rPr lang="en-US" altLang="en-US" sz="1587" b="1" dirty="0">
                <a:solidFill>
                  <a:prstClr val="white"/>
                </a:solidFill>
                <a:effectLst>
                  <a:outerShdw blurRad="38100" dist="38100" dir="2700000" algn="tl">
                    <a:srgbClr val="000000">
                      <a:alpha val="43137"/>
                    </a:srgbClr>
                  </a:outerShdw>
                </a:effectLst>
                <a:latin typeface="Arial" panose="020B0604020202020204"/>
                <a:cs typeface="Times New Roman" panose="02020603050405020304" pitchFamily="18" charset="0"/>
              </a:rPr>
              <a:t>MEDICAL: CLASS VIII</a:t>
            </a:r>
          </a:p>
        </p:txBody>
      </p:sp>
      <p:sp>
        <p:nvSpPr>
          <p:cNvPr id="20" name="TextBox 19">
            <a:extLst>
              <a:ext uri="{FF2B5EF4-FFF2-40B4-BE49-F238E27FC236}">
                <a16:creationId xmlns:a16="http://schemas.microsoft.com/office/drawing/2014/main" id="{F2907F65-470F-E43F-4BF8-127EED997BB6}"/>
              </a:ext>
            </a:extLst>
          </p:cNvPr>
          <p:cNvSpPr txBox="1"/>
          <p:nvPr/>
        </p:nvSpPr>
        <p:spPr>
          <a:xfrm>
            <a:off x="6704028" y="5286453"/>
            <a:ext cx="3503092" cy="2041585"/>
          </a:xfrm>
          <a:prstGeom prst="rect">
            <a:avLst/>
          </a:prstGeom>
          <a:noFill/>
        </p:spPr>
        <p:txBody>
          <a:bodyPr wrap="square">
            <a:spAutoFit/>
          </a:bodyPr>
          <a:lstStyle/>
          <a:p>
            <a:pPr marL="196104" indent="-196104" defTabSz="518145" eaLnBrk="0" hangingPunct="0">
              <a:spcBef>
                <a:spcPts val="113"/>
              </a:spcBef>
              <a:spcAft>
                <a:spcPts val="113"/>
              </a:spcAft>
              <a:buClr>
                <a:srgbClr val="000000"/>
              </a:buClr>
              <a:buSzPct val="70000"/>
              <a:buFont typeface="Arial" pitchFamily="34" charset="0"/>
              <a:buChar char="•"/>
              <a:defRPr/>
            </a:pPr>
            <a:r>
              <a:rPr lang="en-US" sz="2000" dirty="0">
                <a:latin typeface="Arial" panose="020B0604020202020204"/>
                <a:cs typeface="Times New Roman" panose="02020603050405020304" pitchFamily="18" charset="0"/>
              </a:rPr>
              <a:t>Pharmaceuticals</a:t>
            </a:r>
          </a:p>
          <a:p>
            <a:pPr marL="196104" indent="-196104" defTabSz="518145" eaLnBrk="0" hangingPunct="0">
              <a:spcBef>
                <a:spcPts val="113"/>
              </a:spcBef>
              <a:spcAft>
                <a:spcPts val="113"/>
              </a:spcAft>
              <a:buClr>
                <a:srgbClr val="000000"/>
              </a:buClr>
              <a:buSzPct val="70000"/>
              <a:buFont typeface="Arial" pitchFamily="34" charset="0"/>
              <a:buChar char="•"/>
              <a:defRPr/>
            </a:pPr>
            <a:r>
              <a:rPr lang="en-US" sz="2000" dirty="0">
                <a:latin typeface="Arial" panose="020B0604020202020204"/>
                <a:cs typeface="Times New Roman" panose="02020603050405020304" pitchFamily="18" charset="0"/>
              </a:rPr>
              <a:t>Medical surgical supplies</a:t>
            </a:r>
          </a:p>
          <a:p>
            <a:pPr marL="196104" indent="-196104" defTabSz="518145" eaLnBrk="0" hangingPunct="0">
              <a:spcBef>
                <a:spcPts val="113"/>
              </a:spcBef>
              <a:spcAft>
                <a:spcPts val="113"/>
              </a:spcAft>
              <a:buClr>
                <a:srgbClr val="000000"/>
              </a:buClr>
              <a:buSzPct val="70000"/>
              <a:buFont typeface="Arial" pitchFamily="34" charset="0"/>
              <a:buChar char="•"/>
              <a:defRPr/>
            </a:pPr>
            <a:r>
              <a:rPr lang="en-US" sz="2000" dirty="0">
                <a:latin typeface="Arial" panose="020B0604020202020204"/>
                <a:cs typeface="Times New Roman" panose="02020603050405020304" pitchFamily="18" charset="0"/>
              </a:rPr>
              <a:t>Hospital equipment/</a:t>
            </a:r>
            <a:br>
              <a:rPr lang="en-US" sz="2000" dirty="0">
                <a:latin typeface="Arial" panose="020B0604020202020204"/>
                <a:cs typeface="Times New Roman" panose="02020603050405020304" pitchFamily="18" charset="0"/>
              </a:rPr>
            </a:br>
            <a:r>
              <a:rPr lang="en-US" sz="2000" dirty="0">
                <a:latin typeface="Arial" panose="020B0604020202020204"/>
                <a:cs typeface="Times New Roman" panose="02020603050405020304" pitchFamily="18" charset="0"/>
              </a:rPr>
              <a:t>supplies</a:t>
            </a:r>
          </a:p>
          <a:p>
            <a:pPr marL="196104" indent="-196104" defTabSz="518145" eaLnBrk="0" hangingPunct="0">
              <a:spcBef>
                <a:spcPts val="113"/>
              </a:spcBef>
              <a:spcAft>
                <a:spcPts val="113"/>
              </a:spcAft>
              <a:buClr>
                <a:srgbClr val="000000"/>
              </a:buClr>
              <a:buSzPct val="70000"/>
              <a:buFont typeface="Arial" pitchFamily="34" charset="0"/>
              <a:buChar char="•"/>
              <a:defRPr/>
            </a:pPr>
            <a:r>
              <a:rPr lang="en-US" sz="2000" dirty="0">
                <a:latin typeface="Arial" panose="020B0604020202020204"/>
                <a:cs typeface="Times New Roman" panose="02020603050405020304" pitchFamily="18" charset="0"/>
              </a:rPr>
              <a:t>Capital equipment</a:t>
            </a:r>
          </a:p>
          <a:p>
            <a:pPr marL="196104" indent="-196104" defTabSz="518145" eaLnBrk="0" hangingPunct="0">
              <a:spcBef>
                <a:spcPts val="113"/>
              </a:spcBef>
              <a:spcAft>
                <a:spcPts val="113"/>
              </a:spcAft>
              <a:buClr>
                <a:srgbClr val="000000"/>
              </a:buClr>
              <a:buSzPct val="70000"/>
              <a:buFont typeface="Arial" pitchFamily="34" charset="0"/>
              <a:buChar char="•"/>
              <a:defRPr/>
            </a:pPr>
            <a:r>
              <a:rPr lang="en-US" sz="2000" dirty="0">
                <a:latin typeface="Arial" panose="020B0604020202020204"/>
                <a:cs typeface="Times New Roman" panose="02020603050405020304" pitchFamily="18" charset="0"/>
              </a:rPr>
              <a:t>Assemblies/kits</a:t>
            </a:r>
          </a:p>
        </p:txBody>
      </p:sp>
      <p:pic>
        <p:nvPicPr>
          <p:cNvPr id="13" name="Medical personnel" descr="Navy personnel providing vaccinations.">
            <a:extLst>
              <a:ext uri="{FF2B5EF4-FFF2-40B4-BE49-F238E27FC236}">
                <a16:creationId xmlns:a16="http://schemas.microsoft.com/office/drawing/2014/main" id="{5AE4F0C9-49EA-4CED-AD86-8AB75F3A09B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951447" y="5820897"/>
            <a:ext cx="1687618" cy="12162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Slide Number Placeholder 3">
            <a:extLst>
              <a:ext uri="{FF2B5EF4-FFF2-40B4-BE49-F238E27FC236}">
                <a16:creationId xmlns:a16="http://schemas.microsoft.com/office/drawing/2014/main" id="{E926E433-BD43-2A42-2448-D95E721CD2A8}"/>
              </a:ext>
              <a:ext uri="{C183D7F6-B498-43B3-948B-1728B52AA6E4}">
                <adec:decorative xmlns:adec="http://schemas.microsoft.com/office/drawing/2017/decorative" val="1"/>
              </a:ext>
            </a:extLst>
          </p:cNvPr>
          <p:cNvSpPr>
            <a:spLocks noGrp="1"/>
          </p:cNvSpPr>
          <p:nvPr>
            <p:ph type="sldNum" sz="quarter" idx="4"/>
          </p:nvPr>
        </p:nvSpPr>
        <p:spPr>
          <a:xfrm>
            <a:off x="8839823" y="7390522"/>
            <a:ext cx="3068005" cy="414338"/>
          </a:xfrm>
        </p:spPr>
        <p:txBody>
          <a:bodyPr/>
          <a:lstStyle/>
          <a:p>
            <a:fld id="{0F70353F-5ECB-4B50-B3EA-C871EA4E3F32}" type="slidenum">
              <a:rPr lang="en-US" smtClean="0"/>
              <a:t>13</a:t>
            </a:fld>
            <a:endParaRPr lang="en-US" dirty="0"/>
          </a:p>
        </p:txBody>
      </p:sp>
    </p:spTree>
    <p:extLst>
      <p:ext uri="{BB962C8B-B14F-4D97-AF65-F5344CB8AC3E}">
        <p14:creationId xmlns:p14="http://schemas.microsoft.com/office/powerpoint/2010/main" val="1343779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C3B96-4DFB-4EAF-9856-70A17DB6DD1F}"/>
              </a:ext>
            </a:extLst>
          </p:cNvPr>
          <p:cNvSpPr>
            <a:spLocks noGrp="1"/>
          </p:cNvSpPr>
          <p:nvPr>
            <p:ph type="title"/>
          </p:nvPr>
        </p:nvSpPr>
        <p:spPr>
          <a:xfrm>
            <a:off x="4074726" y="360276"/>
            <a:ext cx="7612380" cy="427039"/>
          </a:xfrm>
        </p:spPr>
        <p:txBody>
          <a:bodyPr>
            <a:noAutofit/>
          </a:bodyPr>
          <a:lstStyle/>
          <a:p>
            <a:pPr>
              <a:lnSpc>
                <a:spcPts val="2811"/>
              </a:lnSpc>
            </a:pPr>
            <a:r>
              <a:rPr lang="en-US" spc="-6" dirty="0">
                <a:latin typeface="Raleway Black" panose="020B0503030101060003" pitchFamily="34" charset="77"/>
                <a:cs typeface="Arial"/>
              </a:rPr>
              <a:t>DLA Weapons Support (Richmond)  </a:t>
            </a:r>
            <a:br>
              <a:rPr lang="en-US" spc="-6" dirty="0">
                <a:latin typeface="Raleway Black" panose="020B0503030101060003" pitchFamily="34" charset="77"/>
                <a:cs typeface="Arial"/>
              </a:rPr>
            </a:br>
            <a:r>
              <a:rPr lang="en-US" spc="-6" dirty="0">
                <a:latin typeface="Raleway Black" panose="020B0503030101060003" pitchFamily="34" charset="77"/>
                <a:cs typeface="Arial"/>
              </a:rPr>
              <a:t>Richmond, VA</a:t>
            </a:r>
            <a:endParaRPr lang="en-US" dirty="0">
              <a:latin typeface="Raleway Black" panose="020B0503030101060003" pitchFamily="34" charset="77"/>
            </a:endParaRPr>
          </a:p>
        </p:txBody>
      </p:sp>
      <p:sp>
        <p:nvSpPr>
          <p:cNvPr id="4" name="Slide Number Placeholder 3">
            <a:extLst>
              <a:ext uri="{FF2B5EF4-FFF2-40B4-BE49-F238E27FC236}">
                <a16:creationId xmlns:a16="http://schemas.microsoft.com/office/drawing/2014/main" id="{7D51292E-ADE4-402D-A92D-40E6E388DB64}"/>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14</a:t>
            </a:fld>
            <a:endParaRPr lang="en-US"/>
          </a:p>
        </p:txBody>
      </p:sp>
      <p:sp>
        <p:nvSpPr>
          <p:cNvPr id="7" name="TextBox 6">
            <a:extLst>
              <a:ext uri="{FF2B5EF4-FFF2-40B4-BE49-F238E27FC236}">
                <a16:creationId xmlns:a16="http://schemas.microsoft.com/office/drawing/2014/main" id="{964C8B7E-092A-47E7-930B-CC8AF1764E0F}"/>
              </a:ext>
            </a:extLst>
          </p:cNvPr>
          <p:cNvSpPr txBox="1"/>
          <p:nvPr/>
        </p:nvSpPr>
        <p:spPr>
          <a:xfrm>
            <a:off x="1259840" y="1415100"/>
            <a:ext cx="9672320" cy="441211"/>
          </a:xfrm>
          <a:prstGeom prst="rect">
            <a:avLst/>
          </a:prstGeom>
          <a:noFill/>
        </p:spPr>
        <p:txBody>
          <a:bodyPr wrap="square" rtlCol="0">
            <a:spAutoFit/>
          </a:bodyPr>
          <a:lstStyle/>
          <a:p>
            <a:pPr algn="ctr" defTabSz="518145">
              <a:defRPr/>
            </a:pPr>
            <a:r>
              <a:rPr lang="en-US" sz="2267" b="1" dirty="0">
                <a:solidFill>
                  <a:prstClr val="black"/>
                </a:solidFill>
                <a:latin typeface="Arial" panose="020B0604020202020204"/>
                <a:cs typeface="Times New Roman" panose="02020603050405020304" pitchFamily="18" charset="0"/>
              </a:rPr>
              <a:t>Provides global airpower supply solutions </a:t>
            </a:r>
          </a:p>
        </p:txBody>
      </p:sp>
      <p:sp>
        <p:nvSpPr>
          <p:cNvPr id="8" name="Text Box 10">
            <a:extLst>
              <a:ext uri="{FF2B5EF4-FFF2-40B4-BE49-F238E27FC236}">
                <a16:creationId xmlns:a16="http://schemas.microsoft.com/office/drawing/2014/main" id="{1320F86D-4559-4A62-A4CF-581293C70988}"/>
              </a:ext>
            </a:extLst>
          </p:cNvPr>
          <p:cNvSpPr txBox="1">
            <a:spLocks noChangeArrowheads="1"/>
          </p:cNvSpPr>
          <p:nvPr/>
        </p:nvSpPr>
        <p:spPr bwMode="auto">
          <a:xfrm>
            <a:off x="721823" y="1951617"/>
            <a:ext cx="2590800" cy="36587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1036290" eaLnBrk="1" fontAlgn="base" hangingPunct="1">
              <a:spcBef>
                <a:spcPts val="1133"/>
              </a:spcBef>
              <a:spcAft>
                <a:spcPct val="0"/>
              </a:spcAft>
              <a:defRPr/>
            </a:pPr>
            <a:r>
              <a:rPr lang="en-US" altLang="en-US" sz="1700" b="1" dirty="0">
                <a:solidFill>
                  <a:prstClr val="white"/>
                </a:solidFill>
                <a:effectLst>
                  <a:outerShdw blurRad="38100" dist="38100" dir="2700000" algn="tl">
                    <a:srgbClr val="000000">
                      <a:alpha val="43137"/>
                    </a:srgbClr>
                  </a:outerShdw>
                </a:effectLst>
                <a:latin typeface="Arial" panose="020B0604020202020204"/>
                <a:cs typeface="Times New Roman" panose="02020603050405020304" pitchFamily="18" charset="0"/>
              </a:rPr>
              <a:t>AVIATION: CLASS IX</a:t>
            </a:r>
          </a:p>
        </p:txBody>
      </p:sp>
      <p:sp>
        <p:nvSpPr>
          <p:cNvPr id="12" name="Rectangle 1">
            <a:extLst>
              <a:ext uri="{FF2B5EF4-FFF2-40B4-BE49-F238E27FC236}">
                <a16:creationId xmlns:a16="http://schemas.microsoft.com/office/drawing/2014/main" id="{0AD0897F-BA4D-4CB0-9AB8-D6466D28F199}"/>
              </a:ext>
            </a:extLst>
          </p:cNvPr>
          <p:cNvSpPr>
            <a:spLocks noChangeArrowheads="1"/>
          </p:cNvSpPr>
          <p:nvPr/>
        </p:nvSpPr>
        <p:spPr bwMode="auto">
          <a:xfrm>
            <a:off x="793790" y="2428347"/>
            <a:ext cx="5037667"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3" indent="-169863"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Turbine engine components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Air frame structural parts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Flight safety equipment</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Electrical components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Aviation lighting</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Bearings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Commodities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Cables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Hardware</a:t>
            </a:r>
          </a:p>
        </p:txBody>
      </p:sp>
      <p:sp>
        <p:nvSpPr>
          <p:cNvPr id="9" name="Text Box 10">
            <a:extLst>
              <a:ext uri="{FF2B5EF4-FFF2-40B4-BE49-F238E27FC236}">
                <a16:creationId xmlns:a16="http://schemas.microsoft.com/office/drawing/2014/main" id="{3EBAEF72-2822-4BDB-B177-93EF7795F787}"/>
              </a:ext>
            </a:extLst>
          </p:cNvPr>
          <p:cNvSpPr txBox="1">
            <a:spLocks noChangeArrowheads="1"/>
          </p:cNvSpPr>
          <p:nvPr/>
        </p:nvSpPr>
        <p:spPr bwMode="auto">
          <a:xfrm>
            <a:off x="721824" y="5195989"/>
            <a:ext cx="4622497" cy="36587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1036290" eaLnBrk="1" fontAlgn="base" hangingPunct="1">
              <a:spcBef>
                <a:spcPts val="1133"/>
              </a:spcBef>
              <a:spcAft>
                <a:spcPct val="0"/>
              </a:spcAft>
              <a:defRPr/>
            </a:pPr>
            <a:r>
              <a:rPr lang="en-US" altLang="en-US" sz="1700" b="1" dirty="0">
                <a:solidFill>
                  <a:prstClr val="white"/>
                </a:solidFill>
                <a:effectLst>
                  <a:outerShdw blurRad="38100" dist="38100" dir="2700000" algn="tl">
                    <a:srgbClr val="000000">
                      <a:alpha val="43137"/>
                    </a:srgbClr>
                  </a:outerShdw>
                </a:effectLst>
                <a:latin typeface="Arial" panose="020B0604020202020204"/>
                <a:cs typeface="Times New Roman" panose="02020603050405020304" pitchFamily="18" charset="0"/>
              </a:rPr>
              <a:t>ADDITIONAL DLA AVIATION SERVICES</a:t>
            </a:r>
          </a:p>
        </p:txBody>
      </p:sp>
      <p:sp>
        <p:nvSpPr>
          <p:cNvPr id="17" name="Rectangle 1">
            <a:extLst>
              <a:ext uri="{FF2B5EF4-FFF2-40B4-BE49-F238E27FC236}">
                <a16:creationId xmlns:a16="http://schemas.microsoft.com/office/drawing/2014/main" id="{23C80D74-79E5-4F7C-85B9-0A1301CFDF7B}"/>
              </a:ext>
            </a:extLst>
          </p:cNvPr>
          <p:cNvSpPr>
            <a:spLocks noChangeArrowheads="1"/>
          </p:cNvSpPr>
          <p:nvPr/>
        </p:nvSpPr>
        <p:spPr bwMode="auto">
          <a:xfrm>
            <a:off x="795903" y="5637397"/>
            <a:ext cx="5037667" cy="1528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69863" indent="-169863"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mn-lt"/>
                <a:cs typeface="Times New Roman" panose="02020603050405020304" pitchFamily="18" charset="0"/>
              </a:rPr>
              <a:t>Maps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mn-lt"/>
                <a:cs typeface="Times New Roman" panose="02020603050405020304" pitchFamily="18" charset="0"/>
              </a:rPr>
              <a:t>Environmental products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mn-lt"/>
                <a:cs typeface="Times New Roman" panose="02020603050405020304" pitchFamily="18" charset="0"/>
              </a:rPr>
              <a:t>Packaged petroleum</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mn-lt"/>
                <a:cs typeface="Times New Roman" panose="02020603050405020304" pitchFamily="18" charset="0"/>
              </a:rPr>
              <a:t>Industrial gases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mn-lt"/>
                <a:cs typeface="Times New Roman" panose="02020603050405020304" pitchFamily="18" charset="0"/>
              </a:rPr>
              <a:t>Industrial plant equipment</a:t>
            </a:r>
          </a:p>
        </p:txBody>
      </p:sp>
      <p:sp>
        <p:nvSpPr>
          <p:cNvPr id="14" name="Text Box 10">
            <a:extLst>
              <a:ext uri="{FF2B5EF4-FFF2-40B4-BE49-F238E27FC236}">
                <a16:creationId xmlns:a16="http://schemas.microsoft.com/office/drawing/2014/main" id="{A8088FE0-21F7-48F6-BB77-088069DA75DF}"/>
              </a:ext>
            </a:extLst>
          </p:cNvPr>
          <p:cNvSpPr txBox="1">
            <a:spLocks noChangeArrowheads="1"/>
          </p:cNvSpPr>
          <p:nvPr/>
        </p:nvSpPr>
        <p:spPr bwMode="auto">
          <a:xfrm>
            <a:off x="6815668" y="1951617"/>
            <a:ext cx="4870410" cy="36587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1036290" eaLnBrk="1" fontAlgn="base" hangingPunct="1">
              <a:spcBef>
                <a:spcPts val="1133"/>
              </a:spcBef>
              <a:spcAft>
                <a:spcPct val="0"/>
              </a:spcAft>
              <a:defRPr/>
            </a:pPr>
            <a:r>
              <a:rPr lang="en-US" altLang="en-US" sz="1700" b="1" dirty="0">
                <a:solidFill>
                  <a:prstClr val="white"/>
                </a:solidFill>
                <a:effectLst>
                  <a:outerShdw blurRad="38100" dist="38100" dir="2700000" algn="tl">
                    <a:srgbClr val="000000">
                      <a:alpha val="43137"/>
                    </a:srgbClr>
                  </a:outerShdw>
                </a:effectLst>
                <a:latin typeface="Arial" panose="020B0604020202020204"/>
                <a:cs typeface="Times New Roman" panose="02020603050405020304" pitchFamily="18" charset="0"/>
              </a:rPr>
              <a:t>OPERATIONAL AND INDUSTRIAL SUPPORT</a:t>
            </a:r>
          </a:p>
        </p:txBody>
      </p:sp>
      <p:grpSp>
        <p:nvGrpSpPr>
          <p:cNvPr id="20" name="5 Supporting Images" descr="Images depicting military aircraft, a nuclear missile silo and DLA employees at work.">
            <a:extLst>
              <a:ext uri="{FF2B5EF4-FFF2-40B4-BE49-F238E27FC236}">
                <a16:creationId xmlns:a16="http://schemas.microsoft.com/office/drawing/2014/main" id="{61013FD4-09A6-904F-A4C4-F610B84AD7EA}"/>
              </a:ext>
            </a:extLst>
          </p:cNvPr>
          <p:cNvGrpSpPr/>
          <p:nvPr/>
        </p:nvGrpSpPr>
        <p:grpSpPr>
          <a:xfrm>
            <a:off x="6985000" y="2491452"/>
            <a:ext cx="4616740" cy="4654057"/>
            <a:chOff x="5356414" y="2100019"/>
            <a:chExt cx="4073594" cy="4106521"/>
          </a:xfrm>
        </p:grpSpPr>
        <p:pic>
          <p:nvPicPr>
            <p:cNvPr id="16" name="Picture 13">
              <a:extLst>
                <a:ext uri="{FF2B5EF4-FFF2-40B4-BE49-F238E27FC236}">
                  <a16:creationId xmlns:a16="http://schemas.microsoft.com/office/drawing/2014/main" id="{ABA3AD33-22B9-4AAF-93F3-01A6C13AC4C5}"/>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56415" y="2100019"/>
              <a:ext cx="1964797" cy="131184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0AFECA8-FB9E-4558-84C8-6E48D3FC9C6F}"/>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56414" y="3497986"/>
              <a:ext cx="1964796" cy="1311844"/>
            </a:xfrm>
            <a:prstGeom prst="rect">
              <a:avLst/>
            </a:prstGeom>
            <a:ln>
              <a:solidFill>
                <a:schemeClr val="tx1"/>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94B96EA2-73F6-4D97-9E64-9B893436C5C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56415" y="4894696"/>
              <a:ext cx="1964795" cy="1311844"/>
            </a:xfrm>
            <a:prstGeom prst="rect">
              <a:avLst/>
            </a:prstGeom>
            <a:ln>
              <a:solidFill>
                <a:schemeClr val="tx1"/>
              </a:solidFill>
            </a:ln>
            <a:effectLst>
              <a:outerShdw blurRad="292100" dist="139700" dir="2700000" algn="tl" rotWithShape="0">
                <a:srgbClr val="333333">
                  <a:alpha val="65000"/>
                </a:srgbClr>
              </a:outerShdw>
            </a:effectLst>
          </p:spPr>
        </p:pic>
        <p:pic>
          <p:nvPicPr>
            <p:cNvPr id="13" name="Picture 5">
              <a:extLst>
                <a:ext uri="{FF2B5EF4-FFF2-40B4-BE49-F238E27FC236}">
                  <a16:creationId xmlns:a16="http://schemas.microsoft.com/office/drawing/2014/main" id="{31A550F9-7295-44CD-9B08-FFF0A63EB95A}"/>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12513" y="2764688"/>
              <a:ext cx="2017495" cy="1311843"/>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8504E479-A599-4633-99BB-17D516852C0F}"/>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412511" y="4163177"/>
              <a:ext cx="2017496" cy="1305915"/>
            </a:xfrm>
            <a:prstGeom prst="rect">
              <a:avLst/>
            </a:prstGeom>
            <a:ln>
              <a:solidFill>
                <a:schemeClr val="tx1"/>
              </a:solid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669590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E6307-C0C0-4ECB-B6C1-1102D1A9ED74}"/>
              </a:ext>
            </a:extLst>
          </p:cNvPr>
          <p:cNvSpPr>
            <a:spLocks noGrp="1"/>
          </p:cNvSpPr>
          <p:nvPr>
            <p:ph type="title"/>
          </p:nvPr>
        </p:nvSpPr>
        <p:spPr>
          <a:xfrm>
            <a:off x="4058962" y="359196"/>
            <a:ext cx="7612380" cy="427039"/>
          </a:xfrm>
        </p:spPr>
        <p:txBody>
          <a:bodyPr>
            <a:noAutofit/>
          </a:bodyPr>
          <a:lstStyle/>
          <a:p>
            <a:pPr>
              <a:lnSpc>
                <a:spcPts val="2811"/>
              </a:lnSpc>
            </a:pPr>
            <a:r>
              <a:rPr lang="en-US" altLang="en-US" spc="-68" dirty="0">
                <a:latin typeface="Raleway Black" panose="020B0503030101060003" pitchFamily="34" charset="77"/>
                <a:cs typeface="Times New Roman" panose="02020603050405020304" pitchFamily="18" charset="0"/>
              </a:rPr>
              <a:t>DLA Weapons Support (Columbus)</a:t>
            </a:r>
            <a:br>
              <a:rPr lang="en-US" altLang="en-US" spc="-68" dirty="0">
                <a:latin typeface="Raleway Black" panose="020B0503030101060003" pitchFamily="34" charset="77"/>
                <a:cs typeface="Times New Roman" panose="02020603050405020304" pitchFamily="18" charset="0"/>
              </a:rPr>
            </a:br>
            <a:r>
              <a:rPr lang="en-US" altLang="en-US" spc="-68" dirty="0">
                <a:latin typeface="Raleway Black" panose="020B0503030101060003" pitchFamily="34" charset="77"/>
                <a:cs typeface="Times New Roman" panose="02020603050405020304" pitchFamily="18" charset="0"/>
              </a:rPr>
              <a:t> Columbus, OH</a:t>
            </a:r>
            <a:endParaRPr lang="en-US" dirty="0">
              <a:latin typeface="Raleway Black" panose="020B0503030101060003" pitchFamily="34" charset="77"/>
            </a:endParaRPr>
          </a:p>
        </p:txBody>
      </p:sp>
      <p:sp>
        <p:nvSpPr>
          <p:cNvPr id="4" name="Slide Number Placeholder 3">
            <a:extLst>
              <a:ext uri="{FF2B5EF4-FFF2-40B4-BE49-F238E27FC236}">
                <a16:creationId xmlns:a16="http://schemas.microsoft.com/office/drawing/2014/main" id="{D3FA475B-4278-480C-AB4D-1C236180D32A}"/>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15</a:t>
            </a:fld>
            <a:endParaRPr lang="en-US"/>
          </a:p>
        </p:txBody>
      </p:sp>
      <p:sp>
        <p:nvSpPr>
          <p:cNvPr id="14" name="TextBox 13">
            <a:extLst>
              <a:ext uri="{FF2B5EF4-FFF2-40B4-BE49-F238E27FC236}">
                <a16:creationId xmlns:a16="http://schemas.microsoft.com/office/drawing/2014/main" id="{7A53D517-95A4-40DE-8F52-D4392FE64EC0}"/>
              </a:ext>
            </a:extLst>
          </p:cNvPr>
          <p:cNvSpPr txBox="1"/>
          <p:nvPr/>
        </p:nvSpPr>
        <p:spPr>
          <a:xfrm>
            <a:off x="1475596" y="1442861"/>
            <a:ext cx="9255084" cy="441211"/>
          </a:xfrm>
          <a:prstGeom prst="rect">
            <a:avLst/>
          </a:prstGeom>
          <a:noFill/>
        </p:spPr>
        <p:txBody>
          <a:bodyPr wrap="square" rtlCol="0">
            <a:spAutoFit/>
          </a:bodyPr>
          <a:lstStyle/>
          <a:p>
            <a:pPr algn="ctr"/>
            <a:r>
              <a:rPr lang="en-US" sz="2267" b="1" dirty="0">
                <a:cs typeface="Times New Roman" panose="02020603050405020304" pitchFamily="18" charset="0"/>
              </a:rPr>
              <a:t>Provides global Land and Maritime supply chains</a:t>
            </a:r>
          </a:p>
        </p:txBody>
      </p:sp>
      <p:sp>
        <p:nvSpPr>
          <p:cNvPr id="12" name="Text Box 10">
            <a:extLst>
              <a:ext uri="{FF2B5EF4-FFF2-40B4-BE49-F238E27FC236}">
                <a16:creationId xmlns:a16="http://schemas.microsoft.com/office/drawing/2014/main" id="{9DA9FA29-23B6-4B51-9538-C2BC3537B351}"/>
              </a:ext>
            </a:extLst>
          </p:cNvPr>
          <p:cNvSpPr txBox="1">
            <a:spLocks noChangeArrowheads="1"/>
          </p:cNvSpPr>
          <p:nvPr/>
        </p:nvSpPr>
        <p:spPr bwMode="auto">
          <a:xfrm>
            <a:off x="568883" y="1924525"/>
            <a:ext cx="2239626" cy="36587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1133"/>
              </a:spcBef>
              <a:defRPr/>
            </a:pPr>
            <a:r>
              <a:rPr lang="en-US" altLang="en-US" sz="1700"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LAND: CLASS IX</a:t>
            </a:r>
          </a:p>
        </p:txBody>
      </p:sp>
      <p:sp>
        <p:nvSpPr>
          <p:cNvPr id="10" name="Text Box 9">
            <a:extLst>
              <a:ext uri="{FF2B5EF4-FFF2-40B4-BE49-F238E27FC236}">
                <a16:creationId xmlns:a16="http://schemas.microsoft.com/office/drawing/2014/main" id="{01726112-C7D7-4507-910B-7FE80630C786}"/>
              </a:ext>
            </a:extLst>
          </p:cNvPr>
          <p:cNvSpPr txBox="1">
            <a:spLocks noChangeArrowheads="1"/>
          </p:cNvSpPr>
          <p:nvPr/>
        </p:nvSpPr>
        <p:spPr bwMode="blackWhite">
          <a:xfrm>
            <a:off x="479991" y="2448116"/>
            <a:ext cx="4109094" cy="29482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lIns="102179" tIns="50191" rIns="102179" bIns="50191">
            <a:spAutoFit/>
          </a:bodyPr>
          <a:lstStyle>
            <a:lvl1pPr marL="342900" indent="-342900" eaLnBrk="0" hangingPunct="0">
              <a:defRPr>
                <a:solidFill>
                  <a:schemeClr val="tx1"/>
                </a:solidFill>
                <a:latin typeface="Arial" pitchFamily="34" charset="0"/>
              </a:defRPr>
            </a:lvl1pPr>
            <a:lvl2pPr marL="173038" indent="-173038"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Wheeled, tracked and </a:t>
            </a:r>
            <a:br>
              <a:rPr lang="en-US" altLang="en-US" sz="2000" dirty="0">
                <a:solidFill>
                  <a:srgbClr val="000000"/>
                </a:solidFill>
                <a:latin typeface="+mn-lt"/>
                <a:cs typeface="Times New Roman" panose="02020603050405020304" pitchFamily="18" charset="0"/>
              </a:rPr>
            </a:br>
            <a:r>
              <a:rPr lang="en-US" altLang="en-US" sz="2000" dirty="0">
                <a:solidFill>
                  <a:srgbClr val="000000"/>
                </a:solidFill>
                <a:latin typeface="+mn-lt"/>
                <a:cs typeface="Times New Roman" panose="02020603050405020304" pitchFamily="18" charset="0"/>
              </a:rPr>
              <a:t>heavy vehicle parts</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Vehicle maintenance kits</a:t>
            </a:r>
          </a:p>
          <a:p>
            <a:pPr marL="322042" lvl="1" indent="-322042">
              <a:spcBef>
                <a:spcPts val="340"/>
              </a:spcBef>
              <a:spcAft>
                <a:spcPts val="340"/>
              </a:spcAft>
              <a:buFont typeface="Arial" pitchFamily="34" charset="0"/>
              <a:buChar char="•"/>
            </a:pPr>
            <a:r>
              <a:rPr lang="en-US" altLang="en-US" sz="2000" dirty="0">
                <a:solidFill>
                  <a:srgbClr val="000000"/>
                </a:solidFill>
                <a:cs typeface="Times New Roman" panose="02020603050405020304" pitchFamily="18" charset="0"/>
              </a:rPr>
              <a:t>Power transmission, engine and suspension components</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Tires</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Batteries</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Small arms parts</a:t>
            </a:r>
            <a:r>
              <a:rPr lang="en-US" altLang="en-US" sz="2000" b="1" dirty="0">
                <a:solidFill>
                  <a:srgbClr val="000000"/>
                </a:solidFill>
                <a:latin typeface="+mn-lt"/>
                <a:cs typeface="Times New Roman" panose="02020603050405020304" pitchFamily="18" charset="0"/>
              </a:rPr>
              <a:t> </a:t>
            </a:r>
          </a:p>
        </p:txBody>
      </p:sp>
      <p:sp>
        <p:nvSpPr>
          <p:cNvPr id="13" name="Text Box 10">
            <a:extLst>
              <a:ext uri="{FF2B5EF4-FFF2-40B4-BE49-F238E27FC236}">
                <a16:creationId xmlns:a16="http://schemas.microsoft.com/office/drawing/2014/main" id="{F70ECC73-AF94-48ED-809B-508AD3DAABC1}"/>
              </a:ext>
            </a:extLst>
          </p:cNvPr>
          <p:cNvSpPr txBox="1">
            <a:spLocks noChangeArrowheads="1"/>
          </p:cNvSpPr>
          <p:nvPr/>
        </p:nvSpPr>
        <p:spPr bwMode="auto">
          <a:xfrm>
            <a:off x="7473842" y="1924525"/>
            <a:ext cx="2562574" cy="36587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1133"/>
              </a:spcBef>
              <a:defRPr/>
            </a:pPr>
            <a:r>
              <a:rPr lang="en-US" altLang="en-US" sz="1700"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MARITIME: CLASS IX</a:t>
            </a:r>
          </a:p>
        </p:txBody>
      </p:sp>
      <p:sp>
        <p:nvSpPr>
          <p:cNvPr id="11" name="Rectangle 8">
            <a:extLst>
              <a:ext uri="{FF2B5EF4-FFF2-40B4-BE49-F238E27FC236}">
                <a16:creationId xmlns:a16="http://schemas.microsoft.com/office/drawing/2014/main" id="{5CB93FCB-2CD0-42E2-8B02-9F265022ED84}"/>
              </a:ext>
            </a:extLst>
          </p:cNvPr>
          <p:cNvSpPr>
            <a:spLocks noChangeArrowheads="1"/>
          </p:cNvSpPr>
          <p:nvPr/>
        </p:nvSpPr>
        <p:spPr bwMode="auto">
          <a:xfrm>
            <a:off x="7407804" y="2430013"/>
            <a:ext cx="4252966"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defRPr>
            </a:lvl1pPr>
            <a:lvl2pPr marL="173038" indent="-173038"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Valves</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Fluid handling</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Electrical/electronics</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Motors</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Packing/gaskets</a:t>
            </a:r>
          </a:p>
        </p:txBody>
      </p:sp>
      <p:sp>
        <p:nvSpPr>
          <p:cNvPr id="15" name="Text Box 10">
            <a:extLst>
              <a:ext uri="{FF2B5EF4-FFF2-40B4-BE49-F238E27FC236}">
                <a16:creationId xmlns:a16="http://schemas.microsoft.com/office/drawing/2014/main" id="{05A87556-63EA-4441-92E2-7F25EB0FF15A}"/>
              </a:ext>
            </a:extLst>
          </p:cNvPr>
          <p:cNvSpPr txBox="1">
            <a:spLocks noChangeArrowheads="1"/>
          </p:cNvSpPr>
          <p:nvPr/>
        </p:nvSpPr>
        <p:spPr bwMode="auto">
          <a:xfrm>
            <a:off x="7407804" y="4985988"/>
            <a:ext cx="4109095" cy="339711"/>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518145">
              <a:lnSpc>
                <a:spcPct val="90000"/>
              </a:lnSpc>
              <a:spcBef>
                <a:spcPct val="20000"/>
              </a:spcBef>
              <a:buClr>
                <a:srgbClr val="800000"/>
              </a:buClr>
              <a:buSzPct val="55000"/>
              <a:defRPr/>
            </a:pPr>
            <a:r>
              <a:rPr lang="en-US" altLang="en-US" sz="1587"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CONSUMABLE </a:t>
            </a:r>
            <a:r>
              <a:rPr lang="en-US" altLang="en-US" sz="1700"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HARDWARE</a:t>
            </a:r>
            <a:r>
              <a:rPr lang="en-US" altLang="en-US" sz="1587"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 CLASS IX</a:t>
            </a:r>
          </a:p>
        </p:txBody>
      </p:sp>
      <p:sp>
        <p:nvSpPr>
          <p:cNvPr id="16" name="Text Box 5">
            <a:extLst>
              <a:ext uri="{FF2B5EF4-FFF2-40B4-BE49-F238E27FC236}">
                <a16:creationId xmlns:a16="http://schemas.microsoft.com/office/drawing/2014/main" id="{7876F8ED-D2D6-4B58-B270-867FFA3B6FE4}"/>
              </a:ext>
            </a:extLst>
          </p:cNvPr>
          <p:cNvSpPr txBox="1">
            <a:spLocks noChangeArrowheads="1"/>
          </p:cNvSpPr>
          <p:nvPr/>
        </p:nvSpPr>
        <p:spPr bwMode="blackWhite">
          <a:xfrm>
            <a:off x="7407803" y="5418590"/>
            <a:ext cx="4428901" cy="1204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lIns="102179" tIns="50191" rIns="102179" bIns="50191">
            <a:spAutoFit/>
          </a:bodyPr>
          <a:lstStyle>
            <a:defPPr>
              <a:defRPr lang="en-US"/>
            </a:defPPr>
            <a:lvl1pPr marL="173038" indent="-173038" eaLnBrk="0" hangingPunct="0">
              <a:lnSpc>
                <a:spcPct val="110000"/>
              </a:lnSpc>
              <a:spcBef>
                <a:spcPts val="300"/>
              </a:spcBef>
              <a:spcAft>
                <a:spcPts val="300"/>
              </a:spcAft>
              <a:buClr>
                <a:srgbClr val="000000"/>
              </a:buClr>
              <a:buSzPct val="70000"/>
              <a:buFont typeface="Arial" pitchFamily="34" charset="0"/>
              <a:buChar char="•"/>
              <a:defRPr>
                <a:solidFill>
                  <a:srgbClr val="000000"/>
                </a:solidFill>
                <a:cs typeface="Arial"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defTabSz="518145">
              <a:lnSpc>
                <a:spcPct val="100000"/>
              </a:lnSpc>
              <a:spcBef>
                <a:spcPts val="0"/>
              </a:spcBef>
              <a:spcAft>
                <a:spcPts val="680"/>
              </a:spcAft>
              <a:buSzPct val="105000"/>
            </a:pPr>
            <a:r>
              <a:rPr lang="en-US" sz="2000" dirty="0">
                <a:cs typeface="Times New Roman" panose="02020603050405020304" pitchFamily="18" charset="0"/>
              </a:rPr>
              <a:t>Consumable repair parts</a:t>
            </a:r>
          </a:p>
          <a:p>
            <a:pPr defTabSz="518145">
              <a:lnSpc>
                <a:spcPct val="100000"/>
              </a:lnSpc>
              <a:spcBef>
                <a:spcPts val="0"/>
              </a:spcBef>
              <a:spcAft>
                <a:spcPts val="680"/>
              </a:spcAft>
              <a:buSzPct val="105000"/>
            </a:pPr>
            <a:r>
              <a:rPr lang="en-US" sz="2000" dirty="0">
                <a:cs typeface="Times New Roman" panose="02020603050405020304" pitchFamily="18" charset="0"/>
              </a:rPr>
              <a:t>Fastening devices</a:t>
            </a:r>
          </a:p>
          <a:p>
            <a:pPr defTabSz="518145">
              <a:lnSpc>
                <a:spcPct val="100000"/>
              </a:lnSpc>
              <a:spcBef>
                <a:spcPts val="0"/>
              </a:spcBef>
              <a:spcAft>
                <a:spcPts val="680"/>
              </a:spcAft>
              <a:buSzPct val="105000"/>
            </a:pPr>
            <a:r>
              <a:rPr lang="en-US" sz="2000" dirty="0">
                <a:cs typeface="Times New Roman" panose="02020603050405020304" pitchFamily="18" charset="0"/>
              </a:rPr>
              <a:t>Miscellaneous hardware</a:t>
            </a:r>
            <a:endParaRPr lang="en-US" altLang="en-US" sz="2000" dirty="0"/>
          </a:p>
        </p:txBody>
      </p:sp>
      <p:pic>
        <p:nvPicPr>
          <p:cNvPr id="9" name="Submarine" descr="Half submerged submarine.">
            <a:extLst>
              <a:ext uri="{FF2B5EF4-FFF2-40B4-BE49-F238E27FC236}">
                <a16:creationId xmlns:a16="http://schemas.microsoft.com/office/drawing/2014/main" id="{4FAEDB8A-924F-41B6-95B0-8D0C0E85CA2F}"/>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148552" y="5386662"/>
            <a:ext cx="3694899" cy="18548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8" name="Personnel Carrier" descr="Iraq War era personnel carrier">
            <a:extLst>
              <a:ext uri="{FF2B5EF4-FFF2-40B4-BE49-F238E27FC236}">
                <a16:creationId xmlns:a16="http://schemas.microsoft.com/office/drawing/2014/main" id="{778FD98C-8818-46C8-B7F2-AFA1B268A5C0}"/>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50081" y="2509079"/>
            <a:ext cx="2359750" cy="1689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44198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6AD0-8951-4663-802D-AB8633261FEB}"/>
              </a:ext>
            </a:extLst>
          </p:cNvPr>
          <p:cNvSpPr>
            <a:spLocks noGrp="1"/>
          </p:cNvSpPr>
          <p:nvPr>
            <p:ph type="title"/>
          </p:nvPr>
        </p:nvSpPr>
        <p:spPr/>
        <p:txBody>
          <a:bodyPr>
            <a:noAutofit/>
          </a:bodyPr>
          <a:lstStyle/>
          <a:p>
            <a:pPr>
              <a:lnSpc>
                <a:spcPts val="2811"/>
              </a:lnSpc>
            </a:pPr>
            <a:r>
              <a:rPr lang="en-US" altLang="en-US" sz="2400">
                <a:latin typeface="Raleway Black" pitchFamily="2" charset="0"/>
                <a:cs typeface="Times New Roman" panose="02020603050405020304" pitchFamily="18" charset="0"/>
              </a:rPr>
              <a:t>DLA Energy</a:t>
            </a:r>
            <a:endParaRPr lang="en-US" sz="2400">
              <a:latin typeface="Raleway Black" pitchFamily="2" charset="0"/>
            </a:endParaRPr>
          </a:p>
        </p:txBody>
      </p:sp>
      <p:sp>
        <p:nvSpPr>
          <p:cNvPr id="3" name="Text Placeholder 2">
            <a:extLst>
              <a:ext uri="{FF2B5EF4-FFF2-40B4-BE49-F238E27FC236}">
                <a16:creationId xmlns:a16="http://schemas.microsoft.com/office/drawing/2014/main" id="{2AA38864-C7FF-155D-0B21-F792CF4887E9}"/>
              </a:ext>
            </a:extLst>
          </p:cNvPr>
          <p:cNvSpPr>
            <a:spLocks noGrp="1"/>
          </p:cNvSpPr>
          <p:nvPr>
            <p:ph type="body" sz="quarter" idx="10"/>
          </p:nvPr>
        </p:nvSpPr>
        <p:spPr/>
        <p:txBody>
          <a:bodyPr/>
          <a:lstStyle/>
          <a:p>
            <a:r>
              <a:rPr lang="en-US"/>
              <a:t>Fort Belvoir, VA</a:t>
            </a:r>
          </a:p>
        </p:txBody>
      </p:sp>
      <p:sp>
        <p:nvSpPr>
          <p:cNvPr id="8" name="TextBox 7">
            <a:extLst>
              <a:ext uri="{FF2B5EF4-FFF2-40B4-BE49-F238E27FC236}">
                <a16:creationId xmlns:a16="http://schemas.microsoft.com/office/drawing/2014/main" id="{943A11F1-2F83-4727-9FD7-5DE4447B86DA}"/>
              </a:ext>
            </a:extLst>
          </p:cNvPr>
          <p:cNvSpPr txBox="1"/>
          <p:nvPr/>
        </p:nvSpPr>
        <p:spPr>
          <a:xfrm>
            <a:off x="909856" y="1469222"/>
            <a:ext cx="10363199" cy="4062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a:ea typeface="+mn-ea"/>
                <a:cs typeface="Times New Roman" panose="02020603050405020304" pitchFamily="18" charset="0"/>
              </a:rPr>
              <a:t>Globally resilient Energy solutions for the warfighter and whole of government</a:t>
            </a:r>
          </a:p>
        </p:txBody>
      </p:sp>
      <p:sp>
        <p:nvSpPr>
          <p:cNvPr id="13" name="Text Box 10">
            <a:extLst>
              <a:ext uri="{FF2B5EF4-FFF2-40B4-BE49-F238E27FC236}">
                <a16:creationId xmlns:a16="http://schemas.microsoft.com/office/drawing/2014/main" id="{4C95A169-FE43-4AC8-8489-2295911FDD57}"/>
              </a:ext>
            </a:extLst>
          </p:cNvPr>
          <p:cNvSpPr txBox="1">
            <a:spLocks noChangeArrowheads="1"/>
          </p:cNvSpPr>
          <p:nvPr/>
        </p:nvSpPr>
        <p:spPr bwMode="auto">
          <a:xfrm>
            <a:off x="1207466" y="1888982"/>
            <a:ext cx="4254214" cy="36587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457200" rtl="0" eaLnBrk="1" fontAlgn="auto" latinLnBrk="0" hangingPunct="1">
              <a:lnSpc>
                <a:spcPct val="100000"/>
              </a:lnSpc>
              <a:spcBef>
                <a:spcPts val="1133"/>
              </a:spcBef>
              <a:spcAft>
                <a:spcPts val="0"/>
              </a:spcAft>
              <a:buClrTx/>
              <a:buSzTx/>
              <a:buFontTx/>
              <a:buNone/>
              <a:tabLst/>
              <a:defRPr/>
            </a:pPr>
            <a:r>
              <a:rPr kumimoji="0" lang="en-US" alt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Times New Roman" panose="02020603050405020304" pitchFamily="18" charset="0"/>
              </a:rPr>
              <a:t>PETROLEUM, OIL &amp; LUBES: CLASS III</a:t>
            </a:r>
          </a:p>
        </p:txBody>
      </p:sp>
      <p:sp>
        <p:nvSpPr>
          <p:cNvPr id="15" name="Text Box 10">
            <a:extLst>
              <a:ext uri="{FF2B5EF4-FFF2-40B4-BE49-F238E27FC236}">
                <a16:creationId xmlns:a16="http://schemas.microsoft.com/office/drawing/2014/main" id="{75AF873D-6CB3-4B47-ABF5-8AC078660464}"/>
              </a:ext>
            </a:extLst>
          </p:cNvPr>
          <p:cNvSpPr txBox="1">
            <a:spLocks noChangeArrowheads="1"/>
          </p:cNvSpPr>
          <p:nvPr/>
        </p:nvSpPr>
        <p:spPr bwMode="auto">
          <a:xfrm>
            <a:off x="6557255" y="1904446"/>
            <a:ext cx="4254214" cy="36587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457200" rtl="0" eaLnBrk="1" fontAlgn="auto" latinLnBrk="0" hangingPunct="1">
              <a:lnSpc>
                <a:spcPct val="100000"/>
              </a:lnSpc>
              <a:spcBef>
                <a:spcPts val="1133"/>
              </a:spcBef>
              <a:spcAft>
                <a:spcPts val="0"/>
              </a:spcAft>
              <a:buClrTx/>
              <a:buSzTx/>
              <a:buFontTx/>
              <a:buNone/>
              <a:tabLst/>
              <a:defRPr/>
            </a:pPr>
            <a:r>
              <a:rPr kumimoji="0" lang="en-US" alt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Times New Roman" panose="02020603050405020304" pitchFamily="18" charset="0"/>
              </a:rPr>
              <a:t>ENERGY SERVICES &amp; COMMODITIES</a:t>
            </a:r>
          </a:p>
        </p:txBody>
      </p:sp>
      <p:grpSp>
        <p:nvGrpSpPr>
          <p:cNvPr id="17" name="Group 16" descr="Images depicting fuel storage tanks, gas and oil pipeline and gauge, solar panels and liftoff pad with billowing smoke and rocket tower.">
            <a:extLst>
              <a:ext uri="{FF2B5EF4-FFF2-40B4-BE49-F238E27FC236}">
                <a16:creationId xmlns:a16="http://schemas.microsoft.com/office/drawing/2014/main" id="{DDE14ED6-9C6F-2E40-94D0-97FD13E6489D}"/>
              </a:ext>
            </a:extLst>
          </p:cNvPr>
          <p:cNvGrpSpPr/>
          <p:nvPr/>
        </p:nvGrpSpPr>
        <p:grpSpPr>
          <a:xfrm>
            <a:off x="1207466" y="5555826"/>
            <a:ext cx="9793224" cy="1642997"/>
            <a:chOff x="258588" y="4902198"/>
            <a:chExt cx="8641080" cy="1449703"/>
          </a:xfrm>
        </p:grpSpPr>
        <p:pic>
          <p:nvPicPr>
            <p:cNvPr id="9" name="Picture 8">
              <a:extLst>
                <a:ext uri="{FF2B5EF4-FFF2-40B4-BE49-F238E27FC236}">
                  <a16:creationId xmlns:a16="http://schemas.microsoft.com/office/drawing/2014/main" id="{90ACC354-38F7-4402-83A3-7EC5E6EC888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8588" y="4902199"/>
              <a:ext cx="2009938" cy="1432375"/>
            </a:xfrm>
            <a:prstGeom prst="roundRect">
              <a:avLst>
                <a:gd name="adj" fmla="val 8594"/>
              </a:avLst>
            </a:prstGeom>
            <a:noFill/>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prstMaterial="plastic">
              <a:bevelT w="444500" h="114300" prst="relaxedInset"/>
            </a:sp3d>
          </p:spPr>
        </p:pic>
        <p:pic>
          <p:nvPicPr>
            <p:cNvPr id="11" name="Picture 10">
              <a:extLst>
                <a:ext uri="{FF2B5EF4-FFF2-40B4-BE49-F238E27FC236}">
                  <a16:creationId xmlns:a16="http://schemas.microsoft.com/office/drawing/2014/main" id="{90180825-5226-4A39-AB83-360E67A7F772}"/>
                </a:ext>
                <a:ext uri="{C183D7F6-B498-43B3-948B-1728B52AA6E4}">
                  <adec:decorative xmlns:adec="http://schemas.microsoft.com/office/drawing/2017/decorative" val="1"/>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2467517" y="4917552"/>
              <a:ext cx="2011680" cy="1432376"/>
            </a:xfrm>
            <a:prstGeom prst="roundRect">
              <a:avLst>
                <a:gd name="adj" fmla="val 8594"/>
              </a:avLst>
            </a:prstGeom>
            <a:noFill/>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prstMaterial="plastic">
              <a:bevelT w="444500" h="114300" prst="relaxedInset"/>
            </a:sp3d>
          </p:spPr>
        </p:pic>
        <p:pic>
          <p:nvPicPr>
            <p:cNvPr id="12" name="Picture 11">
              <a:extLst>
                <a:ext uri="{FF2B5EF4-FFF2-40B4-BE49-F238E27FC236}">
                  <a16:creationId xmlns:a16="http://schemas.microsoft.com/office/drawing/2014/main" id="{3471252F-E952-474B-AF34-13DFA1991195}"/>
                </a:ext>
                <a:ext uri="{C183D7F6-B498-43B3-948B-1728B52AA6E4}">
                  <adec:decorative xmlns:adec="http://schemas.microsoft.com/office/drawing/2017/decorative" val="1"/>
                </a:ext>
              </a:extLst>
            </p:cNvPr>
            <p:cNvPicPr>
              <a:picLocks/>
            </p:cNvPicPr>
            <p:nvPr/>
          </p:nvPicPr>
          <p:blipFill rotWithShape="1">
            <a:blip r:embed="rId5" cstate="print">
              <a:extLst>
                <a:ext uri="{28A0092B-C50C-407E-A947-70E740481C1C}">
                  <a14:useLocalDpi xmlns:a14="http://schemas.microsoft.com/office/drawing/2010/main"/>
                </a:ext>
              </a:extLst>
            </a:blip>
            <a:srcRect r="-557"/>
            <a:stretch/>
          </p:blipFill>
          <p:spPr>
            <a:xfrm>
              <a:off x="4678188" y="4902198"/>
              <a:ext cx="2011680" cy="1439853"/>
            </a:xfrm>
            <a:prstGeom prst="roundRect">
              <a:avLst>
                <a:gd name="adj" fmla="val 8594"/>
              </a:avLst>
            </a:prstGeom>
            <a:noFill/>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prstMaterial="plastic">
              <a:bevelT w="444500" h="114300" prst="relaxedInset"/>
            </a:sp3d>
          </p:spPr>
        </p:pic>
        <p:pic>
          <p:nvPicPr>
            <p:cNvPr id="10" name="Picture 9">
              <a:extLst>
                <a:ext uri="{FF2B5EF4-FFF2-40B4-BE49-F238E27FC236}">
                  <a16:creationId xmlns:a16="http://schemas.microsoft.com/office/drawing/2014/main" id="{10214ACF-1BED-4388-B0F3-F2AB69306248}"/>
                </a:ext>
                <a:ext uri="{C183D7F6-B498-43B3-948B-1728B52AA6E4}">
                  <adec:decorative xmlns:adec="http://schemas.microsoft.com/office/drawing/2017/decorative" val="1"/>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6887988" y="4919524"/>
              <a:ext cx="2011680" cy="1432377"/>
            </a:xfrm>
            <a:prstGeom prst="roundRect">
              <a:avLst>
                <a:gd name="adj" fmla="val 8594"/>
              </a:avLst>
            </a:prstGeom>
            <a:noFill/>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prstMaterial="plastic">
              <a:bevelT w="444500" h="114300" prst="relaxedInset"/>
            </a:sp3d>
          </p:spPr>
        </p:pic>
      </p:grpSp>
      <p:sp>
        <p:nvSpPr>
          <p:cNvPr id="4" name="Slide Number Placeholder 3">
            <a:extLst>
              <a:ext uri="{FF2B5EF4-FFF2-40B4-BE49-F238E27FC236}">
                <a16:creationId xmlns:a16="http://schemas.microsoft.com/office/drawing/2014/main" id="{CE85648C-8ABD-4ACD-BD71-58DB0A772788}"/>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srgbClr val="C9AD62"/>
                </a:solidFill>
                <a:effectLst/>
                <a:uLnTx/>
                <a:uFillTx/>
                <a:latin typeface="Raleway Black"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C9AD62"/>
              </a:solidFill>
              <a:effectLst/>
              <a:uLnTx/>
              <a:uFillTx/>
              <a:latin typeface="Raleway Black" pitchFamily="2" charset="0"/>
              <a:ea typeface="+mn-ea"/>
              <a:cs typeface="+mn-cs"/>
            </a:endParaRPr>
          </a:p>
        </p:txBody>
      </p:sp>
      <p:sp>
        <p:nvSpPr>
          <p:cNvPr id="5" name="Rectangle 7">
            <a:extLst>
              <a:ext uri="{FF2B5EF4-FFF2-40B4-BE49-F238E27FC236}">
                <a16:creationId xmlns:a16="http://schemas.microsoft.com/office/drawing/2014/main" id="{CDC282FA-2C10-A87A-7622-5BFB41AACE2C}"/>
              </a:ext>
            </a:extLst>
          </p:cNvPr>
          <p:cNvSpPr>
            <a:spLocks noChangeArrowheads="1"/>
          </p:cNvSpPr>
          <p:nvPr/>
        </p:nvSpPr>
        <p:spPr bwMode="auto">
          <a:xfrm>
            <a:off x="909857" y="2268441"/>
            <a:ext cx="5186144" cy="3303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22042" marR="0" lvl="0" indent="-322042" algn="l" defTabSz="457200" rtl="0" eaLnBrk="0" fontAlgn="auto" latinLnBrk="0" hangingPunct="0">
              <a:lnSpc>
                <a:spcPct val="100000"/>
              </a:lnSpc>
              <a:spcBef>
                <a:spcPts val="680"/>
              </a:spcBef>
              <a:spcAft>
                <a:spcPts val="680"/>
              </a:spcAft>
              <a:buClr>
                <a:srgbClr val="000000"/>
              </a:buClr>
              <a:buSzPct val="100000"/>
              <a:buFont typeface="Arial" pitchFamily="34" charset="0"/>
              <a:buChar char="•"/>
              <a:tabLst/>
              <a:defRPr/>
            </a:pPr>
            <a:r>
              <a:rPr kumimoji="0" lang="en-US" altLang="en-US" sz="1800" b="0" i="0" u="none" strike="noStrike" kern="1200" cap="none" spc="0" normalizeH="0" baseline="0" noProof="0" dirty="0" err="1">
                <a:ln>
                  <a:noFill/>
                </a:ln>
                <a:solidFill>
                  <a:srgbClr val="000000"/>
                </a:solidFill>
                <a:effectLst/>
                <a:uLnTx/>
                <a:uFillTx/>
                <a:latin typeface="Arial" panose="020B0604020202020204"/>
                <a:ea typeface="+mn-ea"/>
                <a:cs typeface="Times New Roman" panose="02020603050405020304" pitchFamily="18" charset="0"/>
              </a:rPr>
              <a:t>DoW</a:t>
            </a: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 Integrated Materiel Manager for all bulk petroleum </a:t>
            </a:r>
          </a:p>
          <a:p>
            <a:pPr marL="933431" lvl="1">
              <a:spcBef>
                <a:spcPts val="680"/>
              </a:spcBef>
              <a:spcAft>
                <a:spcPts val="680"/>
              </a:spcAft>
              <a:buClr>
                <a:srgbClr val="000000"/>
              </a:buClr>
              <a:buSzPct val="100000"/>
              <a:buFont typeface="Courier New" panose="02070309020205020404" pitchFamily="49" charset="0"/>
              <a:buChar char="o"/>
              <a:defRPr/>
            </a:pPr>
            <a:r>
              <a:rPr lang="en-US" altLang="en-US" dirty="0">
                <a:solidFill>
                  <a:srgbClr val="000000"/>
                </a:solidFill>
                <a:latin typeface="Arial" panose="020B0604020202020204"/>
                <a:cs typeface="Times New Roman" panose="02020603050405020304" pitchFamily="18" charset="0"/>
              </a:rPr>
              <a:t>Global </a:t>
            </a:r>
            <a:r>
              <a:rPr lang="en-US" dirty="0"/>
              <a:t>Bulk Petroleum fuel procurement</a:t>
            </a:r>
            <a:endPar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endParaRPr>
          </a:p>
          <a:p>
            <a:pPr marL="933431" lvl="1">
              <a:spcBef>
                <a:spcPts val="680"/>
              </a:spcBef>
              <a:spcAft>
                <a:spcPts val="680"/>
              </a:spcAft>
              <a:buClr>
                <a:srgbClr val="000000"/>
              </a:buClr>
              <a:buSzPct val="100000"/>
              <a:buFont typeface="Courier New" panose="02070309020205020404" pitchFamily="49" charset="0"/>
              <a:buChar char="o"/>
              <a:defRPr/>
            </a:pPr>
            <a:r>
              <a:rPr lang="en-US" altLang="en-US" dirty="0">
                <a:solidFill>
                  <a:srgbClr val="000000"/>
                </a:solidFill>
                <a:latin typeface="Arial" panose="020B0604020202020204"/>
                <a:cs typeface="Times New Roman" panose="02020603050405020304" pitchFamily="18" charset="0"/>
              </a:rPr>
              <a:t>Global </a:t>
            </a:r>
            <a:r>
              <a:rPr lang="en-US" dirty="0"/>
              <a:t>Supply Chain Acquisition Services</a:t>
            </a:r>
            <a:endPar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endParaRPr>
          </a:p>
          <a:p>
            <a:pPr marL="933431" marR="0" lvl="1" indent="-285750" algn="l" defTabSz="457200" rtl="0" eaLnBrk="0" fontAlgn="auto" latinLnBrk="0" hangingPunct="0">
              <a:lnSpc>
                <a:spcPct val="100000"/>
              </a:lnSpc>
              <a:spcBef>
                <a:spcPts val="680"/>
              </a:spcBef>
              <a:spcAft>
                <a:spcPts val="680"/>
              </a:spcAft>
              <a:buClr>
                <a:srgbClr val="000000"/>
              </a:buClr>
              <a:buSzPct val="100000"/>
              <a:buFont typeface="Courier New" panose="02070309020205020404" pitchFamily="49" charset="0"/>
              <a:buChar char="o"/>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End to end Supply </a:t>
            </a:r>
            <a:r>
              <a:rPr lang="en-US" altLang="en-US" dirty="0">
                <a:solidFill>
                  <a:srgbClr val="000000"/>
                </a:solidFill>
                <a:latin typeface="Arial" panose="020B0604020202020204"/>
                <a:cs typeface="Times New Roman" panose="02020603050405020304" pitchFamily="18" charset="0"/>
              </a:rPr>
              <a:t>C</a:t>
            </a:r>
            <a:r>
              <a:rPr kumimoji="0" lang="en-US" altLang="en-US" sz="1800" b="0" i="0" u="none" strike="noStrike" kern="1200" cap="none" spc="0" normalizeH="0" baseline="0" noProof="0" dirty="0" err="1">
                <a:ln>
                  <a:noFill/>
                </a:ln>
                <a:solidFill>
                  <a:srgbClr val="000000"/>
                </a:solidFill>
                <a:effectLst/>
                <a:uLnTx/>
                <a:uFillTx/>
                <a:latin typeface="Arial" panose="020B0604020202020204"/>
                <a:ea typeface="+mn-ea"/>
                <a:cs typeface="Times New Roman" panose="02020603050405020304" pitchFamily="18" charset="0"/>
              </a:rPr>
              <a:t>hain</a:t>
            </a: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 </a:t>
            </a:r>
            <a:r>
              <a:rPr lang="en-US" altLang="en-US" dirty="0">
                <a:solidFill>
                  <a:srgbClr val="000000"/>
                </a:solidFill>
                <a:latin typeface="Arial" panose="020B0604020202020204"/>
                <a:cs typeface="Times New Roman" panose="02020603050405020304" pitchFamily="18" charset="0"/>
              </a:rPr>
              <a:t>M</a:t>
            </a:r>
            <a:r>
              <a:rPr kumimoji="0" lang="en-US" altLang="en-US" sz="1800" b="0" i="0" u="none" strike="noStrike" kern="1200" cap="none" spc="0" normalizeH="0" baseline="0" noProof="0" dirty="0" err="1">
                <a:ln>
                  <a:noFill/>
                </a:ln>
                <a:solidFill>
                  <a:srgbClr val="000000"/>
                </a:solidFill>
                <a:effectLst/>
                <a:uLnTx/>
                <a:uFillTx/>
                <a:latin typeface="Arial" panose="020B0604020202020204"/>
                <a:ea typeface="+mn-ea"/>
                <a:cs typeface="Times New Roman" panose="02020603050405020304" pitchFamily="18" charset="0"/>
              </a:rPr>
              <a:t>anagement</a:t>
            </a:r>
            <a:endPar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endParaRPr>
          </a:p>
          <a:p>
            <a:pPr marL="933431" lvl="1">
              <a:spcBef>
                <a:spcPts val="680"/>
              </a:spcBef>
              <a:spcAft>
                <a:spcPts val="680"/>
              </a:spcAft>
              <a:buClr>
                <a:srgbClr val="000000"/>
              </a:buClr>
              <a:buSzPct val="100000"/>
              <a:buFont typeface="Courier New" panose="02070309020205020404" pitchFamily="49" charset="0"/>
              <a:buChar char="o"/>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Direct </a:t>
            </a:r>
            <a:r>
              <a:rPr lang="en-US" dirty="0"/>
              <a:t>Delivery Fuels managing deliveries directly to Military and Federal customers</a:t>
            </a:r>
            <a:endPar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endParaRPr>
          </a:p>
        </p:txBody>
      </p:sp>
      <p:sp>
        <p:nvSpPr>
          <p:cNvPr id="6" name="TextBox 5">
            <a:extLst>
              <a:ext uri="{FF2B5EF4-FFF2-40B4-BE49-F238E27FC236}">
                <a16:creationId xmlns:a16="http://schemas.microsoft.com/office/drawing/2014/main" id="{CAEDF3D7-D755-97FB-2F7F-3E95A987E195}"/>
              </a:ext>
            </a:extLst>
          </p:cNvPr>
          <p:cNvSpPr txBox="1"/>
          <p:nvPr/>
        </p:nvSpPr>
        <p:spPr>
          <a:xfrm>
            <a:off x="6435673" y="2279002"/>
            <a:ext cx="4722716" cy="3042371"/>
          </a:xfrm>
          <a:prstGeom prst="rect">
            <a:avLst/>
          </a:prstGeom>
          <a:noFill/>
        </p:spPr>
        <p:txBody>
          <a:bodyPr wrap="square" rtlCol="0">
            <a:spAutoFit/>
          </a:bodyPr>
          <a:lstStyle/>
          <a:p>
            <a:pPr marL="322042" marR="0" lvl="0" indent="-322042" algn="l" defTabSz="457200" rtl="0" eaLnBrk="1" fontAlgn="auto" latinLnBrk="0" hangingPunct="1">
              <a:lnSpc>
                <a:spcPct val="100000"/>
              </a:lnSpc>
              <a:spcBef>
                <a:spcPts val="680"/>
              </a:spcBef>
              <a:spcAft>
                <a:spcPts val="68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Aerospace energy</a:t>
            </a:r>
          </a:p>
          <a:p>
            <a:pPr marL="840187" marR="0" lvl="1" indent="-322042" algn="l" defTabSz="457200" rtl="0" eaLnBrk="1" fontAlgn="auto" latinLnBrk="0" hangingPunct="1">
              <a:lnSpc>
                <a:spcPct val="100000"/>
              </a:lnSpc>
              <a:spcBef>
                <a:spcPts val="680"/>
              </a:spcBef>
              <a:spcAft>
                <a:spcPts val="680"/>
              </a:spcAft>
              <a:buClr>
                <a:srgbClr val="000000"/>
              </a:buClr>
              <a:buSzPct val="100000"/>
              <a:buFont typeface="Courier New" panose="02070309020205020404" pitchFamily="49" charset="0"/>
              <a:buChar char="o"/>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Bulk liquid propellants, cryogenics, specialty chemicals, and gases</a:t>
            </a:r>
          </a:p>
          <a:p>
            <a:pPr marL="322042" marR="0" lvl="0" indent="-322042" algn="l" defTabSz="457200" rtl="0" eaLnBrk="1" fontAlgn="auto" latinLnBrk="0" hangingPunct="1">
              <a:lnSpc>
                <a:spcPct val="100000"/>
              </a:lnSpc>
              <a:spcBef>
                <a:spcPts val="680"/>
              </a:spcBef>
              <a:spcAft>
                <a:spcPts val="68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 Installation energy</a:t>
            </a:r>
          </a:p>
          <a:p>
            <a:pPr marL="840187" marR="0" lvl="1" indent="-322042" algn="l" defTabSz="457200" rtl="0" eaLnBrk="1" fontAlgn="auto" latinLnBrk="0" hangingPunct="1">
              <a:lnSpc>
                <a:spcPct val="100000"/>
              </a:lnSpc>
              <a:spcBef>
                <a:spcPts val="680"/>
              </a:spcBef>
              <a:spcAft>
                <a:spcPts val="680"/>
              </a:spcAft>
              <a:buClr>
                <a:srgbClr val="000000"/>
              </a:buClr>
              <a:buSzPct val="100000"/>
              <a:buFont typeface="Courier New" panose="02070309020205020404" pitchFamily="49" charset="0"/>
              <a:buChar char="o"/>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Natural gas, electricity, renewable power, energy savings performance contracts</a:t>
            </a:r>
          </a:p>
          <a:p>
            <a:pPr marL="322042" marR="0" lvl="0" indent="-322042" algn="l" defTabSz="457200" rtl="0" eaLnBrk="1" fontAlgn="auto" latinLnBrk="0" hangingPunct="1">
              <a:lnSpc>
                <a:spcPct val="100000"/>
              </a:lnSpc>
              <a:spcBef>
                <a:spcPts val="680"/>
              </a:spcBef>
              <a:spcAft>
                <a:spcPts val="68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Utilities privatization</a:t>
            </a:r>
          </a:p>
        </p:txBody>
      </p:sp>
    </p:spTree>
    <p:extLst>
      <p:ext uri="{BB962C8B-B14F-4D97-AF65-F5344CB8AC3E}">
        <p14:creationId xmlns:p14="http://schemas.microsoft.com/office/powerpoint/2010/main" val="1507405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noChangeArrowheads="1"/>
          </p:cNvSpPr>
          <p:nvPr>
            <p:ph type="title"/>
          </p:nvPr>
        </p:nvSpPr>
        <p:spPr bwMode="auto">
          <a:xfrm>
            <a:off x="4066848" y="359196"/>
            <a:ext cx="7612380" cy="427039"/>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vl2pPr algn="ctr" rtl="0" eaLnBrk="0" fontAlgn="base" hangingPunct="0">
              <a:spcBef>
                <a:spcPct val="0"/>
              </a:spcBef>
              <a:spcAft>
                <a:spcPct val="0"/>
              </a:spcAft>
              <a:defRPr sz="3600" b="1">
                <a:solidFill>
                  <a:schemeClr val="tx1"/>
                </a:solidFill>
                <a:latin typeface="Arial" pitchFamily="34"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defTabSz="518145">
              <a:lnSpc>
                <a:spcPts val="2811"/>
              </a:lnSpc>
              <a:defRPr/>
            </a:pPr>
            <a:r>
              <a:rPr lang="en-US" sz="2200" dirty="0">
                <a:solidFill>
                  <a:srgbClr val="C9AD62"/>
                </a:solidFill>
                <a:latin typeface="Raleway Black" panose="020B0503030101060003" pitchFamily="34" charset="77"/>
              </a:rPr>
              <a:t>DLA Distribution</a:t>
            </a:r>
            <a:br>
              <a:rPr lang="en-US" sz="2200" dirty="0">
                <a:solidFill>
                  <a:srgbClr val="C9AD62"/>
                </a:solidFill>
                <a:latin typeface="Raleway Black" panose="020B0503030101060003" pitchFamily="34" charset="77"/>
              </a:rPr>
            </a:br>
            <a:r>
              <a:rPr lang="en-US" sz="2200" dirty="0">
                <a:solidFill>
                  <a:srgbClr val="C9AD62"/>
                </a:solidFill>
                <a:latin typeface="Raleway Black" panose="020B0503030101060003" pitchFamily="34" charset="77"/>
              </a:rPr>
              <a:t>New Cumberland, PA</a:t>
            </a:r>
            <a:endParaRPr lang="en-US" altLang="en-US" sz="2200" spc="-57" dirty="0">
              <a:solidFill>
                <a:srgbClr val="C9AD62"/>
              </a:solidFill>
              <a:latin typeface="Raleway Black" panose="020B0503030101060003" pitchFamily="34" charset="77"/>
              <a:cs typeface="Times New Roman" panose="02020603050405020304" pitchFamily="18" charset="0"/>
            </a:endParaRPr>
          </a:p>
        </p:txBody>
      </p:sp>
      <p:sp>
        <p:nvSpPr>
          <p:cNvPr id="13" name="Slide Number Placeholder 3">
            <a:extLst>
              <a:ext uri="{FF2B5EF4-FFF2-40B4-BE49-F238E27FC236}">
                <a16:creationId xmlns:a16="http://schemas.microsoft.com/office/drawing/2014/main" id="{82AD0ED4-39DA-2225-9226-936E099CC4CD}"/>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17</a:t>
            </a:fld>
            <a:endParaRPr lang="en-US" dirty="0"/>
          </a:p>
        </p:txBody>
      </p:sp>
      <p:pic>
        <p:nvPicPr>
          <p:cNvPr id="61" name="Picture 60">
            <a:extLst>
              <a:ext uri="{FF2B5EF4-FFF2-40B4-BE49-F238E27FC236}">
                <a16:creationId xmlns:a16="http://schemas.microsoft.com/office/drawing/2014/main" id="{6031C491-6631-4BDE-58D6-5B4DA699F7FA}"/>
              </a:ext>
              <a:ext uri="{C183D7F6-B498-43B3-948B-1728B52AA6E4}">
                <adec:decorative xmlns:adec="http://schemas.microsoft.com/office/drawing/2017/decorative" val="1"/>
              </a:ext>
            </a:extLst>
          </p:cNvPr>
          <p:cNvPicPr>
            <a:picLocks noChangeAspect="1"/>
          </p:cNvPicPr>
          <p:nvPr/>
        </p:nvPicPr>
        <p:blipFill rotWithShape="1">
          <a:blip r:embed="rId13" cstate="screen">
            <a:alphaModFix amt="20000"/>
            <a:extLst>
              <a:ext uri="{28A0092B-C50C-407E-A947-70E740481C1C}">
                <a14:useLocalDpi xmlns:a14="http://schemas.microsoft.com/office/drawing/2010/main"/>
              </a:ext>
            </a:extLst>
          </a:blip>
          <a:srcRect b="13964"/>
          <a:stretch/>
        </p:blipFill>
        <p:spPr>
          <a:xfrm>
            <a:off x="850670" y="4298334"/>
            <a:ext cx="5337811" cy="2518864"/>
          </a:xfrm>
          <a:prstGeom prst="rect">
            <a:avLst/>
          </a:prstGeom>
        </p:spPr>
      </p:pic>
      <p:pic>
        <p:nvPicPr>
          <p:cNvPr id="62" name="Picture 61">
            <a:extLst>
              <a:ext uri="{FF2B5EF4-FFF2-40B4-BE49-F238E27FC236}">
                <a16:creationId xmlns:a16="http://schemas.microsoft.com/office/drawing/2014/main" id="{9B126E4F-899A-EE79-3CA1-CEB45DF065AA}"/>
              </a:ext>
              <a:ext uri="{C183D7F6-B498-43B3-948B-1728B52AA6E4}">
                <adec:decorative xmlns:adec="http://schemas.microsoft.com/office/drawing/2017/decorative" val="1"/>
              </a:ext>
            </a:extLst>
          </p:cNvPr>
          <p:cNvPicPr>
            <a:picLocks noChangeAspect="1"/>
          </p:cNvPicPr>
          <p:nvPr/>
        </p:nvPicPr>
        <p:blipFill>
          <a:blip r:embed="rId14" cstate="print">
            <a:alphaModFix amt="20000"/>
            <a:extLst>
              <a:ext uri="{28A0092B-C50C-407E-A947-70E740481C1C}">
                <a14:useLocalDpi xmlns:a14="http://schemas.microsoft.com/office/drawing/2010/main"/>
              </a:ext>
            </a:extLst>
          </a:blip>
          <a:stretch>
            <a:fillRect/>
          </a:stretch>
        </p:blipFill>
        <p:spPr>
          <a:xfrm>
            <a:off x="6194651" y="1802772"/>
            <a:ext cx="5337811" cy="2855176"/>
          </a:xfrm>
          <a:prstGeom prst="rect">
            <a:avLst/>
          </a:prstGeom>
        </p:spPr>
      </p:pic>
      <p:pic>
        <p:nvPicPr>
          <p:cNvPr id="63" name="Picture 62">
            <a:extLst>
              <a:ext uri="{FF2B5EF4-FFF2-40B4-BE49-F238E27FC236}">
                <a16:creationId xmlns:a16="http://schemas.microsoft.com/office/drawing/2014/main" id="{0B9952B6-CBE5-59D6-FBDF-85D64B4FEFBC}"/>
              </a:ext>
              <a:ext uri="{C183D7F6-B498-43B3-948B-1728B52AA6E4}">
                <adec:decorative xmlns:adec="http://schemas.microsoft.com/office/drawing/2017/decorative" val="1"/>
              </a:ext>
            </a:extLst>
          </p:cNvPr>
          <p:cNvPicPr>
            <a:picLocks noChangeAspect="1"/>
          </p:cNvPicPr>
          <p:nvPr/>
        </p:nvPicPr>
        <p:blipFill rotWithShape="1">
          <a:blip r:embed="rId15" cstate="print">
            <a:alphaModFix amt="35000"/>
            <a:extLst>
              <a:ext uri="{28A0092B-C50C-407E-A947-70E740481C1C}">
                <a14:useLocalDpi xmlns:a14="http://schemas.microsoft.com/office/drawing/2010/main"/>
              </a:ext>
            </a:extLst>
          </a:blip>
          <a:srcRect/>
          <a:stretch/>
        </p:blipFill>
        <p:spPr>
          <a:xfrm>
            <a:off x="850673" y="1750449"/>
            <a:ext cx="5404890" cy="3112826"/>
          </a:xfrm>
          <a:prstGeom prst="rect">
            <a:avLst/>
          </a:prstGeom>
        </p:spPr>
      </p:pic>
      <p:pic>
        <p:nvPicPr>
          <p:cNvPr id="128" name="Picture 127">
            <a:extLst>
              <a:ext uri="{FF2B5EF4-FFF2-40B4-BE49-F238E27FC236}">
                <a16:creationId xmlns:a16="http://schemas.microsoft.com/office/drawing/2014/main" id="{69961C70-EB71-F306-474A-82AE9CEE7245}"/>
              </a:ext>
              <a:ext uri="{C183D7F6-B498-43B3-948B-1728B52AA6E4}">
                <adec:decorative xmlns:adec="http://schemas.microsoft.com/office/drawing/2017/decorative" val="1"/>
              </a:ext>
            </a:extLst>
          </p:cNvPr>
          <p:cNvPicPr>
            <a:picLocks noChangeAspect="1"/>
          </p:cNvPicPr>
          <p:nvPr/>
        </p:nvPicPr>
        <p:blipFill rotWithShape="1">
          <a:blip r:embed="rId16" cstate="print">
            <a:alphaModFix amt="35000"/>
            <a:extLst>
              <a:ext uri="{28A0092B-C50C-407E-A947-70E740481C1C}">
                <a14:useLocalDpi xmlns:a14="http://schemas.microsoft.com/office/drawing/2010/main"/>
              </a:ext>
            </a:extLst>
          </a:blip>
          <a:srcRect/>
          <a:stretch/>
        </p:blipFill>
        <p:spPr>
          <a:xfrm>
            <a:off x="6226738" y="3807503"/>
            <a:ext cx="5291035" cy="3039605"/>
          </a:xfrm>
          <a:prstGeom prst="rect">
            <a:avLst/>
          </a:prstGeom>
        </p:spPr>
      </p:pic>
      <p:sp>
        <p:nvSpPr>
          <p:cNvPr id="129" name="Title 2">
            <a:extLst>
              <a:ext uri="{FF2B5EF4-FFF2-40B4-BE49-F238E27FC236}">
                <a16:creationId xmlns:a16="http://schemas.microsoft.com/office/drawing/2014/main" id="{1D78FF06-322C-E36C-9E70-268C6B0E5D7A}"/>
              </a:ext>
            </a:extLst>
          </p:cNvPr>
          <p:cNvSpPr txBox="1">
            <a:spLocks/>
          </p:cNvSpPr>
          <p:nvPr/>
        </p:nvSpPr>
        <p:spPr>
          <a:xfrm>
            <a:off x="1624765" y="1613768"/>
            <a:ext cx="9144000" cy="463103"/>
          </a:xfrm>
          <a:prstGeom prst="rect">
            <a:avLst/>
          </a:prstGeom>
          <a:noFill/>
        </p:spPr>
        <p:txBody>
          <a:bodyPr anchor="ctr"/>
          <a:lst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pitchFamily="34"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22">
              <a:defRPr/>
            </a:pPr>
            <a:r>
              <a:rPr lang="en-US" sz="2000" dirty="0" err="1">
                <a:solidFill>
                  <a:prstClr val="black"/>
                </a:solidFill>
                <a:latin typeface="Arial" panose="020B0604020202020204"/>
                <a:cs typeface="Times New Roman" panose="02020603050405020304" pitchFamily="18" charset="0"/>
              </a:rPr>
              <a:t>DoW’s</a:t>
            </a:r>
            <a:r>
              <a:rPr lang="en-US" sz="2000" dirty="0">
                <a:solidFill>
                  <a:prstClr val="black"/>
                </a:solidFill>
                <a:latin typeface="Arial" panose="020B0604020202020204"/>
                <a:cs typeface="Times New Roman" panose="02020603050405020304" pitchFamily="18" charset="0"/>
              </a:rPr>
              <a:t> joint storage and distribution provider</a:t>
            </a:r>
          </a:p>
        </p:txBody>
      </p:sp>
      <p:pic>
        <p:nvPicPr>
          <p:cNvPr id="130" name="Picture 7" descr="Warehousing and Storage facility&#10;">
            <a:extLst>
              <a:ext uri="{FF2B5EF4-FFF2-40B4-BE49-F238E27FC236}">
                <a16:creationId xmlns:a16="http://schemas.microsoft.com/office/drawing/2014/main" id="{88B76C65-5842-D78A-DD5A-484D0E8EF2CE}"/>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1303854" y="2092036"/>
            <a:ext cx="2552447" cy="1591056"/>
          </a:xfrm>
          <a:prstGeom prst="rect">
            <a:avLst/>
          </a:prstGeom>
          <a:solidFill>
            <a:schemeClr val="accent1"/>
          </a:solidFill>
          <a:ln w="9525">
            <a:solidFill>
              <a:schemeClr val="tx1"/>
            </a:solidFill>
            <a:miter lim="800000"/>
            <a:headEnd/>
            <a:tailEnd/>
          </a:ln>
          <a:effectLst/>
          <a:scene3d>
            <a:camera prst="orthographicFront"/>
            <a:lightRig rig="threePt" dir="t"/>
          </a:scene3d>
          <a:sp3d>
            <a:bevelT/>
          </a:sp3d>
        </p:spPr>
      </p:pic>
      <p:sp>
        <p:nvSpPr>
          <p:cNvPr id="131" name="storage">
            <a:extLst>
              <a:ext uri="{FF2B5EF4-FFF2-40B4-BE49-F238E27FC236}">
                <a16:creationId xmlns:a16="http://schemas.microsoft.com/office/drawing/2014/main" id="{A44949CA-03F6-12BA-B176-2F128BAB6F25}"/>
              </a:ext>
            </a:extLst>
          </p:cNvPr>
          <p:cNvSpPr>
            <a:spLocks noChangeArrowheads="1"/>
          </p:cNvSpPr>
          <p:nvPr>
            <p:custDataLst>
              <p:tags r:id="rId1"/>
            </p:custDataLst>
          </p:nvPr>
        </p:nvSpPr>
        <p:spPr bwMode="auto">
          <a:xfrm>
            <a:off x="1372527" y="2994815"/>
            <a:ext cx="2367623" cy="568435"/>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algn="ctr" defTabSz="914422" eaLnBrk="0" hangingPunct="0">
              <a:lnSpc>
                <a:spcPts val="1700"/>
              </a:lnSpc>
              <a:spcBef>
                <a:spcPts val="100"/>
              </a:spcBef>
              <a:spcAft>
                <a:spcPts val="100"/>
              </a:spcAft>
              <a:buClr>
                <a:prstClr val="black"/>
              </a:buClr>
              <a:defRPr/>
            </a:pPr>
            <a:r>
              <a:rPr lang="en-GB" sz="1400" b="1" dirty="0">
                <a:solidFill>
                  <a:prstClr val="black"/>
                </a:solidFill>
                <a:latin typeface="Arial" panose="020B0604020202020204"/>
                <a:cs typeface="Arial" pitchFamily="34" charset="0"/>
              </a:rPr>
              <a:t>Storage &amp; Distribution Functions </a:t>
            </a:r>
            <a:endParaRPr lang="en-GB" sz="1400" dirty="0">
              <a:solidFill>
                <a:prstClr val="black"/>
              </a:solidFill>
              <a:latin typeface="Arial" panose="020B0604020202020204"/>
              <a:cs typeface="Arial" pitchFamily="34" charset="0"/>
            </a:endParaRPr>
          </a:p>
        </p:txBody>
      </p:sp>
      <p:sp>
        <p:nvSpPr>
          <p:cNvPr id="132" name="Rectangle 14">
            <a:extLst>
              <a:ext uri="{FF2B5EF4-FFF2-40B4-BE49-F238E27FC236}">
                <a16:creationId xmlns:a16="http://schemas.microsoft.com/office/drawing/2014/main" id="{B7422688-145C-35D1-1BFB-4E66D302D7A7}"/>
              </a:ext>
            </a:extLst>
          </p:cNvPr>
          <p:cNvSpPr>
            <a:spLocks noChangeArrowheads="1"/>
          </p:cNvSpPr>
          <p:nvPr>
            <p:custDataLst>
              <p:tags r:id="rId2"/>
            </p:custDataLst>
          </p:nvPr>
        </p:nvSpPr>
        <p:spPr bwMode="auto">
          <a:xfrm>
            <a:off x="1228367" y="3651442"/>
            <a:ext cx="3695081" cy="899178"/>
          </a:xfrm>
          <a:prstGeom prst="rect">
            <a:avLst/>
          </a:prstGeom>
          <a:solidFill>
            <a:schemeClr val="accent5">
              <a:lumMod val="20000"/>
              <a:lumOff val="80000"/>
              <a:alpha val="50000"/>
            </a:schemeClr>
          </a:solidFill>
          <a:ln w="6350">
            <a:noFill/>
            <a:miter lim="800000"/>
            <a:headEnd/>
            <a:tailEnd/>
          </a:ln>
          <a:effectLst/>
        </p:spPr>
        <p:txBody>
          <a:bodyPr lIns="72000" tIns="72000" rIns="72000" bIns="72000"/>
          <a:lstStyle/>
          <a:p>
            <a:pPr marL="179392" indent="-179392" defTabSz="914422" eaLnBrk="0" hangingPunct="0">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Wholesale and r</a:t>
            </a:r>
            <a:r>
              <a:rPr lang="en-GB" sz="1200" b="1" dirty="0" err="1">
                <a:solidFill>
                  <a:prstClr val="black"/>
                </a:solidFill>
                <a:latin typeface="Arial" panose="020B0604020202020204"/>
                <a:cs typeface="Arial" pitchFamily="34" charset="0"/>
              </a:rPr>
              <a:t>etail</a:t>
            </a:r>
            <a:r>
              <a:rPr lang="en-GB" sz="1200" b="1" dirty="0">
                <a:solidFill>
                  <a:prstClr val="black"/>
                </a:solidFill>
                <a:latin typeface="Arial" panose="020B0604020202020204"/>
                <a:cs typeface="Arial" pitchFamily="34" charset="0"/>
              </a:rPr>
              <a:t> r</a:t>
            </a:r>
            <a:r>
              <a:rPr lang="en-GB" sz="1200" b="1" dirty="0" err="1">
                <a:solidFill>
                  <a:prstClr val="black"/>
                </a:solidFill>
                <a:latin typeface="Arial" panose="020B0604020202020204"/>
                <a:cs typeface="Arial" pitchFamily="34" charset="0"/>
              </a:rPr>
              <a:t>eceipt</a:t>
            </a:r>
            <a:r>
              <a:rPr lang="en-GB" sz="1200" b="1" dirty="0">
                <a:solidFill>
                  <a:prstClr val="black"/>
                </a:solidFill>
                <a:latin typeface="Arial" panose="020B0604020202020204"/>
                <a:cs typeface="Arial" pitchFamily="34" charset="0"/>
              </a:rPr>
              <a:t>, store, issue m</a:t>
            </a:r>
            <a:r>
              <a:rPr lang="en-GB" sz="1200" b="1" dirty="0" err="1">
                <a:solidFill>
                  <a:prstClr val="black"/>
                </a:solidFill>
                <a:latin typeface="Arial" panose="020B0604020202020204"/>
                <a:cs typeface="Arial" pitchFamily="34" charset="0"/>
              </a:rPr>
              <a:t>aterial</a:t>
            </a:r>
            <a:endParaRPr lang="en-GB" sz="1200" b="1" dirty="0">
              <a:solidFill>
                <a:prstClr val="black"/>
              </a:solidFill>
              <a:latin typeface="Arial" panose="020B0604020202020204"/>
              <a:cs typeface="Arial" pitchFamily="34" charset="0"/>
            </a:endParaRPr>
          </a:p>
          <a:p>
            <a:pPr marL="179392" indent="-179392" defTabSz="914422" eaLnBrk="0" hangingPunct="0">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Inventory </a:t>
            </a:r>
          </a:p>
          <a:p>
            <a:pPr marL="179392" indent="-179392" defTabSz="914422" eaLnBrk="0" hangingPunct="0">
              <a:spcBef>
                <a:spcPts val="100"/>
              </a:spcBef>
              <a:spcAft>
                <a:spcPts val="100"/>
              </a:spcAft>
              <a:buClr>
                <a:prstClr val="black"/>
              </a:buClr>
              <a:buFontTx/>
              <a:buChar char="•"/>
              <a:defRPr/>
            </a:pPr>
            <a:r>
              <a:rPr lang="en-GB" sz="1200" b="1" dirty="0" err="1">
                <a:solidFill>
                  <a:prstClr val="black"/>
                </a:solidFill>
                <a:latin typeface="Arial" panose="020B0604020202020204"/>
                <a:cs typeface="Arial" pitchFamily="34" charset="0"/>
              </a:rPr>
              <a:t>Preservaton</a:t>
            </a:r>
            <a:r>
              <a:rPr lang="en-GB" sz="1200" b="1" dirty="0">
                <a:solidFill>
                  <a:prstClr val="black"/>
                </a:solidFill>
                <a:latin typeface="Arial" panose="020B0604020202020204"/>
                <a:cs typeface="Arial" pitchFamily="34" charset="0"/>
              </a:rPr>
              <a:t>, p</a:t>
            </a:r>
            <a:r>
              <a:rPr lang="en-GB" sz="1200" b="1" dirty="0" err="1">
                <a:solidFill>
                  <a:prstClr val="black"/>
                </a:solidFill>
                <a:latin typeface="Arial" panose="020B0604020202020204"/>
                <a:cs typeface="Arial" pitchFamily="34" charset="0"/>
              </a:rPr>
              <a:t>ackagin</a:t>
            </a:r>
            <a:r>
              <a:rPr lang="en-GB" sz="1200" b="1" dirty="0">
                <a:solidFill>
                  <a:prstClr val="black"/>
                </a:solidFill>
                <a:latin typeface="Arial" panose="020B0604020202020204"/>
                <a:cs typeface="Arial" pitchFamily="34" charset="0"/>
              </a:rPr>
              <a:t>g, packing and marking </a:t>
            </a:r>
          </a:p>
        </p:txBody>
      </p:sp>
      <p:pic>
        <p:nvPicPr>
          <p:cNvPr id="133" name="Picture 11" descr="Various forms of transportation including air plane, van, 18 wheeler.">
            <a:extLst>
              <a:ext uri="{FF2B5EF4-FFF2-40B4-BE49-F238E27FC236}">
                <a16:creationId xmlns:a16="http://schemas.microsoft.com/office/drawing/2014/main" id="{C5294413-5AE0-EB52-5CA3-26F8574EAB61}"/>
              </a:ext>
            </a:extLst>
          </p:cNvPr>
          <p:cNvPicPr>
            <a:picLocks noChangeArrowheads="1"/>
          </p:cNvPicPr>
          <p:nvPr/>
        </p:nvPicPr>
        <p:blipFill rotWithShape="1">
          <a:blip r:embed="rId18" cstate="email">
            <a:extLst>
              <a:ext uri="{28A0092B-C50C-407E-A947-70E740481C1C}">
                <a14:useLocalDpi xmlns:a14="http://schemas.microsoft.com/office/drawing/2010/main"/>
              </a:ext>
            </a:extLst>
          </a:blip>
          <a:srcRect b="-1"/>
          <a:stretch/>
        </p:blipFill>
        <p:spPr bwMode="auto">
          <a:xfrm>
            <a:off x="5019878" y="2092037"/>
            <a:ext cx="2505456" cy="1588949"/>
          </a:xfrm>
          <a:prstGeom prst="rect">
            <a:avLst/>
          </a:prstGeom>
          <a:noFill/>
          <a:ln w="9525">
            <a:solidFill>
              <a:srgbClr val="002060"/>
            </a:solid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34" name="transportation">
            <a:extLst>
              <a:ext uri="{FF2B5EF4-FFF2-40B4-BE49-F238E27FC236}">
                <a16:creationId xmlns:a16="http://schemas.microsoft.com/office/drawing/2014/main" id="{372F2811-576A-93C4-CB1D-8CB770670345}"/>
              </a:ext>
            </a:extLst>
          </p:cNvPr>
          <p:cNvSpPr>
            <a:spLocks noChangeArrowheads="1"/>
          </p:cNvSpPr>
          <p:nvPr>
            <p:custDataLst>
              <p:tags r:id="rId3"/>
            </p:custDataLst>
          </p:nvPr>
        </p:nvSpPr>
        <p:spPr bwMode="auto">
          <a:xfrm>
            <a:off x="5090128" y="2994815"/>
            <a:ext cx="2373808" cy="568435"/>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algn="ctr" defTabSz="914422" eaLnBrk="0" hangingPunct="0">
              <a:lnSpc>
                <a:spcPts val="1700"/>
              </a:lnSpc>
              <a:spcBef>
                <a:spcPts val="100"/>
              </a:spcBef>
              <a:spcAft>
                <a:spcPts val="100"/>
              </a:spcAft>
              <a:buClr>
                <a:prstClr val="black"/>
              </a:buClr>
              <a:defRPr/>
            </a:pPr>
            <a:r>
              <a:rPr lang="en-GB" sz="1400" b="1" dirty="0">
                <a:solidFill>
                  <a:prstClr val="black"/>
                </a:solidFill>
                <a:latin typeface="Arial" panose="020B0604020202020204"/>
                <a:cs typeface="Arial" pitchFamily="34" charset="0"/>
              </a:rPr>
              <a:t>Transportation Planning</a:t>
            </a:r>
            <a:br>
              <a:rPr lang="en-GB" sz="1400" b="1" dirty="0">
                <a:solidFill>
                  <a:prstClr val="black"/>
                </a:solidFill>
                <a:latin typeface="Arial" panose="020B0604020202020204"/>
                <a:cs typeface="Arial" pitchFamily="34" charset="0"/>
              </a:rPr>
            </a:br>
            <a:r>
              <a:rPr lang="en-GB" sz="1400" b="1" dirty="0">
                <a:solidFill>
                  <a:prstClr val="black"/>
                </a:solidFill>
                <a:latin typeface="Arial" panose="020B0604020202020204"/>
                <a:cs typeface="Arial" pitchFamily="34" charset="0"/>
              </a:rPr>
              <a:t>&amp; Management</a:t>
            </a:r>
            <a:endParaRPr lang="en-GB" sz="1400" dirty="0">
              <a:solidFill>
                <a:prstClr val="black"/>
              </a:solidFill>
              <a:latin typeface="Arial" panose="020B0604020202020204"/>
              <a:cs typeface="Arial" pitchFamily="34" charset="0"/>
            </a:endParaRPr>
          </a:p>
        </p:txBody>
      </p:sp>
      <p:sp>
        <p:nvSpPr>
          <p:cNvPr id="135" name="Rectangle 17">
            <a:extLst>
              <a:ext uri="{FF2B5EF4-FFF2-40B4-BE49-F238E27FC236}">
                <a16:creationId xmlns:a16="http://schemas.microsoft.com/office/drawing/2014/main" id="{8358904A-3C8C-5954-3ECA-9F95F5B4275B}"/>
              </a:ext>
            </a:extLst>
          </p:cNvPr>
          <p:cNvSpPr>
            <a:spLocks noChangeArrowheads="1"/>
          </p:cNvSpPr>
          <p:nvPr>
            <p:custDataLst>
              <p:tags r:id="rId4"/>
            </p:custDataLst>
          </p:nvPr>
        </p:nvSpPr>
        <p:spPr bwMode="auto">
          <a:xfrm>
            <a:off x="4974319" y="3688358"/>
            <a:ext cx="2552447" cy="676379"/>
          </a:xfrm>
          <a:prstGeom prst="rect">
            <a:avLst/>
          </a:prstGeom>
          <a:solidFill>
            <a:schemeClr val="accent5">
              <a:lumMod val="20000"/>
              <a:lumOff val="80000"/>
              <a:alpha val="50000"/>
            </a:schemeClr>
          </a:solidFill>
          <a:ln w="6350">
            <a:noFill/>
            <a:miter lim="800000"/>
            <a:headEnd/>
            <a:tailEnd/>
          </a:ln>
          <a:effectLst/>
        </p:spPr>
        <p:txBody>
          <a:bodyPr lIns="72000" tIns="72000" rIns="72000" bIns="72000"/>
          <a:lstStyle/>
          <a:p>
            <a:pPr marL="179392" indent="-179392" defTabSz="914422" eaLnBrk="0" hangingPunct="0">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Coordination of transportation r</a:t>
            </a:r>
            <a:r>
              <a:rPr lang="en-GB" sz="1200" b="1" dirty="0" err="1">
                <a:solidFill>
                  <a:prstClr val="black"/>
                </a:solidFill>
                <a:latin typeface="Arial" panose="020B0604020202020204"/>
                <a:cs typeface="Arial" pitchFamily="34" charset="0"/>
              </a:rPr>
              <a:t>equirements</a:t>
            </a:r>
            <a:r>
              <a:rPr lang="en-GB" sz="1200" b="1" dirty="0">
                <a:solidFill>
                  <a:prstClr val="black"/>
                </a:solidFill>
                <a:latin typeface="Arial" panose="020B0604020202020204"/>
                <a:cs typeface="Arial" pitchFamily="34" charset="0"/>
              </a:rPr>
              <a:t> for DLA S&amp;D locations &amp; vendors</a:t>
            </a:r>
          </a:p>
        </p:txBody>
      </p:sp>
      <p:pic>
        <p:nvPicPr>
          <p:cNvPr id="136" name="Picture 135" descr="A group of civilian and military people sitting around a table during a meeting&#10;&#10;">
            <a:extLst>
              <a:ext uri="{FF2B5EF4-FFF2-40B4-BE49-F238E27FC236}">
                <a16:creationId xmlns:a16="http://schemas.microsoft.com/office/drawing/2014/main" id="{FD709054-1905-71E8-BE34-F7E44DC255B3}"/>
              </a:ext>
            </a:extLst>
          </p:cNvPr>
          <p:cNvPicPr>
            <a:picLocks/>
          </p:cNvPicPr>
          <p:nvPr/>
        </p:nvPicPr>
        <p:blipFill rotWithShape="1">
          <a:blip r:embed="rId19" cstate="email">
            <a:extLst>
              <a:ext uri="{28A0092B-C50C-407E-A947-70E740481C1C}">
                <a14:useLocalDpi xmlns:a14="http://schemas.microsoft.com/office/drawing/2010/main"/>
              </a:ext>
            </a:extLst>
          </a:blip>
          <a:srcRect r="-767"/>
          <a:stretch/>
        </p:blipFill>
        <p:spPr>
          <a:xfrm>
            <a:off x="8583020" y="2092034"/>
            <a:ext cx="2505456" cy="1588987"/>
          </a:xfrm>
          <a:prstGeom prst="rect">
            <a:avLst/>
          </a:prstGeom>
          <a:scene3d>
            <a:camera prst="orthographicFront"/>
            <a:lightRig rig="threePt" dir="t"/>
          </a:scene3d>
          <a:sp3d>
            <a:bevelT/>
          </a:sp3d>
        </p:spPr>
      </p:pic>
      <p:sp>
        <p:nvSpPr>
          <p:cNvPr id="137" name="customer service">
            <a:extLst>
              <a:ext uri="{FF2B5EF4-FFF2-40B4-BE49-F238E27FC236}">
                <a16:creationId xmlns:a16="http://schemas.microsoft.com/office/drawing/2014/main" id="{8BEB8EF1-DCF6-F191-0F99-51CE5DE51AC4}"/>
              </a:ext>
            </a:extLst>
          </p:cNvPr>
          <p:cNvSpPr>
            <a:spLocks noChangeArrowheads="1"/>
          </p:cNvSpPr>
          <p:nvPr>
            <p:custDataLst>
              <p:tags r:id="rId5"/>
            </p:custDataLst>
          </p:nvPr>
        </p:nvSpPr>
        <p:spPr bwMode="auto">
          <a:xfrm>
            <a:off x="8681164" y="3182419"/>
            <a:ext cx="2304163" cy="380831"/>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algn="ctr" defTabSz="914422" eaLnBrk="0" hangingPunct="0">
              <a:lnSpc>
                <a:spcPts val="1700"/>
              </a:lnSpc>
              <a:spcBef>
                <a:spcPts val="100"/>
              </a:spcBef>
              <a:spcAft>
                <a:spcPts val="100"/>
              </a:spcAft>
              <a:buClr>
                <a:prstClr val="black"/>
              </a:buClr>
              <a:defRPr/>
            </a:pPr>
            <a:r>
              <a:rPr lang="en-GB" sz="1400" b="1" dirty="0">
                <a:solidFill>
                  <a:prstClr val="black"/>
                </a:solidFill>
                <a:latin typeface="Arial" panose="020B0604020202020204"/>
                <a:cs typeface="Arial" pitchFamily="34" charset="0"/>
              </a:rPr>
              <a:t>Customer Service</a:t>
            </a:r>
            <a:endParaRPr lang="en-GB" sz="1400" dirty="0">
              <a:solidFill>
                <a:prstClr val="black"/>
              </a:solidFill>
              <a:latin typeface="Arial" panose="020B0604020202020204"/>
              <a:cs typeface="Arial" pitchFamily="34" charset="0"/>
            </a:endParaRPr>
          </a:p>
        </p:txBody>
      </p:sp>
      <p:sp>
        <p:nvSpPr>
          <p:cNvPr id="138" name="Rectangle 16">
            <a:extLst>
              <a:ext uri="{FF2B5EF4-FFF2-40B4-BE49-F238E27FC236}">
                <a16:creationId xmlns:a16="http://schemas.microsoft.com/office/drawing/2014/main" id="{F6ED2190-91C5-C264-A16D-CB1E7413A3DE}"/>
              </a:ext>
            </a:extLst>
          </p:cNvPr>
          <p:cNvSpPr>
            <a:spLocks noChangeArrowheads="1"/>
          </p:cNvSpPr>
          <p:nvPr>
            <p:custDataLst>
              <p:tags r:id="rId6"/>
            </p:custDataLst>
          </p:nvPr>
        </p:nvSpPr>
        <p:spPr bwMode="auto">
          <a:xfrm>
            <a:off x="8606702" y="3688360"/>
            <a:ext cx="2483815" cy="586005"/>
          </a:xfrm>
          <a:prstGeom prst="rect">
            <a:avLst/>
          </a:prstGeom>
          <a:solidFill>
            <a:schemeClr val="accent5">
              <a:lumMod val="20000"/>
              <a:lumOff val="80000"/>
              <a:alpha val="50000"/>
            </a:schemeClr>
          </a:solidFill>
          <a:ln w="6350">
            <a:noFill/>
            <a:miter lim="800000"/>
            <a:headEnd/>
            <a:tailEnd/>
          </a:ln>
          <a:effectLst/>
        </p:spPr>
        <p:txBody>
          <a:bodyPr lIns="72000" tIns="72000" rIns="72000" bIns="72000"/>
          <a:lstStyle/>
          <a:p>
            <a:pPr marL="179392" indent="-179392" defTabSz="914422" eaLnBrk="0" hangingPunct="0">
              <a:spcBef>
                <a:spcPts val="100"/>
              </a:spcBef>
              <a:spcAft>
                <a:spcPts val="100"/>
              </a:spcAft>
              <a:buClr>
                <a:prstClr val="black"/>
              </a:buClr>
              <a:buFontTx/>
              <a:buChar char="•"/>
              <a:defRPr/>
            </a:pPr>
            <a:r>
              <a:rPr lang="en-AU" sz="1200" b="1" dirty="0">
                <a:solidFill>
                  <a:prstClr val="black"/>
                </a:solidFill>
                <a:latin typeface="Arial" panose="020B0604020202020204"/>
                <a:cs typeface="Arial" pitchFamily="34" charset="0"/>
              </a:rPr>
              <a:t>Materiel movement tracking &amp; expediting </a:t>
            </a:r>
            <a:endParaRPr lang="en-AU" sz="1400" b="1" dirty="0">
              <a:solidFill>
                <a:prstClr val="black"/>
              </a:solidFill>
              <a:latin typeface="Arial" panose="020B0604020202020204"/>
              <a:cs typeface="Arial" pitchFamily="34" charset="0"/>
            </a:endParaRPr>
          </a:p>
          <a:p>
            <a:pPr defTabSz="914422" eaLnBrk="0" hangingPunct="0">
              <a:spcBef>
                <a:spcPts val="100"/>
              </a:spcBef>
              <a:spcAft>
                <a:spcPts val="100"/>
              </a:spcAft>
              <a:buClr>
                <a:prstClr val="black"/>
              </a:buClr>
              <a:defRPr/>
            </a:pPr>
            <a:endParaRPr lang="en-AU" sz="1400" b="1" dirty="0">
              <a:solidFill>
                <a:prstClr val="black"/>
              </a:solidFill>
              <a:latin typeface="Calibri"/>
              <a:cs typeface="Arial" pitchFamily="34" charset="0"/>
            </a:endParaRPr>
          </a:p>
        </p:txBody>
      </p:sp>
      <p:pic>
        <p:nvPicPr>
          <p:cNvPr id="139" name="Picture 9" descr="Cargo container being loaded onto Semi- Trailer.">
            <a:extLst>
              <a:ext uri="{FF2B5EF4-FFF2-40B4-BE49-F238E27FC236}">
                <a16:creationId xmlns:a16="http://schemas.microsoft.com/office/drawing/2014/main" id="{E4B3694A-7816-2F36-4020-9CDECBA9D29C}"/>
              </a:ext>
            </a:extLst>
          </p:cNvPr>
          <p:cNvPicPr>
            <a:picLocks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350843" y="4721213"/>
            <a:ext cx="2505457" cy="1591056"/>
          </a:xfrm>
          <a:prstGeom prst="rect">
            <a:avLst/>
          </a:prstGeom>
          <a:noFill/>
          <a:ln w="9525">
            <a:solidFill>
              <a:schemeClr val="tx1"/>
            </a:solid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40" name="Rectangle 15">
            <a:extLst>
              <a:ext uri="{FF2B5EF4-FFF2-40B4-BE49-F238E27FC236}">
                <a16:creationId xmlns:a16="http://schemas.microsoft.com/office/drawing/2014/main" id="{459BD2D8-BAA7-7960-5E5A-F540EAA96557}"/>
              </a:ext>
            </a:extLst>
          </p:cNvPr>
          <p:cNvSpPr>
            <a:spLocks noChangeArrowheads="1"/>
          </p:cNvSpPr>
          <p:nvPr>
            <p:custDataLst>
              <p:tags r:id="rId7"/>
            </p:custDataLst>
          </p:nvPr>
        </p:nvSpPr>
        <p:spPr bwMode="auto">
          <a:xfrm>
            <a:off x="1421911" y="5647810"/>
            <a:ext cx="2367623" cy="550829"/>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algn="ctr" defTabSz="914422" eaLnBrk="0" hangingPunct="0">
              <a:lnSpc>
                <a:spcPts val="1700"/>
              </a:lnSpc>
              <a:spcBef>
                <a:spcPts val="100"/>
              </a:spcBef>
              <a:spcAft>
                <a:spcPts val="100"/>
              </a:spcAft>
              <a:buClr>
                <a:prstClr val="black"/>
              </a:buClr>
              <a:defRPr/>
            </a:pPr>
            <a:r>
              <a:rPr lang="en-GB" sz="1400" b="1" dirty="0">
                <a:solidFill>
                  <a:prstClr val="black"/>
                </a:solidFill>
                <a:latin typeface="Arial" panose="020B0604020202020204"/>
                <a:cs typeface="Arial" pitchFamily="34" charset="0"/>
              </a:rPr>
              <a:t>Storage &amp; Distribution  Program Management</a:t>
            </a:r>
          </a:p>
          <a:p>
            <a:pPr marL="179392" indent="-179392" algn="ctr" defTabSz="914422" eaLnBrk="0" hangingPunct="0">
              <a:lnSpc>
                <a:spcPts val="1700"/>
              </a:lnSpc>
              <a:spcBef>
                <a:spcPts val="100"/>
              </a:spcBef>
              <a:spcAft>
                <a:spcPts val="100"/>
              </a:spcAft>
              <a:buClr>
                <a:prstClr val="black"/>
              </a:buClr>
              <a:buFontTx/>
              <a:buChar char="•"/>
              <a:defRPr/>
            </a:pPr>
            <a:endParaRPr lang="en-GB" sz="1400" dirty="0">
              <a:solidFill>
                <a:prstClr val="black"/>
              </a:solidFill>
              <a:latin typeface="Arial" panose="020B0604020202020204"/>
              <a:cs typeface="Arial" pitchFamily="34" charset="0"/>
            </a:endParaRPr>
          </a:p>
        </p:txBody>
      </p:sp>
      <p:pic>
        <p:nvPicPr>
          <p:cNvPr id="141" name="Picture 13" descr="Continental United States map showing national truck routes and traffic volumes.">
            <a:extLst>
              <a:ext uri="{FF2B5EF4-FFF2-40B4-BE49-F238E27FC236}">
                <a16:creationId xmlns:a16="http://schemas.microsoft.com/office/drawing/2014/main" id="{1DD1E50A-5EE0-F26A-8E85-386D2B518AD6}"/>
              </a:ext>
            </a:extLst>
          </p:cNvPr>
          <p:cNvPicPr>
            <a:picLocks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8583019" y="4633862"/>
            <a:ext cx="2505457" cy="1586194"/>
          </a:xfrm>
          <a:prstGeom prst="rect">
            <a:avLst/>
          </a:prstGeom>
          <a:noFill/>
          <a:ln w="9525">
            <a:solidFill>
              <a:srgbClr val="002060"/>
            </a:solid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42" name="Rectangle 16">
            <a:extLst>
              <a:ext uri="{FF2B5EF4-FFF2-40B4-BE49-F238E27FC236}">
                <a16:creationId xmlns:a16="http://schemas.microsoft.com/office/drawing/2014/main" id="{F52D77A6-D32E-6CF7-99B4-85316A0383F3}"/>
              </a:ext>
            </a:extLst>
          </p:cNvPr>
          <p:cNvSpPr>
            <a:spLocks noChangeArrowheads="1"/>
          </p:cNvSpPr>
          <p:nvPr>
            <p:custDataLst>
              <p:tags r:id="rId8"/>
            </p:custDataLst>
          </p:nvPr>
        </p:nvSpPr>
        <p:spPr bwMode="auto">
          <a:xfrm>
            <a:off x="8708115" y="5418760"/>
            <a:ext cx="2304163" cy="550829"/>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algn="ctr" defTabSz="914422" eaLnBrk="0" hangingPunct="0">
              <a:lnSpc>
                <a:spcPts val="1700"/>
              </a:lnSpc>
              <a:spcBef>
                <a:spcPts val="100"/>
              </a:spcBef>
              <a:spcAft>
                <a:spcPts val="100"/>
              </a:spcAft>
              <a:buClr>
                <a:prstClr val="black"/>
              </a:buClr>
              <a:defRPr/>
            </a:pPr>
            <a:r>
              <a:rPr lang="en-GB" sz="1400" b="1" dirty="0">
                <a:solidFill>
                  <a:prstClr val="black"/>
                </a:solidFill>
                <a:latin typeface="Arial" panose="020B0604020202020204"/>
                <a:cs typeface="Arial" pitchFamily="34" charset="0"/>
              </a:rPr>
              <a:t>Logistics Planning &amp; Contingency Ops</a:t>
            </a:r>
          </a:p>
          <a:p>
            <a:pPr defTabSz="914422" eaLnBrk="0" hangingPunct="0">
              <a:lnSpc>
                <a:spcPts val="1700"/>
              </a:lnSpc>
              <a:spcBef>
                <a:spcPts val="100"/>
              </a:spcBef>
              <a:spcAft>
                <a:spcPts val="100"/>
              </a:spcAft>
              <a:buClr>
                <a:prstClr val="black"/>
              </a:buClr>
              <a:defRPr/>
            </a:pPr>
            <a:endParaRPr lang="en-AU" sz="2000" dirty="0">
              <a:solidFill>
                <a:prstClr val="black"/>
              </a:solidFill>
              <a:latin typeface="Calibri"/>
              <a:cs typeface="Arial" pitchFamily="34" charset="0"/>
            </a:endParaRPr>
          </a:p>
        </p:txBody>
      </p:sp>
      <p:sp>
        <p:nvSpPr>
          <p:cNvPr id="145" name="Locations">
            <a:extLst>
              <a:ext uri="{FF2B5EF4-FFF2-40B4-BE49-F238E27FC236}">
                <a16:creationId xmlns:a16="http://schemas.microsoft.com/office/drawing/2014/main" id="{BA52ADC0-58FF-DF4D-534B-6FDA33F44F76}"/>
              </a:ext>
            </a:extLst>
          </p:cNvPr>
          <p:cNvSpPr txBox="1"/>
          <p:nvPr/>
        </p:nvSpPr>
        <p:spPr>
          <a:xfrm>
            <a:off x="4556961" y="4578095"/>
            <a:ext cx="3349793" cy="369332"/>
          </a:xfrm>
          <a:prstGeom prst="rect">
            <a:avLst/>
          </a:prstGeom>
          <a:noFill/>
        </p:spPr>
        <p:txBody>
          <a:bodyPr wrap="square" rtlCol="0">
            <a:spAutoFit/>
          </a:bodyPr>
          <a:lstStyle/>
          <a:p>
            <a:pPr algn="ctr" defTabSz="403433"/>
            <a:r>
              <a:rPr lang="en-US" b="1" i="1" spc="300" dirty="0">
                <a:solidFill>
                  <a:prstClr val="black"/>
                </a:solidFill>
                <a:latin typeface="Arial" panose="020B0604020202020204" pitchFamily="34" charset="0"/>
                <a:ea typeface="Calibri" panose="020F0502020204030204" pitchFamily="34" charset="0"/>
                <a:cs typeface="Arial" panose="020B0604020202020204" pitchFamily="34" charset="0"/>
              </a:rPr>
              <a:t>LOCATIONS</a:t>
            </a:r>
          </a:p>
        </p:txBody>
      </p:sp>
      <p:sp>
        <p:nvSpPr>
          <p:cNvPr id="146" name="States">
            <a:extLst>
              <a:ext uri="{FF2B5EF4-FFF2-40B4-BE49-F238E27FC236}">
                <a16:creationId xmlns:a16="http://schemas.microsoft.com/office/drawing/2014/main" id="{3BF11F65-1BE2-D04E-0598-4C7AC93EE617}"/>
              </a:ext>
            </a:extLst>
          </p:cNvPr>
          <p:cNvSpPr txBox="1"/>
          <p:nvPr/>
        </p:nvSpPr>
        <p:spPr>
          <a:xfrm>
            <a:off x="4177183" y="5089370"/>
            <a:ext cx="1540916" cy="523220"/>
          </a:xfrm>
          <a:prstGeom prst="rect">
            <a:avLst/>
          </a:prstGeom>
          <a:noFill/>
        </p:spPr>
        <p:txBody>
          <a:bodyPr wrap="square" rtlCol="0">
            <a:spAutoFit/>
          </a:bodyPr>
          <a:lstStyle/>
          <a:p>
            <a:pPr defTabSz="403433"/>
            <a:r>
              <a:rPr lang="en-US" sz="2800" b="1" dirty="0">
                <a:solidFill>
                  <a:prstClr val="black"/>
                </a:solidFill>
                <a:latin typeface="Arial" panose="020B0604020202020204" pitchFamily="34" charset="0"/>
                <a:ea typeface="Calibri" panose="020F0502020204030204" pitchFamily="34" charset="0"/>
                <a:cs typeface="Arial" panose="020B0604020202020204" pitchFamily="34" charset="0"/>
              </a:rPr>
              <a:t>20 </a:t>
            </a:r>
            <a:r>
              <a:rPr lang="en-US" sz="1050" b="1" dirty="0">
                <a:solidFill>
                  <a:prstClr val="black"/>
                </a:solidFill>
                <a:latin typeface="Arial" panose="020B0604020202020204" pitchFamily="34" charset="0"/>
                <a:ea typeface="Calibri" panose="020F0502020204030204" pitchFamily="34" charset="0"/>
                <a:cs typeface="Arial" panose="020B0604020202020204" pitchFamily="34" charset="0"/>
              </a:rPr>
              <a:t>STATES</a:t>
            </a:r>
          </a:p>
        </p:txBody>
      </p:sp>
      <p:grpSp>
        <p:nvGrpSpPr>
          <p:cNvPr id="147" name="distribution centers" descr="24 Distribution Centers">
            <a:extLst>
              <a:ext uri="{FF2B5EF4-FFF2-40B4-BE49-F238E27FC236}">
                <a16:creationId xmlns:a16="http://schemas.microsoft.com/office/drawing/2014/main" id="{7248A78E-5C15-ED44-4059-26617991CDB5}"/>
              </a:ext>
            </a:extLst>
          </p:cNvPr>
          <p:cNvGrpSpPr/>
          <p:nvPr/>
        </p:nvGrpSpPr>
        <p:grpSpPr>
          <a:xfrm>
            <a:off x="6470141" y="5059498"/>
            <a:ext cx="1834565" cy="523220"/>
            <a:chOff x="4441048" y="4793047"/>
            <a:chExt cx="1834565" cy="523219"/>
          </a:xfrm>
        </p:grpSpPr>
        <p:sp>
          <p:nvSpPr>
            <p:cNvPr id="148" name="TextBox 147">
              <a:extLst>
                <a:ext uri="{FF2B5EF4-FFF2-40B4-BE49-F238E27FC236}">
                  <a16:creationId xmlns:a16="http://schemas.microsoft.com/office/drawing/2014/main" id="{C3DA6D5D-DE9B-3CAC-0363-7FDE64FB4D79}"/>
                </a:ext>
              </a:extLst>
            </p:cNvPr>
            <p:cNvSpPr txBox="1"/>
            <p:nvPr/>
          </p:nvSpPr>
          <p:spPr>
            <a:xfrm>
              <a:off x="4441048" y="4793047"/>
              <a:ext cx="726121" cy="523219"/>
            </a:xfrm>
            <a:prstGeom prst="rect">
              <a:avLst/>
            </a:prstGeom>
            <a:noFill/>
          </p:spPr>
          <p:txBody>
            <a:bodyPr wrap="square" rtlCol="0">
              <a:spAutoFit/>
            </a:bodyPr>
            <a:lstStyle/>
            <a:p>
              <a:pPr algn="ctr" defTabSz="403433"/>
              <a:r>
                <a:rPr lang="en-US" sz="2800" b="1" dirty="0">
                  <a:solidFill>
                    <a:prstClr val="black"/>
                  </a:solidFill>
                  <a:latin typeface="Arial" panose="020B0604020202020204" pitchFamily="34" charset="0"/>
                  <a:ea typeface="Calibri" panose="020F0502020204030204" pitchFamily="34" charset="0"/>
                  <a:cs typeface="Arial" panose="020B0604020202020204" pitchFamily="34" charset="0"/>
                </a:rPr>
                <a:t>24</a:t>
              </a:r>
              <a:endParaRPr lang="en-US" sz="12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49" name="TextBox 148">
              <a:extLst>
                <a:ext uri="{FF2B5EF4-FFF2-40B4-BE49-F238E27FC236}">
                  <a16:creationId xmlns:a16="http://schemas.microsoft.com/office/drawing/2014/main" id="{0938AC42-379F-B835-8ECE-DF6EB11445B0}"/>
                </a:ext>
              </a:extLst>
            </p:cNvPr>
            <p:cNvSpPr txBox="1"/>
            <p:nvPr/>
          </p:nvSpPr>
          <p:spPr>
            <a:xfrm>
              <a:off x="4988557" y="4861111"/>
              <a:ext cx="1287056" cy="415497"/>
            </a:xfrm>
            <a:prstGeom prst="rect">
              <a:avLst/>
            </a:prstGeom>
            <a:noFill/>
          </p:spPr>
          <p:txBody>
            <a:bodyPr wrap="square" rtlCol="0">
              <a:spAutoFit/>
            </a:bodyPr>
            <a:lstStyle/>
            <a:p>
              <a:pPr defTabSz="403433"/>
              <a:r>
                <a:rPr lang="en-US" sz="1050" b="1" dirty="0">
                  <a:solidFill>
                    <a:prstClr val="black"/>
                  </a:solidFill>
                  <a:latin typeface="Arial" panose="020B0604020202020204" pitchFamily="34" charset="0"/>
                  <a:ea typeface="Calibri" panose="020F0502020204030204" pitchFamily="34" charset="0"/>
                  <a:cs typeface="Arial" panose="020B0604020202020204" pitchFamily="34" charset="0"/>
                </a:rPr>
                <a:t>DISTRIBUTION</a:t>
              </a:r>
            </a:p>
            <a:p>
              <a:pPr defTabSz="403433"/>
              <a:r>
                <a:rPr lang="en-US" sz="1050" b="1" dirty="0">
                  <a:solidFill>
                    <a:prstClr val="black"/>
                  </a:solidFill>
                  <a:latin typeface="Arial" panose="020B0604020202020204" pitchFamily="34" charset="0"/>
                  <a:ea typeface="Calibri" panose="020F0502020204030204" pitchFamily="34" charset="0"/>
                  <a:cs typeface="Arial" panose="020B0604020202020204" pitchFamily="34" charset="0"/>
                </a:rPr>
                <a:t>CENTERS</a:t>
              </a:r>
            </a:p>
          </p:txBody>
        </p:sp>
      </p:grpSp>
      <p:sp>
        <p:nvSpPr>
          <p:cNvPr id="150" name="Countries">
            <a:extLst>
              <a:ext uri="{FF2B5EF4-FFF2-40B4-BE49-F238E27FC236}">
                <a16:creationId xmlns:a16="http://schemas.microsoft.com/office/drawing/2014/main" id="{3D197CAD-863B-128D-E042-8D1BCD349BC4}"/>
              </a:ext>
            </a:extLst>
          </p:cNvPr>
          <p:cNvSpPr txBox="1"/>
          <p:nvPr/>
        </p:nvSpPr>
        <p:spPr>
          <a:xfrm>
            <a:off x="4377031" y="5559920"/>
            <a:ext cx="1416106" cy="523220"/>
          </a:xfrm>
          <a:prstGeom prst="rect">
            <a:avLst/>
          </a:prstGeom>
          <a:noFill/>
        </p:spPr>
        <p:txBody>
          <a:bodyPr wrap="square" rtlCol="0">
            <a:spAutoFit/>
          </a:bodyPr>
          <a:lstStyle/>
          <a:p>
            <a:pPr defTabSz="403433"/>
            <a:r>
              <a:rPr lang="en-US" sz="2800" b="1" dirty="0">
                <a:solidFill>
                  <a:prstClr val="black"/>
                </a:solidFill>
                <a:latin typeface="Arial" panose="020B0604020202020204" pitchFamily="34" charset="0"/>
                <a:ea typeface="Calibri" panose="020F0502020204030204" pitchFamily="34" charset="0"/>
                <a:cs typeface="Arial" panose="020B0604020202020204" pitchFamily="34" charset="0"/>
              </a:rPr>
              <a:t>7 </a:t>
            </a:r>
            <a:r>
              <a:rPr lang="en-US" sz="1050" b="1" dirty="0">
                <a:solidFill>
                  <a:prstClr val="black"/>
                </a:solidFill>
                <a:latin typeface="Arial" panose="020B0604020202020204" pitchFamily="34" charset="0"/>
                <a:ea typeface="Calibri" panose="020F0502020204030204" pitchFamily="34" charset="0"/>
                <a:cs typeface="Arial" panose="020B0604020202020204" pitchFamily="34" charset="0"/>
              </a:rPr>
              <a:t>COUNTRIES</a:t>
            </a:r>
          </a:p>
        </p:txBody>
      </p:sp>
      <p:grpSp>
        <p:nvGrpSpPr>
          <p:cNvPr id="151" name="other locations" descr="41 Other Locations">
            <a:extLst>
              <a:ext uri="{FF2B5EF4-FFF2-40B4-BE49-F238E27FC236}">
                <a16:creationId xmlns:a16="http://schemas.microsoft.com/office/drawing/2014/main" id="{6C0A48B0-B55C-A85E-7671-760EB439E41B}"/>
              </a:ext>
            </a:extLst>
          </p:cNvPr>
          <p:cNvGrpSpPr/>
          <p:nvPr/>
        </p:nvGrpSpPr>
        <p:grpSpPr>
          <a:xfrm>
            <a:off x="6350502" y="5531438"/>
            <a:ext cx="1834565" cy="523220"/>
            <a:chOff x="4441048" y="5264996"/>
            <a:chExt cx="1834565" cy="523220"/>
          </a:xfrm>
        </p:grpSpPr>
        <p:sp>
          <p:nvSpPr>
            <p:cNvPr id="152" name="TextBox 151">
              <a:extLst>
                <a:ext uri="{FF2B5EF4-FFF2-40B4-BE49-F238E27FC236}">
                  <a16:creationId xmlns:a16="http://schemas.microsoft.com/office/drawing/2014/main" id="{18DBA9B0-3A99-5514-9A7E-45A5EEED2A5C}"/>
                </a:ext>
              </a:extLst>
            </p:cNvPr>
            <p:cNvSpPr txBox="1"/>
            <p:nvPr/>
          </p:nvSpPr>
          <p:spPr>
            <a:xfrm>
              <a:off x="4441048" y="5264996"/>
              <a:ext cx="726121" cy="523220"/>
            </a:xfrm>
            <a:prstGeom prst="rect">
              <a:avLst/>
            </a:prstGeom>
            <a:noFill/>
          </p:spPr>
          <p:txBody>
            <a:bodyPr wrap="square" rtlCol="0">
              <a:spAutoFit/>
            </a:bodyPr>
            <a:lstStyle/>
            <a:p>
              <a:pPr algn="ctr" defTabSz="403433"/>
              <a:r>
                <a:rPr lang="en-US" sz="2800" b="1" dirty="0">
                  <a:solidFill>
                    <a:prstClr val="black"/>
                  </a:solidFill>
                  <a:latin typeface="Arial" panose="020B0604020202020204" pitchFamily="34" charset="0"/>
                  <a:ea typeface="Calibri" panose="020F0502020204030204" pitchFamily="34" charset="0"/>
                  <a:cs typeface="Arial" panose="020B0604020202020204" pitchFamily="34" charset="0"/>
                </a:rPr>
                <a:t>41</a:t>
              </a:r>
              <a:endParaRPr lang="en-US" sz="12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53" name="TextBox 152">
              <a:extLst>
                <a:ext uri="{FF2B5EF4-FFF2-40B4-BE49-F238E27FC236}">
                  <a16:creationId xmlns:a16="http://schemas.microsoft.com/office/drawing/2014/main" id="{BE6D8C62-4B8C-8757-A478-561416900809}"/>
                </a:ext>
              </a:extLst>
            </p:cNvPr>
            <p:cNvSpPr txBox="1"/>
            <p:nvPr/>
          </p:nvSpPr>
          <p:spPr>
            <a:xfrm>
              <a:off x="4988557" y="5313396"/>
              <a:ext cx="1287056" cy="415498"/>
            </a:xfrm>
            <a:prstGeom prst="rect">
              <a:avLst/>
            </a:prstGeom>
            <a:noFill/>
          </p:spPr>
          <p:txBody>
            <a:bodyPr wrap="square" rtlCol="0">
              <a:spAutoFit/>
            </a:bodyPr>
            <a:lstStyle/>
            <a:p>
              <a:pPr defTabSz="403433"/>
              <a:r>
                <a:rPr lang="en-US" sz="1050" b="1" dirty="0">
                  <a:solidFill>
                    <a:prstClr val="black"/>
                  </a:solidFill>
                  <a:latin typeface="Arial" panose="020B0604020202020204" pitchFamily="34" charset="0"/>
                  <a:ea typeface="Calibri" panose="020F0502020204030204" pitchFamily="34" charset="0"/>
                  <a:cs typeface="Arial" panose="020B0604020202020204" pitchFamily="34" charset="0"/>
                </a:rPr>
                <a:t>OTHER LOCATIONS</a:t>
              </a:r>
            </a:p>
          </p:txBody>
        </p:sp>
      </p:grpSp>
      <p:sp>
        <p:nvSpPr>
          <p:cNvPr id="154" name="Rectangle 15">
            <a:extLst>
              <a:ext uri="{FF2B5EF4-FFF2-40B4-BE49-F238E27FC236}">
                <a16:creationId xmlns:a16="http://schemas.microsoft.com/office/drawing/2014/main" id="{54DC4529-0128-9366-F7BF-85C860F485AE}"/>
              </a:ext>
            </a:extLst>
          </p:cNvPr>
          <p:cNvSpPr>
            <a:spLocks noChangeArrowheads="1"/>
          </p:cNvSpPr>
          <p:nvPr>
            <p:custDataLst>
              <p:tags r:id="rId9"/>
            </p:custDataLst>
          </p:nvPr>
        </p:nvSpPr>
        <p:spPr bwMode="auto">
          <a:xfrm>
            <a:off x="1172163" y="6376121"/>
            <a:ext cx="4385211" cy="487885"/>
          </a:xfrm>
          <a:prstGeom prst="rect">
            <a:avLst/>
          </a:prstGeom>
          <a:solidFill>
            <a:schemeClr val="accent5">
              <a:lumMod val="20000"/>
              <a:lumOff val="80000"/>
              <a:alpha val="50000"/>
            </a:schemeClr>
          </a:solidFill>
          <a:ln w="6350">
            <a:noFill/>
            <a:miter lim="800000"/>
            <a:headEnd/>
            <a:tailEnd/>
          </a:ln>
          <a:effectLst/>
        </p:spPr>
        <p:txBody>
          <a:bodyPr lIns="72000" tIns="72000" rIns="72000" bIns="72000" numCol="3"/>
          <a:lstStyle/>
          <a:p>
            <a:pPr marL="179392" indent="-179392" algn="ctr"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Performance</a:t>
            </a:r>
          </a:p>
          <a:p>
            <a:pPr marL="179392" indent="-179392" algn="ctr"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Acquisition </a:t>
            </a:r>
          </a:p>
          <a:p>
            <a:pPr marL="179392" indent="-179392" algn="ctr"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Infrastructure</a:t>
            </a:r>
          </a:p>
          <a:p>
            <a:pPr marL="179392" indent="-179392" algn="ctr"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Equipment </a:t>
            </a:r>
          </a:p>
          <a:p>
            <a:pPr marL="179392" indent="-179392" algn="ctr"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Safety</a:t>
            </a:r>
          </a:p>
          <a:p>
            <a:pPr marL="179392" indent="-179392" algn="ctr"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Compliance</a:t>
            </a:r>
          </a:p>
        </p:txBody>
      </p:sp>
      <p:sp>
        <p:nvSpPr>
          <p:cNvPr id="155" name="Rectangle 16">
            <a:extLst>
              <a:ext uri="{FF2B5EF4-FFF2-40B4-BE49-F238E27FC236}">
                <a16:creationId xmlns:a16="http://schemas.microsoft.com/office/drawing/2014/main" id="{4738F6E6-DE10-D8BD-F5AE-14CABF9F7AFA}"/>
              </a:ext>
            </a:extLst>
          </p:cNvPr>
          <p:cNvSpPr>
            <a:spLocks noChangeArrowheads="1"/>
          </p:cNvSpPr>
          <p:nvPr>
            <p:custDataLst>
              <p:tags r:id="rId10"/>
            </p:custDataLst>
          </p:nvPr>
        </p:nvSpPr>
        <p:spPr bwMode="auto">
          <a:xfrm>
            <a:off x="6005467" y="6239548"/>
            <a:ext cx="4752481" cy="501043"/>
          </a:xfrm>
          <a:prstGeom prst="rect">
            <a:avLst/>
          </a:prstGeom>
          <a:solidFill>
            <a:schemeClr val="accent5">
              <a:lumMod val="20000"/>
              <a:lumOff val="80000"/>
              <a:alpha val="50000"/>
            </a:schemeClr>
          </a:solidFill>
          <a:ln w="6350">
            <a:noFill/>
            <a:miter lim="800000"/>
            <a:headEnd/>
            <a:tailEnd/>
          </a:ln>
          <a:effectLst/>
        </p:spPr>
        <p:txBody>
          <a:bodyPr lIns="72000" tIns="72000" rIns="72000" bIns="72000" numCol="2"/>
          <a:lstStyle/>
          <a:p>
            <a:pPr marL="179392" indent="-179392"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Deployable Distribution Center</a:t>
            </a:r>
          </a:p>
          <a:p>
            <a:pPr marL="179392" indent="-179392"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Contingency S&amp;D Contracts</a:t>
            </a:r>
          </a:p>
          <a:p>
            <a:pPr defTabSz="914422" eaLnBrk="0" hangingPunct="0">
              <a:lnSpc>
                <a:spcPts val="1200"/>
              </a:lnSpc>
              <a:spcBef>
                <a:spcPts val="100"/>
              </a:spcBef>
              <a:spcAft>
                <a:spcPts val="100"/>
              </a:spcAft>
              <a:buClr>
                <a:prstClr val="black"/>
              </a:buClr>
              <a:defRPr/>
            </a:pPr>
            <a:endParaRPr lang="en-AU" sz="1200" b="1" dirty="0">
              <a:solidFill>
                <a:prstClr val="black"/>
              </a:solidFill>
              <a:latin typeface="Arial" panose="020B0604020202020204"/>
              <a:cs typeface="Arial" pitchFamily="34" charset="0"/>
            </a:endParaRPr>
          </a:p>
          <a:p>
            <a:pPr marL="179392" indent="-179392" defTabSz="914422" eaLnBrk="0" hangingPunct="0">
              <a:lnSpc>
                <a:spcPts val="1200"/>
              </a:lnSpc>
              <a:spcBef>
                <a:spcPts val="100"/>
              </a:spcBef>
              <a:spcAft>
                <a:spcPts val="100"/>
              </a:spcAft>
              <a:buClr>
                <a:prstClr val="black"/>
              </a:buClr>
              <a:buFontTx/>
              <a:buChar char="•"/>
              <a:defRPr/>
            </a:pPr>
            <a:r>
              <a:rPr lang="en-AU" sz="1200" b="1" dirty="0">
                <a:solidFill>
                  <a:prstClr val="black"/>
                </a:solidFill>
                <a:latin typeface="Arial" panose="020B0604020202020204"/>
                <a:cs typeface="Arial" pitchFamily="34" charset="0"/>
              </a:rPr>
              <a:t>Flexible support for surge needs</a:t>
            </a:r>
          </a:p>
          <a:p>
            <a:pPr marL="179392" indent="-179392" defTabSz="914422" eaLnBrk="0" hangingPunct="0">
              <a:lnSpc>
                <a:spcPts val="1200"/>
              </a:lnSpc>
              <a:spcBef>
                <a:spcPts val="100"/>
              </a:spcBef>
              <a:spcAft>
                <a:spcPts val="100"/>
              </a:spcAft>
              <a:buClr>
                <a:prstClr val="black"/>
              </a:buClr>
              <a:buFontTx/>
              <a:buChar char="•"/>
              <a:defRPr/>
            </a:pPr>
            <a:r>
              <a:rPr lang="en-AU" sz="1200" b="1" dirty="0">
                <a:solidFill>
                  <a:prstClr val="black"/>
                </a:solidFill>
                <a:latin typeface="Arial" panose="020B0604020202020204"/>
                <a:cs typeface="Arial" pitchFamily="34" charset="0"/>
              </a:rPr>
              <a:t>Fluid Workforce</a:t>
            </a:r>
          </a:p>
          <a:p>
            <a:pPr defTabSz="914422" eaLnBrk="0" hangingPunct="0">
              <a:spcBef>
                <a:spcPts val="100"/>
              </a:spcBef>
              <a:spcAft>
                <a:spcPts val="100"/>
              </a:spcAft>
              <a:buClr>
                <a:prstClr val="black"/>
              </a:buClr>
              <a:defRPr/>
            </a:pPr>
            <a:endParaRPr lang="en-AU" sz="1400" b="1" dirty="0">
              <a:solidFill>
                <a:prstClr val="black"/>
              </a:solidFill>
              <a:latin typeface="Calibri"/>
              <a:cs typeface="Arial" pitchFamily="34" charset="0"/>
            </a:endParaRPr>
          </a:p>
        </p:txBody>
      </p:sp>
    </p:spTree>
    <p:extLst>
      <p:ext uri="{BB962C8B-B14F-4D97-AF65-F5344CB8AC3E}">
        <p14:creationId xmlns:p14="http://schemas.microsoft.com/office/powerpoint/2010/main" val="912934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86E6A-2926-EC47-A10E-3C7140159A77}"/>
              </a:ext>
            </a:extLst>
          </p:cNvPr>
          <p:cNvSpPr>
            <a:spLocks noGrp="1"/>
          </p:cNvSpPr>
          <p:nvPr>
            <p:ph type="title"/>
          </p:nvPr>
        </p:nvSpPr>
        <p:spPr>
          <a:xfrm>
            <a:off x="4043988" y="359196"/>
            <a:ext cx="7612380" cy="427039"/>
          </a:xfrm>
        </p:spPr>
        <p:txBody>
          <a:bodyPr/>
          <a:lstStyle/>
          <a:p>
            <a:pPr>
              <a:lnSpc>
                <a:spcPts val="2811"/>
              </a:lnSpc>
            </a:pPr>
            <a:r>
              <a:rPr lang="en-US" altLang="en-US" spc="-113" dirty="0">
                <a:latin typeface="Raleway Black" panose="020B0503030101060003" pitchFamily="34" charset="77"/>
                <a:cs typeface="Times New Roman" panose="02020603050405020304" pitchFamily="18" charset="0"/>
              </a:rPr>
              <a:t>DLA Disposition Services </a:t>
            </a:r>
            <a:br>
              <a:rPr lang="en-US" altLang="en-US" spc="-113" dirty="0">
                <a:latin typeface="Raleway Black" panose="020B0503030101060003" pitchFamily="34" charset="77"/>
                <a:cs typeface="Times New Roman" panose="02020603050405020304" pitchFamily="18" charset="0"/>
              </a:rPr>
            </a:br>
            <a:r>
              <a:rPr lang="en-US" altLang="en-US" spc="-113" dirty="0">
                <a:latin typeface="Raleway Black" panose="020B0503030101060003" pitchFamily="34" charset="77"/>
                <a:cs typeface="Times New Roman" panose="02020603050405020304" pitchFamily="18" charset="0"/>
              </a:rPr>
              <a:t>Battle Creek, MI</a:t>
            </a:r>
            <a:endParaRPr lang="en-US" dirty="0">
              <a:latin typeface="Raleway Black" panose="020B0503030101060003" pitchFamily="34" charset="77"/>
            </a:endParaRPr>
          </a:p>
        </p:txBody>
      </p:sp>
      <p:sp>
        <p:nvSpPr>
          <p:cNvPr id="4" name="Slide Number Placeholder 3">
            <a:extLst>
              <a:ext uri="{FF2B5EF4-FFF2-40B4-BE49-F238E27FC236}">
                <a16:creationId xmlns:a16="http://schemas.microsoft.com/office/drawing/2014/main" id="{D3FA475B-4278-480C-AB4D-1C236180D32A}"/>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18</a:t>
            </a:fld>
            <a:endParaRPr lang="en-US"/>
          </a:p>
        </p:txBody>
      </p:sp>
      <p:sp>
        <p:nvSpPr>
          <p:cNvPr id="9" name="TextBox 8">
            <a:extLst>
              <a:ext uri="{FF2B5EF4-FFF2-40B4-BE49-F238E27FC236}">
                <a16:creationId xmlns:a16="http://schemas.microsoft.com/office/drawing/2014/main" id="{E37C2505-9547-4CAE-AD0E-0EB039B469DE}"/>
              </a:ext>
            </a:extLst>
          </p:cNvPr>
          <p:cNvSpPr txBox="1"/>
          <p:nvPr/>
        </p:nvSpPr>
        <p:spPr>
          <a:xfrm>
            <a:off x="1157287" y="1913570"/>
            <a:ext cx="9582362" cy="441211"/>
          </a:xfrm>
          <a:prstGeom prst="rect">
            <a:avLst/>
          </a:prstGeom>
          <a:noFill/>
        </p:spPr>
        <p:txBody>
          <a:bodyPr wrap="square" rtlCol="0">
            <a:spAutoFit/>
          </a:bodyPr>
          <a:lstStyle/>
          <a:p>
            <a:pPr algn="ctr"/>
            <a:r>
              <a:rPr lang="en-US" sz="2267" b="1" dirty="0">
                <a:cs typeface="Times New Roman" panose="02020603050405020304" pitchFamily="18" charset="0"/>
              </a:rPr>
              <a:t>Provides worldwide reverse logistics solutions</a:t>
            </a:r>
          </a:p>
        </p:txBody>
      </p:sp>
      <p:sp>
        <p:nvSpPr>
          <p:cNvPr id="7" name="TextBox 7">
            <a:extLst>
              <a:ext uri="{FF2B5EF4-FFF2-40B4-BE49-F238E27FC236}">
                <a16:creationId xmlns:a16="http://schemas.microsoft.com/office/drawing/2014/main" id="{5D19223D-BA86-481C-92D0-EFBDBA0E7BF9}"/>
              </a:ext>
            </a:extLst>
          </p:cNvPr>
          <p:cNvSpPr txBox="1">
            <a:spLocks noChangeArrowheads="1"/>
          </p:cNvSpPr>
          <p:nvPr/>
        </p:nvSpPr>
        <p:spPr bwMode="auto">
          <a:xfrm>
            <a:off x="595115" y="2455919"/>
            <a:ext cx="5353353" cy="1554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73038" indent="-173038" eaLnBrk="0" hangingPunct="0">
              <a:tabLst>
                <a:tab pos="401638" algn="l"/>
              </a:tabLst>
              <a:defRPr>
                <a:solidFill>
                  <a:schemeClr val="tx1"/>
                </a:solidFill>
                <a:latin typeface="Arial" pitchFamily="34" charset="0"/>
              </a:defRPr>
            </a:lvl1pPr>
            <a:lvl2pPr marL="742950" indent="-285750" eaLnBrk="0" hangingPunct="0">
              <a:tabLst>
                <a:tab pos="401638" algn="l"/>
              </a:tabLst>
              <a:defRPr>
                <a:solidFill>
                  <a:schemeClr val="tx1"/>
                </a:solidFill>
                <a:latin typeface="Arial" pitchFamily="34" charset="0"/>
              </a:defRPr>
            </a:lvl2pPr>
            <a:lvl3pPr marL="1143000" indent="-228600" eaLnBrk="0" hangingPunct="0">
              <a:tabLst>
                <a:tab pos="401638" algn="l"/>
              </a:tabLst>
              <a:defRPr>
                <a:solidFill>
                  <a:schemeClr val="tx1"/>
                </a:solidFill>
                <a:latin typeface="Arial" pitchFamily="34" charset="0"/>
              </a:defRPr>
            </a:lvl3pPr>
            <a:lvl4pPr marL="1600200" indent="-228600" eaLnBrk="0" hangingPunct="0">
              <a:tabLst>
                <a:tab pos="401638" algn="l"/>
              </a:tabLst>
              <a:defRPr>
                <a:solidFill>
                  <a:schemeClr val="tx1"/>
                </a:solidFill>
                <a:latin typeface="Arial" pitchFamily="34" charset="0"/>
              </a:defRPr>
            </a:lvl4pPr>
            <a:lvl5pPr marL="2057400" indent="-228600" eaLnBrk="0" hangingPunct="0">
              <a:tabLst>
                <a:tab pos="401638" algn="l"/>
              </a:tabLst>
              <a:defRPr>
                <a:solidFill>
                  <a:schemeClr val="tx1"/>
                </a:solidFill>
                <a:latin typeface="Arial" pitchFamily="34" charset="0"/>
              </a:defRPr>
            </a:lvl5pPr>
            <a:lvl6pPr marL="2514600" indent="-228600" eaLnBrk="0" fontAlgn="base" hangingPunct="0">
              <a:spcBef>
                <a:spcPct val="0"/>
              </a:spcBef>
              <a:spcAft>
                <a:spcPct val="0"/>
              </a:spcAft>
              <a:tabLst>
                <a:tab pos="401638" algn="l"/>
              </a:tabLst>
              <a:defRPr>
                <a:solidFill>
                  <a:schemeClr val="tx1"/>
                </a:solidFill>
                <a:latin typeface="Arial" pitchFamily="34" charset="0"/>
              </a:defRPr>
            </a:lvl6pPr>
            <a:lvl7pPr marL="2971800" indent="-228600" eaLnBrk="0" fontAlgn="base" hangingPunct="0">
              <a:spcBef>
                <a:spcPct val="0"/>
              </a:spcBef>
              <a:spcAft>
                <a:spcPct val="0"/>
              </a:spcAft>
              <a:tabLst>
                <a:tab pos="401638" algn="l"/>
              </a:tabLst>
              <a:defRPr>
                <a:solidFill>
                  <a:schemeClr val="tx1"/>
                </a:solidFill>
                <a:latin typeface="Arial" pitchFamily="34" charset="0"/>
              </a:defRPr>
            </a:lvl7pPr>
            <a:lvl8pPr marL="3429000" indent="-228600" eaLnBrk="0" fontAlgn="base" hangingPunct="0">
              <a:spcBef>
                <a:spcPct val="0"/>
              </a:spcBef>
              <a:spcAft>
                <a:spcPct val="0"/>
              </a:spcAft>
              <a:tabLst>
                <a:tab pos="401638" algn="l"/>
              </a:tabLst>
              <a:defRPr>
                <a:solidFill>
                  <a:schemeClr val="tx1"/>
                </a:solidFill>
                <a:latin typeface="Arial" pitchFamily="34" charset="0"/>
              </a:defRPr>
            </a:lvl8pPr>
            <a:lvl9pPr marL="3886200" indent="-228600" eaLnBrk="0" fontAlgn="base" hangingPunct="0">
              <a:spcBef>
                <a:spcPct val="0"/>
              </a:spcBef>
              <a:spcAft>
                <a:spcPct val="0"/>
              </a:spcAft>
              <a:tabLst>
                <a:tab pos="401638" algn="l"/>
              </a:tabLst>
              <a:defRPr>
                <a:solidFill>
                  <a:schemeClr val="tx1"/>
                </a:solidFill>
                <a:latin typeface="Arial" pitchFamily="34" charset="0"/>
              </a:defRPr>
            </a:lvl9pPr>
          </a:lstStyle>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Reutilization (military services and </a:t>
            </a:r>
            <a:r>
              <a:rPr lang="en-US" altLang="en-US" sz="2000" dirty="0" err="1">
                <a:solidFill>
                  <a:srgbClr val="000000"/>
                </a:solidFill>
                <a:latin typeface="+mn-lt"/>
                <a:cs typeface="Times New Roman" panose="02020603050405020304" pitchFamily="18" charset="0"/>
              </a:rPr>
              <a:t>DoW</a:t>
            </a:r>
            <a:r>
              <a:rPr lang="en-US" altLang="en-US" sz="2000" dirty="0">
                <a:solidFill>
                  <a:srgbClr val="000000"/>
                </a:solidFill>
                <a:latin typeface="+mn-lt"/>
                <a:cs typeface="Times New Roman" panose="02020603050405020304" pitchFamily="18" charset="0"/>
              </a:rPr>
              <a:t>) </a:t>
            </a:r>
          </a:p>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Special programs</a:t>
            </a:r>
          </a:p>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Transfer (to federal agencies)</a:t>
            </a:r>
          </a:p>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Donation (to state and local agencies)</a:t>
            </a:r>
          </a:p>
        </p:txBody>
      </p:sp>
      <p:sp>
        <p:nvSpPr>
          <p:cNvPr id="8" name="TextBox 7">
            <a:extLst>
              <a:ext uri="{FF2B5EF4-FFF2-40B4-BE49-F238E27FC236}">
                <a16:creationId xmlns:a16="http://schemas.microsoft.com/office/drawing/2014/main" id="{DA9468C5-0409-4D5E-9C12-4069A20CFC5A}"/>
              </a:ext>
            </a:extLst>
          </p:cNvPr>
          <p:cNvSpPr txBox="1">
            <a:spLocks noChangeArrowheads="1"/>
          </p:cNvSpPr>
          <p:nvPr/>
        </p:nvSpPr>
        <p:spPr bwMode="auto">
          <a:xfrm>
            <a:off x="6825068" y="2377091"/>
            <a:ext cx="4384434"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73038" indent="-173038" eaLnBrk="0" hangingPunct="0">
              <a:tabLst>
                <a:tab pos="401638" algn="l"/>
              </a:tabLst>
              <a:defRPr>
                <a:solidFill>
                  <a:schemeClr val="tx1"/>
                </a:solidFill>
                <a:latin typeface="Arial" pitchFamily="34" charset="0"/>
              </a:defRPr>
            </a:lvl1pPr>
            <a:lvl2pPr marL="742950" indent="-285750" eaLnBrk="0" hangingPunct="0">
              <a:tabLst>
                <a:tab pos="401638" algn="l"/>
              </a:tabLst>
              <a:defRPr>
                <a:solidFill>
                  <a:schemeClr val="tx1"/>
                </a:solidFill>
                <a:latin typeface="Arial" pitchFamily="34" charset="0"/>
              </a:defRPr>
            </a:lvl2pPr>
            <a:lvl3pPr marL="1143000" indent="-228600" eaLnBrk="0" hangingPunct="0">
              <a:tabLst>
                <a:tab pos="401638" algn="l"/>
              </a:tabLst>
              <a:defRPr>
                <a:solidFill>
                  <a:schemeClr val="tx1"/>
                </a:solidFill>
                <a:latin typeface="Arial" pitchFamily="34" charset="0"/>
              </a:defRPr>
            </a:lvl3pPr>
            <a:lvl4pPr marL="1600200" indent="-228600" eaLnBrk="0" hangingPunct="0">
              <a:tabLst>
                <a:tab pos="401638" algn="l"/>
              </a:tabLst>
              <a:defRPr>
                <a:solidFill>
                  <a:schemeClr val="tx1"/>
                </a:solidFill>
                <a:latin typeface="Arial" pitchFamily="34" charset="0"/>
              </a:defRPr>
            </a:lvl4pPr>
            <a:lvl5pPr marL="2057400" indent="-228600" eaLnBrk="0" hangingPunct="0">
              <a:tabLst>
                <a:tab pos="401638" algn="l"/>
              </a:tabLst>
              <a:defRPr>
                <a:solidFill>
                  <a:schemeClr val="tx1"/>
                </a:solidFill>
                <a:latin typeface="Arial" pitchFamily="34" charset="0"/>
              </a:defRPr>
            </a:lvl5pPr>
            <a:lvl6pPr marL="2514600" indent="-228600" eaLnBrk="0" fontAlgn="base" hangingPunct="0">
              <a:spcBef>
                <a:spcPct val="0"/>
              </a:spcBef>
              <a:spcAft>
                <a:spcPct val="0"/>
              </a:spcAft>
              <a:tabLst>
                <a:tab pos="401638" algn="l"/>
              </a:tabLst>
              <a:defRPr>
                <a:solidFill>
                  <a:schemeClr val="tx1"/>
                </a:solidFill>
                <a:latin typeface="Arial" pitchFamily="34" charset="0"/>
              </a:defRPr>
            </a:lvl6pPr>
            <a:lvl7pPr marL="2971800" indent="-228600" eaLnBrk="0" fontAlgn="base" hangingPunct="0">
              <a:spcBef>
                <a:spcPct val="0"/>
              </a:spcBef>
              <a:spcAft>
                <a:spcPct val="0"/>
              </a:spcAft>
              <a:tabLst>
                <a:tab pos="401638" algn="l"/>
              </a:tabLst>
              <a:defRPr>
                <a:solidFill>
                  <a:schemeClr val="tx1"/>
                </a:solidFill>
                <a:latin typeface="Arial" pitchFamily="34" charset="0"/>
              </a:defRPr>
            </a:lvl7pPr>
            <a:lvl8pPr marL="3429000" indent="-228600" eaLnBrk="0" fontAlgn="base" hangingPunct="0">
              <a:spcBef>
                <a:spcPct val="0"/>
              </a:spcBef>
              <a:spcAft>
                <a:spcPct val="0"/>
              </a:spcAft>
              <a:tabLst>
                <a:tab pos="401638" algn="l"/>
              </a:tabLst>
              <a:defRPr>
                <a:solidFill>
                  <a:schemeClr val="tx1"/>
                </a:solidFill>
                <a:latin typeface="Arial" pitchFamily="34" charset="0"/>
              </a:defRPr>
            </a:lvl8pPr>
            <a:lvl9pPr marL="3886200" indent="-228600" eaLnBrk="0" fontAlgn="base" hangingPunct="0">
              <a:spcBef>
                <a:spcPct val="0"/>
              </a:spcBef>
              <a:spcAft>
                <a:spcPct val="0"/>
              </a:spcAft>
              <a:tabLst>
                <a:tab pos="401638" algn="l"/>
              </a:tabLst>
              <a:defRPr>
                <a:solidFill>
                  <a:schemeClr val="tx1"/>
                </a:solidFill>
                <a:latin typeface="Arial" pitchFamily="34" charset="0"/>
              </a:defRPr>
            </a:lvl9pPr>
          </a:lstStyle>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Sales of excess </a:t>
            </a:r>
            <a:r>
              <a:rPr lang="en-US" altLang="en-US" sz="2000" dirty="0" err="1">
                <a:solidFill>
                  <a:srgbClr val="000000"/>
                </a:solidFill>
                <a:latin typeface="+mn-lt"/>
                <a:cs typeface="Times New Roman" panose="02020603050405020304" pitchFamily="18" charset="0"/>
              </a:rPr>
              <a:t>DoW</a:t>
            </a:r>
            <a:r>
              <a:rPr lang="en-US" altLang="en-US" sz="2000" dirty="0">
                <a:solidFill>
                  <a:srgbClr val="000000"/>
                </a:solidFill>
                <a:latin typeface="+mn-lt"/>
                <a:cs typeface="Times New Roman" panose="02020603050405020304" pitchFamily="18" charset="0"/>
              </a:rPr>
              <a:t> property</a:t>
            </a:r>
          </a:p>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Contingency operations support</a:t>
            </a:r>
          </a:p>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Demilitarization</a:t>
            </a:r>
          </a:p>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Hazardous waste disposal</a:t>
            </a:r>
          </a:p>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Law Enforcement Support Office </a:t>
            </a:r>
          </a:p>
        </p:txBody>
      </p:sp>
      <p:pic>
        <p:nvPicPr>
          <p:cNvPr id="11" name="Picture 10" descr="Camouflaged helicopter in warehouse.">
            <a:extLst>
              <a:ext uri="{FF2B5EF4-FFF2-40B4-BE49-F238E27FC236}">
                <a16:creationId xmlns:a16="http://schemas.microsoft.com/office/drawing/2014/main" id="{EBB235A8-75A5-4214-ADB0-F3F03BCE15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7934" y="4666577"/>
            <a:ext cx="3551039" cy="2359167"/>
          </a:xfrm>
          <a:prstGeom prst="roundRect">
            <a:avLst>
              <a:gd name="adj" fmla="val 8594"/>
            </a:avLst>
          </a:prstGeom>
          <a:noFill/>
          <a:ln>
            <a:noFill/>
          </a:ln>
          <a:effectLst>
            <a:outerShdw blurRad="50800" dist="38100" dir="2700000" algn="tl" rotWithShape="0">
              <a:schemeClr val="bg1">
                <a:lumMod val="65000"/>
                <a:alpha val="43000"/>
              </a:schemeClr>
            </a:outerShdw>
          </a:effectLst>
          <a:scene3d>
            <a:camera prst="orthographicFront"/>
            <a:lightRig rig="contrasting" dir="t">
              <a:rot lat="0" lon="0" rev="4200000"/>
            </a:lightRig>
          </a:scene3d>
          <a:sp3d prstMaterial="plastic">
            <a:bevelT w="381000" h="114300" prst="relaxedInset"/>
          </a:sp3d>
        </p:spPr>
      </p:pic>
      <p:pic>
        <p:nvPicPr>
          <p:cNvPr id="10" name="Picture 9" descr="Military personnel offloading supply vehicle.">
            <a:extLst>
              <a:ext uri="{FF2B5EF4-FFF2-40B4-BE49-F238E27FC236}">
                <a16:creationId xmlns:a16="http://schemas.microsoft.com/office/drawing/2014/main" id="{E1D76BAF-17D1-4ADE-9785-9F540E62E8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7968" y="4675993"/>
            <a:ext cx="3556159" cy="2355073"/>
          </a:xfrm>
          <a:prstGeom prst="roundRect">
            <a:avLst>
              <a:gd name="adj" fmla="val 8594"/>
            </a:avLst>
          </a:prstGeom>
          <a:noFill/>
          <a:ln>
            <a:noFill/>
          </a:ln>
          <a:effectLst>
            <a:outerShdw blurRad="50800" dist="38100" dir="2700000" algn="tl" rotWithShape="0">
              <a:schemeClr val="bg1">
                <a:lumMod val="65000"/>
                <a:alpha val="43000"/>
              </a:schemeClr>
            </a:outerShdw>
          </a:effectLst>
          <a:scene3d>
            <a:camera prst="orthographicFront"/>
            <a:lightRig rig="contrasting" dir="t">
              <a:rot lat="0" lon="0" rev="4200000"/>
            </a:lightRig>
          </a:scene3d>
          <a:sp3d prstMaterial="plastic">
            <a:bevelT w="381000" h="114300" prst="relaxedInset"/>
          </a:sp3d>
        </p:spPr>
      </p:pic>
      <p:pic>
        <p:nvPicPr>
          <p:cNvPr id="12" name="Picture 11" descr="Humvee converted for use by Civilian law enforcement organizations">
            <a:extLst>
              <a:ext uri="{FF2B5EF4-FFF2-40B4-BE49-F238E27FC236}">
                <a16:creationId xmlns:a16="http://schemas.microsoft.com/office/drawing/2014/main" id="{E856D962-7128-4E1C-A230-A5A7D4BAEB4B}"/>
              </a:ext>
            </a:extLst>
          </p:cNvPr>
          <p:cNvPicPr>
            <a:picLocks noChangeAspect="1"/>
          </p:cNvPicPr>
          <p:nvPr/>
        </p:nvPicPr>
        <p:blipFill>
          <a:blip r:embed="rId5"/>
          <a:stretch>
            <a:fillRect/>
          </a:stretch>
        </p:blipFill>
        <p:spPr>
          <a:xfrm>
            <a:off x="8143122" y="4686480"/>
            <a:ext cx="3551039" cy="2359167"/>
          </a:xfrm>
          <a:prstGeom prst="roundRect">
            <a:avLst>
              <a:gd name="adj" fmla="val 8594"/>
            </a:avLst>
          </a:prstGeom>
          <a:noFill/>
          <a:ln>
            <a:noFill/>
          </a:ln>
          <a:effectLst>
            <a:outerShdw blurRad="50800" dist="38100" dir="2700000" algn="tl" rotWithShape="0">
              <a:schemeClr val="bg1">
                <a:lumMod val="65000"/>
                <a:alpha val="43000"/>
              </a:schemeClr>
            </a:outerShdw>
          </a:effectLst>
          <a:scene3d>
            <a:camera prst="orthographicFront"/>
            <a:lightRig rig="contrasting" dir="t">
              <a:rot lat="0" lon="0" rev="4200000"/>
            </a:lightRig>
          </a:scene3d>
          <a:sp3d prstMaterial="plastic">
            <a:bevelT w="381000" h="114300" prst="relaxedInset"/>
          </a:sp3d>
        </p:spPr>
      </p:pic>
    </p:spTree>
    <p:extLst>
      <p:ext uri="{BB962C8B-B14F-4D97-AF65-F5344CB8AC3E}">
        <p14:creationId xmlns:p14="http://schemas.microsoft.com/office/powerpoint/2010/main" val="925406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499D0-D748-BB44-A73F-67BBC5E50DC1}"/>
              </a:ext>
            </a:extLst>
          </p:cNvPr>
          <p:cNvSpPr>
            <a:spLocks noGrp="1"/>
          </p:cNvSpPr>
          <p:nvPr>
            <p:ph type="title"/>
          </p:nvPr>
        </p:nvSpPr>
        <p:spPr>
          <a:xfrm>
            <a:off x="4059228" y="359196"/>
            <a:ext cx="7612380" cy="427039"/>
          </a:xfrm>
          <a:prstGeom prst="rect">
            <a:avLst/>
          </a:prstGeom>
        </p:spPr>
        <p:txBody>
          <a:bodyPr/>
          <a:lstStyle/>
          <a:p>
            <a:pPr algn="r"/>
            <a:r>
              <a:rPr lang="en-US" altLang="en-US" dirty="0">
                <a:latin typeface="Raleway Black" panose="020B0503030101060003" pitchFamily="34" charset="77"/>
                <a:cs typeface="Times New Roman" panose="02020603050405020304" pitchFamily="18" charset="0"/>
              </a:rPr>
              <a:t>DLA Regional Commands</a:t>
            </a:r>
            <a:endParaRPr lang="en-US" dirty="0">
              <a:latin typeface="Raleway Black" panose="020B0503030101060003" pitchFamily="34" charset="77"/>
            </a:endParaRPr>
          </a:p>
        </p:txBody>
      </p:sp>
      <p:sp>
        <p:nvSpPr>
          <p:cNvPr id="4" name="Slide Number Placeholder 3">
            <a:extLst>
              <a:ext uri="{FF2B5EF4-FFF2-40B4-BE49-F238E27FC236}">
                <a16:creationId xmlns:a16="http://schemas.microsoft.com/office/drawing/2014/main" id="{7BF9B355-2050-45BF-A29B-7636417B0DCB}"/>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a:pPr/>
              <a:t>19</a:t>
            </a:fld>
            <a:endParaRPr lang="en-US" dirty="0"/>
          </a:p>
        </p:txBody>
      </p:sp>
      <p:grpSp>
        <p:nvGrpSpPr>
          <p:cNvPr id="2" name="Group 1" descr="Banner showing partial globe with network lines and points in triangle shapes with 3 DL logos and labeled with DLA Regional Commands.">
            <a:extLst>
              <a:ext uri="{FF2B5EF4-FFF2-40B4-BE49-F238E27FC236}">
                <a16:creationId xmlns:a16="http://schemas.microsoft.com/office/drawing/2014/main" id="{21BEF576-A767-A742-BF3B-4EA78DB61164}"/>
              </a:ext>
              <a:ext uri="{C183D7F6-B498-43B3-948B-1728B52AA6E4}">
                <adec:decorative xmlns:adec="http://schemas.microsoft.com/office/drawing/2017/decorative" val="0"/>
              </a:ext>
            </a:extLst>
          </p:cNvPr>
          <p:cNvGrpSpPr/>
          <p:nvPr/>
        </p:nvGrpSpPr>
        <p:grpSpPr>
          <a:xfrm>
            <a:off x="4285312" y="1607153"/>
            <a:ext cx="6578712" cy="1863833"/>
            <a:chOff x="2974334" y="1418076"/>
            <a:chExt cx="5804747" cy="1644559"/>
          </a:xfrm>
        </p:grpSpPr>
        <p:sp>
          <p:nvSpPr>
            <p:cNvPr id="9" name="TextBox 8">
              <a:extLst>
                <a:ext uri="{FF2B5EF4-FFF2-40B4-BE49-F238E27FC236}">
                  <a16:creationId xmlns:a16="http://schemas.microsoft.com/office/drawing/2014/main" id="{B0EDF521-18B4-464D-8D1C-752CB6C93AD6}"/>
                </a:ext>
              </a:extLst>
            </p:cNvPr>
            <p:cNvSpPr txBox="1"/>
            <p:nvPr/>
          </p:nvSpPr>
          <p:spPr>
            <a:xfrm>
              <a:off x="2974334" y="2233956"/>
              <a:ext cx="1815102" cy="266136"/>
            </a:xfrm>
            <a:prstGeom prst="rect">
              <a:avLst/>
            </a:prstGeom>
            <a:solidFill>
              <a:schemeClr val="tx1">
                <a:lumMod val="75000"/>
                <a:lumOff val="25000"/>
              </a:schemeClr>
            </a:solidFill>
            <a:ln>
              <a:solidFill>
                <a:srgbClr val="003300"/>
              </a:solidFill>
            </a:ln>
          </p:spPr>
          <p:txBody>
            <a:bodyPr wrap="square" rtlCol="0">
              <a:spAutoFit/>
            </a:bodyPr>
            <a:lstStyle/>
            <a:p>
              <a:pPr algn="ctr" defTabSz="518145">
                <a:defRPr/>
              </a:pPr>
              <a:r>
                <a:rPr lang="en-US" sz="1360" b="1" dirty="0">
                  <a:solidFill>
                    <a:prstClr val="white"/>
                  </a:solidFill>
                  <a:latin typeface="Arial" panose="020B0604020202020204" pitchFamily="34" charset="0"/>
                  <a:cs typeface="Arial" panose="020B0604020202020204" pitchFamily="34" charset="0"/>
                </a:rPr>
                <a:t>DLA Europe &amp; Africa</a:t>
              </a:r>
            </a:p>
          </p:txBody>
        </p:sp>
        <p:sp>
          <p:nvSpPr>
            <p:cNvPr id="10" name="TextBox 9">
              <a:extLst>
                <a:ext uri="{FF2B5EF4-FFF2-40B4-BE49-F238E27FC236}">
                  <a16:creationId xmlns:a16="http://schemas.microsoft.com/office/drawing/2014/main" id="{0B51E08D-8372-4A16-98F2-E6E822509CA4}"/>
                </a:ext>
              </a:extLst>
            </p:cNvPr>
            <p:cNvSpPr txBox="1"/>
            <p:nvPr/>
          </p:nvSpPr>
          <p:spPr>
            <a:xfrm>
              <a:off x="4682465" y="2796499"/>
              <a:ext cx="2153172" cy="266136"/>
            </a:xfrm>
            <a:prstGeom prst="rect">
              <a:avLst/>
            </a:prstGeom>
            <a:solidFill>
              <a:schemeClr val="tx1">
                <a:lumMod val="75000"/>
                <a:lumOff val="25000"/>
              </a:schemeClr>
            </a:solidFill>
            <a:ln>
              <a:solidFill>
                <a:srgbClr val="003300"/>
              </a:solidFill>
            </a:ln>
          </p:spPr>
          <p:txBody>
            <a:bodyPr wrap="square" rtlCol="0">
              <a:spAutoFit/>
            </a:bodyPr>
            <a:lstStyle/>
            <a:p>
              <a:pPr algn="ctr" defTabSz="518145">
                <a:defRPr/>
              </a:pPr>
              <a:r>
                <a:rPr lang="en-US" sz="1360" b="1" dirty="0">
                  <a:solidFill>
                    <a:prstClr val="white"/>
                  </a:solidFill>
                  <a:latin typeface="Arial" panose="020B0604020202020204" pitchFamily="34" charset="0"/>
                  <a:cs typeface="Arial" panose="020B0604020202020204" pitchFamily="34" charset="0"/>
                </a:rPr>
                <a:t>DLA CENTCOM &amp; SOCOM </a:t>
              </a:r>
            </a:p>
          </p:txBody>
        </p:sp>
        <p:sp>
          <p:nvSpPr>
            <p:cNvPr id="11" name="TextBox 10">
              <a:extLst>
                <a:ext uri="{FF2B5EF4-FFF2-40B4-BE49-F238E27FC236}">
                  <a16:creationId xmlns:a16="http://schemas.microsoft.com/office/drawing/2014/main" id="{92AD5732-67B7-43D5-9B0D-C55675BFA82D}"/>
                </a:ext>
              </a:extLst>
            </p:cNvPr>
            <p:cNvSpPr txBox="1"/>
            <p:nvPr/>
          </p:nvSpPr>
          <p:spPr>
            <a:xfrm>
              <a:off x="7303621" y="2574505"/>
              <a:ext cx="1475460" cy="266136"/>
            </a:xfrm>
            <a:prstGeom prst="rect">
              <a:avLst/>
            </a:prstGeom>
            <a:solidFill>
              <a:schemeClr val="tx1">
                <a:lumMod val="75000"/>
                <a:lumOff val="25000"/>
              </a:schemeClr>
            </a:solidFill>
            <a:ln>
              <a:solidFill>
                <a:srgbClr val="003300"/>
              </a:solidFill>
            </a:ln>
          </p:spPr>
          <p:txBody>
            <a:bodyPr wrap="square" rtlCol="0">
              <a:spAutoFit/>
            </a:bodyPr>
            <a:lstStyle/>
            <a:p>
              <a:pPr algn="ctr" defTabSz="518145">
                <a:defRPr/>
              </a:pPr>
              <a:r>
                <a:rPr lang="en-US" sz="1360" b="1" dirty="0">
                  <a:solidFill>
                    <a:prstClr val="white"/>
                  </a:solidFill>
                  <a:latin typeface="Arial" panose="020B0604020202020204" pitchFamily="34" charset="0"/>
                  <a:cs typeface="Arial" panose="020B0604020202020204" pitchFamily="34" charset="0"/>
                </a:rPr>
                <a:t>DLA </a:t>
              </a:r>
              <a:r>
                <a:rPr lang="en-US" sz="1360" b="1" dirty="0" err="1">
                  <a:solidFill>
                    <a:prstClr val="white"/>
                  </a:solidFill>
                  <a:latin typeface="Arial" panose="020B0604020202020204" pitchFamily="34" charset="0"/>
                  <a:cs typeface="Arial" panose="020B0604020202020204" pitchFamily="34" charset="0"/>
                </a:rPr>
                <a:t>Indo-Pacific</a:t>
              </a:r>
              <a:endParaRPr lang="en-US" sz="1360" b="1" dirty="0">
                <a:solidFill>
                  <a:prstClr val="white"/>
                </a:solidFill>
                <a:latin typeface="Arial" panose="020B0604020202020204" pitchFamily="34" charset="0"/>
                <a:cs typeface="Arial" panose="020B0604020202020204" pitchFamily="34" charset="0"/>
              </a:endParaRPr>
            </a:p>
          </p:txBody>
        </p:sp>
        <p:pic>
          <p:nvPicPr>
            <p:cNvPr id="12" name="Picture 5">
              <a:extLst>
                <a:ext uri="{FF2B5EF4-FFF2-40B4-BE49-F238E27FC236}">
                  <a16:creationId xmlns:a16="http://schemas.microsoft.com/office/drawing/2014/main" id="{82BC24E9-20EA-48E7-930C-C19E2E0F377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3580724" y="1418076"/>
              <a:ext cx="666565" cy="81703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5">
              <a:extLst>
                <a:ext uri="{FF2B5EF4-FFF2-40B4-BE49-F238E27FC236}">
                  <a16:creationId xmlns:a16="http://schemas.microsoft.com/office/drawing/2014/main" id="{CE321A44-B1C5-4C16-9724-F1003F0258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5395826" y="1969879"/>
              <a:ext cx="666565" cy="81703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5">
              <a:extLst>
                <a:ext uri="{FF2B5EF4-FFF2-40B4-BE49-F238E27FC236}">
                  <a16:creationId xmlns:a16="http://schemas.microsoft.com/office/drawing/2014/main" id="{38A5690D-D918-4A9A-9551-6206DF3435C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7790580" y="1747495"/>
              <a:ext cx="666565" cy="81703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 name="Rectangle 4">
            <a:extLst>
              <a:ext uri="{FF2B5EF4-FFF2-40B4-BE49-F238E27FC236}">
                <a16:creationId xmlns:a16="http://schemas.microsoft.com/office/drawing/2014/main" id="{34210F15-ACDD-4427-AF7F-2D6D7F0929E9}"/>
              </a:ext>
              <a:ext uri="{C183D7F6-B498-43B3-948B-1728B52AA6E4}">
                <adec:decorative xmlns:adec="http://schemas.microsoft.com/office/drawing/2017/decorative" val="0"/>
              </a:ext>
            </a:extLst>
          </p:cNvPr>
          <p:cNvSpPr txBox="1">
            <a:spLocks noChangeArrowheads="1"/>
          </p:cNvSpPr>
          <p:nvPr/>
        </p:nvSpPr>
        <p:spPr bwMode="auto">
          <a:xfrm>
            <a:off x="2434775" y="4091620"/>
            <a:ext cx="7937133" cy="235272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3632" tIns="51816" rIns="103632" bIns="51816"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036290">
              <a:lnSpc>
                <a:spcPts val="2720"/>
              </a:lnSpc>
              <a:spcBef>
                <a:spcPts val="227"/>
              </a:spcBef>
              <a:spcAft>
                <a:spcPts val="227"/>
              </a:spcAft>
            </a:pPr>
            <a:r>
              <a:rPr lang="en-US" altLang="en-US" sz="2000" spc="-57" dirty="0">
                <a:solidFill>
                  <a:prstClr val="black"/>
                </a:solidFill>
                <a:latin typeface="Arial" panose="020B0604020202020204"/>
                <a:cs typeface="Times New Roman" panose="02020603050405020304" pitchFamily="18" charset="0"/>
              </a:rPr>
              <a:t>Three Regional Commands supporting five Combatant Commands</a:t>
            </a:r>
          </a:p>
          <a:p>
            <a:pPr marL="774997" lvl="1" indent="-342900" defTabSz="1036290">
              <a:spcBef>
                <a:spcPts val="0"/>
              </a:spcBef>
              <a:spcAft>
                <a:spcPts val="0"/>
              </a:spcAft>
              <a:buFont typeface="Courier New" panose="02070309020205020404" pitchFamily="49" charset="0"/>
              <a:buChar char="o"/>
            </a:pPr>
            <a:r>
              <a:rPr lang="en-US" altLang="en-US" sz="2000" dirty="0">
                <a:solidFill>
                  <a:prstClr val="black"/>
                </a:solidFill>
                <a:latin typeface="Arial" panose="020B0604020202020204"/>
                <a:cs typeface="Times New Roman" panose="02020603050405020304" pitchFamily="18" charset="0"/>
              </a:rPr>
              <a:t>U.S. European Command &amp; U.S. Africa Command</a:t>
            </a:r>
          </a:p>
          <a:p>
            <a:pPr marL="774997" lvl="1" indent="-342900" defTabSz="1036290">
              <a:spcBef>
                <a:spcPts val="0"/>
              </a:spcBef>
              <a:spcAft>
                <a:spcPts val="0"/>
              </a:spcAft>
              <a:buFont typeface="Courier New" panose="02070309020205020404" pitchFamily="49" charset="0"/>
              <a:buChar char="o"/>
            </a:pPr>
            <a:r>
              <a:rPr lang="en-US" altLang="en-US" sz="2000" dirty="0">
                <a:solidFill>
                  <a:prstClr val="black"/>
                </a:solidFill>
                <a:latin typeface="Arial" panose="020B0604020202020204"/>
                <a:cs typeface="Times New Roman" panose="02020603050405020304" pitchFamily="18" charset="0"/>
              </a:rPr>
              <a:t>U.S. Central Command &amp; U.S. </a:t>
            </a:r>
            <a:r>
              <a:rPr lang="en-US" sz="2000" dirty="0">
                <a:solidFill>
                  <a:prstClr val="black"/>
                </a:solidFill>
                <a:latin typeface="Arial" panose="020B0604020202020204"/>
                <a:cs typeface="Times New Roman" panose="02020603050405020304" pitchFamily="18" charset="0"/>
              </a:rPr>
              <a:t>Special Operations Command </a:t>
            </a:r>
          </a:p>
          <a:p>
            <a:pPr marL="774997" lvl="1" indent="-342900" defTabSz="1036290">
              <a:spcBef>
                <a:spcPts val="0"/>
              </a:spcBef>
              <a:spcAft>
                <a:spcPts val="0"/>
              </a:spcAft>
              <a:buFont typeface="Courier New" panose="02070309020205020404" pitchFamily="49" charset="0"/>
              <a:buChar char="o"/>
            </a:pPr>
            <a:r>
              <a:rPr lang="en-US" altLang="en-US" sz="2000" dirty="0">
                <a:solidFill>
                  <a:prstClr val="black"/>
                </a:solidFill>
                <a:latin typeface="Arial" panose="020B0604020202020204"/>
                <a:cs typeface="Times New Roman" panose="02020603050405020304" pitchFamily="18" charset="0"/>
              </a:rPr>
              <a:t>U.S. </a:t>
            </a:r>
            <a:r>
              <a:rPr lang="en-US" altLang="en-US" sz="2000" dirty="0" err="1">
                <a:solidFill>
                  <a:prstClr val="black"/>
                </a:solidFill>
                <a:latin typeface="Arial" panose="020B0604020202020204"/>
                <a:cs typeface="Times New Roman" panose="02020603050405020304" pitchFamily="18" charset="0"/>
              </a:rPr>
              <a:t>Indo-Pacific</a:t>
            </a:r>
            <a:r>
              <a:rPr lang="en-US" altLang="en-US" sz="2000" dirty="0">
                <a:solidFill>
                  <a:prstClr val="black"/>
                </a:solidFill>
                <a:latin typeface="Arial" panose="020B0604020202020204"/>
                <a:cs typeface="Times New Roman" panose="02020603050405020304" pitchFamily="18" charset="0"/>
              </a:rPr>
              <a:t> Command </a:t>
            </a:r>
          </a:p>
          <a:p>
            <a:pPr defTabSz="1036290">
              <a:spcBef>
                <a:spcPts val="227"/>
              </a:spcBef>
              <a:spcAft>
                <a:spcPts val="227"/>
              </a:spcAft>
            </a:pPr>
            <a:r>
              <a:rPr lang="en-US" altLang="en-US" sz="2000" dirty="0">
                <a:solidFill>
                  <a:prstClr val="black"/>
                </a:solidFill>
                <a:latin typeface="Arial" panose="020B0604020202020204"/>
                <a:cs typeface="Times New Roman" panose="02020603050405020304" pitchFamily="18" charset="0"/>
              </a:rPr>
              <a:t>Single focal point for DLA support to the Combatant Commands</a:t>
            </a:r>
          </a:p>
          <a:p>
            <a:pPr defTabSz="1036290">
              <a:spcBef>
                <a:spcPts val="227"/>
              </a:spcBef>
              <a:spcAft>
                <a:spcPts val="227"/>
              </a:spcAft>
            </a:pPr>
            <a:r>
              <a:rPr lang="en-US" altLang="en-US" sz="2000" dirty="0">
                <a:solidFill>
                  <a:prstClr val="black"/>
                </a:solidFill>
                <a:latin typeface="Arial" panose="020B0604020202020204"/>
                <a:cs typeface="Times New Roman" panose="02020603050405020304" pitchFamily="18" charset="0"/>
              </a:rPr>
              <a:t>DLA lead for theater contingency/exercise planning</a:t>
            </a:r>
          </a:p>
          <a:p>
            <a:pPr defTabSz="1036290">
              <a:spcBef>
                <a:spcPts val="227"/>
              </a:spcBef>
              <a:spcAft>
                <a:spcPts val="227"/>
              </a:spcAft>
            </a:pPr>
            <a:r>
              <a:rPr lang="en-US" altLang="en-US" sz="2000" dirty="0">
                <a:solidFill>
                  <a:prstClr val="black"/>
                </a:solidFill>
                <a:latin typeface="Arial" panose="020B0604020202020204"/>
                <a:cs typeface="Times New Roman" panose="02020603050405020304" pitchFamily="18" charset="0"/>
              </a:rPr>
              <a:t>Responsible for DLA Support Teams</a:t>
            </a:r>
          </a:p>
        </p:txBody>
      </p:sp>
    </p:spTree>
    <p:extLst>
      <p:ext uri="{BB962C8B-B14F-4D97-AF65-F5344CB8AC3E}">
        <p14:creationId xmlns:p14="http://schemas.microsoft.com/office/powerpoint/2010/main" val="1755282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5DFD63B-19C5-406C-94B9-8D4804DD9C05}"/>
              </a:ext>
            </a:extLst>
          </p:cNvPr>
          <p:cNvSpPr txBox="1"/>
          <p:nvPr/>
        </p:nvSpPr>
        <p:spPr>
          <a:xfrm>
            <a:off x="2208372" y="1924202"/>
            <a:ext cx="9026652" cy="4785926"/>
          </a:xfrm>
          <a:prstGeom prst="rect">
            <a:avLst/>
          </a:prstGeom>
          <a:noFill/>
        </p:spPr>
        <p:txBody>
          <a:bodyPr wrap="square">
            <a:spAutoFit/>
          </a:bodyPr>
          <a:lstStyle/>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Video: </a:t>
            </a:r>
            <a:r>
              <a:rPr lang="en-US" sz="2300" dirty="0">
                <a:cs typeface="Times New Roman" panose="02020603050405020304" pitchFamily="18" charset="0"/>
              </a:rPr>
              <a:t>DLA is...The Nation's Logistics Combat Support Agency</a:t>
            </a:r>
            <a:endParaRPr lang="en-US" altLang="en-US" sz="2300" dirty="0">
              <a:cs typeface="Times New Roman" panose="02020603050405020304" pitchFamily="18" charset="0"/>
            </a:endParaRP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Mission, Vision and Strategic Plan </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Warfighter Always – Global Support</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Quick Facts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Relationships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Who’s Who in DLA</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Major Subordinate Commands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Regional Commands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Support Organizations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J-Codes </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as a Whole-of-Government Partner </a:t>
            </a:r>
            <a:endParaRPr lang="en-US" altLang="en-US" sz="2300" dirty="0">
              <a:solidFill>
                <a:srgbClr val="FF0000"/>
              </a:solidFill>
              <a:cs typeface="Times New Roman" panose="02020603050405020304" pitchFamily="18" charset="0"/>
            </a:endParaRPr>
          </a:p>
        </p:txBody>
      </p:sp>
      <p:sp>
        <p:nvSpPr>
          <p:cNvPr id="6" name="Title 3">
            <a:extLst>
              <a:ext uri="{FF2B5EF4-FFF2-40B4-BE49-F238E27FC236}">
                <a16:creationId xmlns:a16="http://schemas.microsoft.com/office/drawing/2014/main" id="{D0839E99-9840-DD11-6E67-D77F0476D5E5}"/>
              </a:ext>
            </a:extLst>
          </p:cNvPr>
          <p:cNvSpPr>
            <a:spLocks noGrp="1"/>
          </p:cNvSpPr>
          <p:nvPr>
            <p:ph type="title"/>
          </p:nvPr>
        </p:nvSpPr>
        <p:spPr>
          <a:xfrm>
            <a:off x="4224504" y="359196"/>
            <a:ext cx="7434097" cy="427039"/>
          </a:xfrm>
        </p:spPr>
        <p:txBody>
          <a:bodyPr/>
          <a:lstStyle/>
          <a:p>
            <a:pPr algn="r"/>
            <a:r>
              <a:rPr lang="en-US" dirty="0">
                <a:latin typeface="Raleway Black" panose="020B0503030101060003" pitchFamily="34" charset="77"/>
              </a:rPr>
              <a:t>Agenda</a:t>
            </a:r>
          </a:p>
        </p:txBody>
      </p:sp>
      <p:sp>
        <p:nvSpPr>
          <p:cNvPr id="4" name="Slide Number Placeholder 3">
            <a:extLst>
              <a:ext uri="{FF2B5EF4-FFF2-40B4-BE49-F238E27FC236}">
                <a16:creationId xmlns:a16="http://schemas.microsoft.com/office/drawing/2014/main" id="{101FFBFC-DEAE-424A-AAD0-4EA9948458F1}"/>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a:t>
            </a:fld>
            <a:endParaRPr lang="en-US"/>
          </a:p>
        </p:txBody>
      </p:sp>
    </p:spTree>
    <p:extLst>
      <p:ext uri="{BB962C8B-B14F-4D97-AF65-F5344CB8AC3E}">
        <p14:creationId xmlns:p14="http://schemas.microsoft.com/office/powerpoint/2010/main" val="2923489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0690-30B0-A344-AA1D-3563293F747F}"/>
              </a:ext>
            </a:extLst>
          </p:cNvPr>
          <p:cNvSpPr>
            <a:spLocks noGrp="1"/>
          </p:cNvSpPr>
          <p:nvPr>
            <p:ph type="title"/>
          </p:nvPr>
        </p:nvSpPr>
        <p:spPr>
          <a:xfrm>
            <a:off x="4074468" y="359196"/>
            <a:ext cx="7612380" cy="427039"/>
          </a:xfrm>
        </p:spPr>
        <p:txBody>
          <a:bodyPr/>
          <a:lstStyle/>
          <a:p>
            <a:pPr algn="r"/>
            <a:r>
              <a:rPr lang="en-US" altLang="en-US" dirty="0">
                <a:latin typeface="Raleway Black" panose="020B0503030101060003" pitchFamily="34" charset="77"/>
                <a:cs typeface="Times New Roman" panose="02020603050405020304" pitchFamily="18" charset="0"/>
              </a:rPr>
              <a:t>DLA Support Organizations</a:t>
            </a:r>
            <a:endParaRPr lang="en-US" dirty="0">
              <a:latin typeface="Raleway Black" panose="020B0503030101060003" pitchFamily="34" charset="77"/>
            </a:endParaRPr>
          </a:p>
        </p:txBody>
      </p:sp>
      <p:sp>
        <p:nvSpPr>
          <p:cNvPr id="4" name="Slide Number Placeholder 3">
            <a:extLst>
              <a:ext uri="{FF2B5EF4-FFF2-40B4-BE49-F238E27FC236}">
                <a16:creationId xmlns:a16="http://schemas.microsoft.com/office/drawing/2014/main" id="{BCFC9E58-91CE-4BCE-829F-F31F8452077B}"/>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20</a:t>
            </a:fld>
            <a:endParaRPr lang="en-US"/>
          </a:p>
        </p:txBody>
      </p:sp>
      <p:sp>
        <p:nvSpPr>
          <p:cNvPr id="6" name="Rectangle 9">
            <a:extLst>
              <a:ext uri="{FF2B5EF4-FFF2-40B4-BE49-F238E27FC236}">
                <a16:creationId xmlns:a16="http://schemas.microsoft.com/office/drawing/2014/main" id="{6A6AEA53-8852-45E2-A62D-249F85348773}"/>
              </a:ext>
            </a:extLst>
          </p:cNvPr>
          <p:cNvSpPr>
            <a:spLocks noChangeArrowheads="1"/>
          </p:cNvSpPr>
          <p:nvPr/>
        </p:nvSpPr>
        <p:spPr bwMode="auto">
          <a:xfrm>
            <a:off x="2686755" y="1727199"/>
            <a:ext cx="8849825" cy="3416320"/>
          </a:xfrm>
          <a:prstGeom prst="rect">
            <a:avLst/>
          </a:prstGeom>
          <a:noFill/>
          <a:ln w="9525" algn="ctr">
            <a:noFill/>
            <a:miter lim="800000"/>
            <a:headEnd/>
            <a:tailEnd/>
          </a:ln>
        </p:spPr>
        <p:txBody>
          <a:bodyPr wrap="square">
            <a:spAutoFit/>
          </a:bodyPr>
          <a:lstStyle/>
          <a:p>
            <a:pPr>
              <a:defRPr/>
            </a:pPr>
            <a:r>
              <a:rPr lang="en-US" b="1" dirty="0">
                <a:cs typeface="Times New Roman" panose="02020603050405020304" pitchFamily="18" charset="0"/>
              </a:rPr>
              <a:t>Nuclear and Space Enterprise Support Office: </a:t>
            </a:r>
            <a:r>
              <a:rPr lang="en-US" dirty="0">
                <a:cs typeface="Times New Roman" panose="02020603050405020304" pitchFamily="18" charset="0"/>
              </a:rPr>
              <a:t>Synchronizes the agency’s efforts and resources to ensure responsive material support to the </a:t>
            </a:r>
            <a:r>
              <a:rPr lang="en-US" dirty="0" err="1">
                <a:cs typeface="Times New Roman" panose="02020603050405020304" pitchFamily="18" charset="0"/>
              </a:rPr>
              <a:t>DoW</a:t>
            </a:r>
            <a:r>
              <a:rPr lang="en-US" dirty="0">
                <a:cs typeface="Times New Roman" panose="02020603050405020304" pitchFamily="18" charset="0"/>
              </a:rPr>
              <a:t> Nuclear Enterprise, </a:t>
            </a:r>
            <a:r>
              <a:rPr lang="en-US" dirty="0" err="1">
                <a:cs typeface="Times New Roman" panose="02020603050405020304" pitchFamily="18" charset="0"/>
              </a:rPr>
              <a:t>DoW</a:t>
            </a:r>
            <a:r>
              <a:rPr lang="en-US" dirty="0">
                <a:cs typeface="Times New Roman" panose="02020603050405020304" pitchFamily="18" charset="0"/>
              </a:rPr>
              <a:t> Space Enterprise, and its strategic warfighters.</a:t>
            </a:r>
          </a:p>
          <a:p>
            <a:pPr>
              <a:defRPr/>
            </a:pPr>
            <a:endParaRPr lang="en-US" b="1" dirty="0">
              <a:cs typeface="Times New Roman" panose="02020603050405020304" pitchFamily="18" charset="0"/>
            </a:endParaRPr>
          </a:p>
          <a:p>
            <a:pPr lvl="4">
              <a:defRPr/>
            </a:pPr>
            <a:r>
              <a:rPr lang="en-US" b="1" dirty="0">
                <a:cs typeface="Times New Roman" panose="02020603050405020304" pitchFamily="18" charset="0"/>
              </a:rPr>
              <a:t>Strategic Materials</a:t>
            </a:r>
            <a:r>
              <a:rPr lang="en-US" dirty="0">
                <a:cs typeface="Times New Roman" panose="02020603050405020304" pitchFamily="18" charset="0"/>
              </a:rPr>
              <a:t>: Acquisition, storage, sale, recycling and conversion of the critical raw materials operation and oversight of the national defense stockpile.  </a:t>
            </a:r>
          </a:p>
          <a:p>
            <a:pPr lvl="4">
              <a:defRPr/>
            </a:pPr>
            <a:endParaRPr lang="en-US" dirty="0">
              <a:cs typeface="Times New Roman" panose="02020603050405020304" pitchFamily="18" charset="0"/>
            </a:endParaRPr>
          </a:p>
          <a:p>
            <a:pPr lvl="4">
              <a:defRPr/>
            </a:pPr>
            <a:r>
              <a:rPr lang="en-US" b="1" dirty="0">
                <a:cs typeface="Times New Roman" panose="02020603050405020304" pitchFamily="18" charset="0"/>
              </a:rPr>
              <a:t>Enterprise IT solutions</a:t>
            </a:r>
            <a:r>
              <a:rPr lang="en-US" dirty="0">
                <a:cs typeface="Times New Roman" panose="02020603050405020304" pitchFamily="18" charset="0"/>
              </a:rPr>
              <a:t>: Develop, deliver and sustain a full range of combat support IT solutions and data services for DLA and </a:t>
            </a:r>
            <a:r>
              <a:rPr lang="en-US" dirty="0" err="1">
                <a:cs typeface="Times New Roman" panose="02020603050405020304" pitchFamily="18" charset="0"/>
              </a:rPr>
              <a:t>DoW</a:t>
            </a:r>
            <a:r>
              <a:rPr lang="en-US" dirty="0">
                <a:cs typeface="Times New Roman" panose="02020603050405020304" pitchFamily="18" charset="0"/>
              </a:rPr>
              <a:t> to include document management, research and development and infrastructure/software as a service/cloud.</a:t>
            </a:r>
          </a:p>
        </p:txBody>
      </p:sp>
      <p:pic>
        <p:nvPicPr>
          <p:cNvPr id="5" name="Picture 4" descr="A picture containing text, dark, night&#10;&#10;Description automatically generated">
            <a:extLst>
              <a:ext uri="{FF2B5EF4-FFF2-40B4-BE49-F238E27FC236}">
                <a16:creationId xmlns:a16="http://schemas.microsoft.com/office/drawing/2014/main" id="{E7317337-77D8-6E44-9B27-856073262A59}"/>
              </a:ext>
            </a:extLst>
          </p:cNvPr>
          <p:cNvPicPr>
            <a:picLocks noChangeAspect="1"/>
          </p:cNvPicPr>
          <p:nvPr/>
        </p:nvPicPr>
        <p:blipFill>
          <a:blip r:embed="rId3">
            <a:extLst>
              <a:ext uri="{28A0092B-C50C-407E-A947-70E740481C1C}">
                <a14:useLocalDpi xmlns:a14="http://schemas.microsoft.com/office/drawing/2010/main" val="0"/>
              </a:ext>
            </a:extLst>
          </a:blip>
          <a:srcRect l="8680" t="5806" r="39245" b="14156"/>
          <a:stretch/>
        </p:blipFill>
        <p:spPr>
          <a:xfrm>
            <a:off x="375282" y="1674762"/>
            <a:ext cx="2251554" cy="437119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49564580-6369-B769-31D4-4B3A79C28431}"/>
              </a:ext>
            </a:extLst>
          </p:cNvPr>
          <p:cNvPicPr>
            <a:picLocks noChangeAspect="1"/>
          </p:cNvPicPr>
          <p:nvPr/>
        </p:nvPicPr>
        <p:blipFill>
          <a:blip r:embed="rId4">
            <a:extLst>
              <a:ext uri="{28A0092B-C50C-407E-A947-70E740481C1C}">
                <a14:useLocalDpi xmlns:a14="http://schemas.microsoft.com/office/drawing/2010/main" val="0"/>
              </a:ext>
            </a:extLst>
          </a:blip>
          <a:srcRect t="12246" b="18034"/>
          <a:stretch/>
        </p:blipFill>
        <p:spPr>
          <a:xfrm>
            <a:off x="4594999" y="5301985"/>
            <a:ext cx="4676870" cy="1834181"/>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B0B8DA5-0573-7340-2420-9757B9613E0B}"/>
              </a:ext>
            </a:extLst>
          </p:cNvPr>
          <p:cNvPicPr>
            <a:picLocks noChangeAspect="1"/>
          </p:cNvPicPr>
          <p:nvPr/>
        </p:nvPicPr>
        <p:blipFill>
          <a:blip r:embed="rId5">
            <a:extLst>
              <a:ext uri="{28A0092B-C50C-407E-A947-70E740481C1C}">
                <a14:useLocalDpi xmlns:a14="http://schemas.microsoft.com/office/drawing/2010/main" val="0"/>
              </a:ext>
            </a:extLst>
          </a:blip>
          <a:srcRect l="27562" r="23393" b="12798"/>
          <a:stretch/>
        </p:blipFill>
        <p:spPr>
          <a:xfrm>
            <a:off x="2890171" y="2883258"/>
            <a:ext cx="1441492" cy="3708612"/>
          </a:xfrm>
          <a:prstGeom prst="rect">
            <a:avLst/>
          </a:prstGeom>
        </p:spPr>
      </p:pic>
    </p:spTree>
    <p:extLst>
      <p:ext uri="{BB962C8B-B14F-4D97-AF65-F5344CB8AC3E}">
        <p14:creationId xmlns:p14="http://schemas.microsoft.com/office/powerpoint/2010/main" val="1963946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0"/>
              </a:ext>
            </a:extLst>
          </p:cNvPr>
          <p:cNvSpPr>
            <a:spLocks noGrp="1"/>
          </p:cNvSpPr>
          <p:nvPr>
            <p:ph type="title"/>
          </p:nvPr>
        </p:nvSpPr>
        <p:spPr>
          <a:xfrm>
            <a:off x="4059228" y="359196"/>
            <a:ext cx="7612380" cy="427039"/>
          </a:xfrm>
        </p:spPr>
        <p:txBody>
          <a:bodyPr/>
          <a:lstStyle/>
          <a:p>
            <a:pPr algn="r"/>
            <a:r>
              <a:rPr lang="en-US" spc="-6" dirty="0">
                <a:latin typeface="Raleway Black" panose="020B0503030101060003" pitchFamily="34" charset="77"/>
                <a:cs typeface="Arial"/>
              </a:rPr>
              <a:t>DLA Document Services</a:t>
            </a:r>
            <a:endParaRPr lang="en-US" dirty="0">
              <a:latin typeface="Raleway Black" panose="020B0503030101060003" pitchFamily="34" charset="77"/>
            </a:endParaRPr>
          </a:p>
        </p:txBody>
      </p:sp>
      <p:sp>
        <p:nvSpPr>
          <p:cNvPr id="4" name="Slide Number Placeholder 3">
            <a:extLst>
              <a:ext uri="{C183D7F6-B498-43B3-948B-1728B52AA6E4}">
                <adec:decorative xmlns:adec="http://schemas.microsoft.com/office/drawing/2017/decorative" val="0"/>
              </a:ext>
            </a:extLst>
          </p:cNvPr>
          <p:cNvSpPr>
            <a:spLocks noGrp="1"/>
          </p:cNvSpPr>
          <p:nvPr>
            <p:ph type="sldNum" sz="quarter" idx="4"/>
          </p:nvPr>
        </p:nvSpPr>
        <p:spPr/>
        <p:txBody>
          <a:bodyPr/>
          <a:lstStyle/>
          <a:p>
            <a:fld id="{0F70353F-5ECB-4B50-B3EA-C871EA4E3F32}" type="slidenum">
              <a:rPr lang="en-US" smtClean="0"/>
              <a:t>21</a:t>
            </a:fld>
            <a:endParaRPr lang="en-US" dirty="0"/>
          </a:p>
        </p:txBody>
      </p:sp>
      <p:sp>
        <p:nvSpPr>
          <p:cNvPr id="67" name="Flowchart: Alternate Process 66">
            <a:extLst>
              <a:ext uri="{FF2B5EF4-FFF2-40B4-BE49-F238E27FC236}">
                <a16:creationId xmlns:a16="http://schemas.microsoft.com/office/drawing/2014/main" id="{610F2386-2386-4EED-8947-F3B94CC2207A}"/>
              </a:ext>
              <a:ext uri="{C183D7F6-B498-43B3-948B-1728B52AA6E4}">
                <adec:decorative xmlns:adec="http://schemas.microsoft.com/office/drawing/2017/decorative" val="1"/>
              </a:ext>
            </a:extLst>
          </p:cNvPr>
          <p:cNvSpPr/>
          <p:nvPr/>
        </p:nvSpPr>
        <p:spPr>
          <a:xfrm>
            <a:off x="1727289" y="1584645"/>
            <a:ext cx="7972949" cy="535008"/>
          </a:xfrm>
          <a:prstGeom prst="flowChartAlternateProcess">
            <a:avLst/>
          </a:prstGeom>
          <a:noFill/>
          <a:ln>
            <a:solidFill>
              <a:schemeClr val="bg1">
                <a:lumMod val="50000"/>
              </a:schemeClr>
            </a:solidFill>
            <a:prstDash val="dash"/>
            <a:extLst>
              <a:ext uri="{C807C97D-BFC1-408E-A445-0C87EB9F89A2}">
                <ask:lineSketchStyleProps xmlns:ask="http://schemas.microsoft.com/office/drawing/2018/sketchyshapes" sd="1219033472">
                  <a:custGeom>
                    <a:avLst/>
                    <a:gdLst>
                      <a:gd name="connsiteX0" fmla="*/ 0 w 7049007"/>
                      <a:gd name="connsiteY0" fmla="*/ 82260 h 493561"/>
                      <a:gd name="connsiteX1" fmla="*/ 82260 w 7049007"/>
                      <a:gd name="connsiteY1" fmla="*/ 0 h 493561"/>
                      <a:gd name="connsiteX2" fmla="*/ 793657 w 7049007"/>
                      <a:gd name="connsiteY2" fmla="*/ 0 h 493561"/>
                      <a:gd name="connsiteX3" fmla="*/ 1298519 w 7049007"/>
                      <a:gd name="connsiteY3" fmla="*/ 0 h 493561"/>
                      <a:gd name="connsiteX4" fmla="*/ 1734537 w 7049007"/>
                      <a:gd name="connsiteY4" fmla="*/ 0 h 493561"/>
                      <a:gd name="connsiteX5" fmla="*/ 2377089 w 7049007"/>
                      <a:gd name="connsiteY5" fmla="*/ 0 h 493561"/>
                      <a:gd name="connsiteX6" fmla="*/ 2881951 w 7049007"/>
                      <a:gd name="connsiteY6" fmla="*/ 0 h 493561"/>
                      <a:gd name="connsiteX7" fmla="*/ 3593348 w 7049007"/>
                      <a:gd name="connsiteY7" fmla="*/ 0 h 493561"/>
                      <a:gd name="connsiteX8" fmla="*/ 4029366 w 7049007"/>
                      <a:gd name="connsiteY8" fmla="*/ 0 h 493561"/>
                      <a:gd name="connsiteX9" fmla="*/ 4740763 w 7049007"/>
                      <a:gd name="connsiteY9" fmla="*/ 0 h 493561"/>
                      <a:gd name="connsiteX10" fmla="*/ 5107936 w 7049007"/>
                      <a:gd name="connsiteY10" fmla="*/ 0 h 493561"/>
                      <a:gd name="connsiteX11" fmla="*/ 5681643 w 7049007"/>
                      <a:gd name="connsiteY11" fmla="*/ 0 h 493561"/>
                      <a:gd name="connsiteX12" fmla="*/ 6255350 w 7049007"/>
                      <a:gd name="connsiteY12" fmla="*/ 0 h 493561"/>
                      <a:gd name="connsiteX13" fmla="*/ 6966747 w 7049007"/>
                      <a:gd name="connsiteY13" fmla="*/ 0 h 493561"/>
                      <a:gd name="connsiteX14" fmla="*/ 7049007 w 7049007"/>
                      <a:gd name="connsiteY14" fmla="*/ 82260 h 493561"/>
                      <a:gd name="connsiteX15" fmla="*/ 7049007 w 7049007"/>
                      <a:gd name="connsiteY15" fmla="*/ 411301 h 493561"/>
                      <a:gd name="connsiteX16" fmla="*/ 6966747 w 7049007"/>
                      <a:gd name="connsiteY16" fmla="*/ 493561 h 493561"/>
                      <a:gd name="connsiteX17" fmla="*/ 6324195 w 7049007"/>
                      <a:gd name="connsiteY17" fmla="*/ 493561 h 493561"/>
                      <a:gd name="connsiteX18" fmla="*/ 5957022 w 7049007"/>
                      <a:gd name="connsiteY18" fmla="*/ 493561 h 493561"/>
                      <a:gd name="connsiteX19" fmla="*/ 5521005 w 7049007"/>
                      <a:gd name="connsiteY19" fmla="*/ 493561 h 493561"/>
                      <a:gd name="connsiteX20" fmla="*/ 4809608 w 7049007"/>
                      <a:gd name="connsiteY20" fmla="*/ 493561 h 493561"/>
                      <a:gd name="connsiteX21" fmla="*/ 4235900 w 7049007"/>
                      <a:gd name="connsiteY21" fmla="*/ 493561 h 493561"/>
                      <a:gd name="connsiteX22" fmla="*/ 3799883 w 7049007"/>
                      <a:gd name="connsiteY22" fmla="*/ 493561 h 493561"/>
                      <a:gd name="connsiteX23" fmla="*/ 3226176 w 7049007"/>
                      <a:gd name="connsiteY23" fmla="*/ 493561 h 493561"/>
                      <a:gd name="connsiteX24" fmla="*/ 2859003 w 7049007"/>
                      <a:gd name="connsiteY24" fmla="*/ 493561 h 493561"/>
                      <a:gd name="connsiteX25" fmla="*/ 2491830 w 7049007"/>
                      <a:gd name="connsiteY25" fmla="*/ 493561 h 493561"/>
                      <a:gd name="connsiteX26" fmla="*/ 1918123 w 7049007"/>
                      <a:gd name="connsiteY26" fmla="*/ 493561 h 493561"/>
                      <a:gd name="connsiteX27" fmla="*/ 1482106 w 7049007"/>
                      <a:gd name="connsiteY27" fmla="*/ 493561 h 493561"/>
                      <a:gd name="connsiteX28" fmla="*/ 839554 w 7049007"/>
                      <a:gd name="connsiteY28" fmla="*/ 493561 h 493561"/>
                      <a:gd name="connsiteX29" fmla="*/ 82260 w 7049007"/>
                      <a:gd name="connsiteY29" fmla="*/ 493561 h 493561"/>
                      <a:gd name="connsiteX30" fmla="*/ 0 w 7049007"/>
                      <a:gd name="connsiteY30" fmla="*/ 411301 h 493561"/>
                      <a:gd name="connsiteX31" fmla="*/ 0 w 7049007"/>
                      <a:gd name="connsiteY31" fmla="*/ 82260 h 49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49007" h="493561" extrusionOk="0">
                        <a:moveTo>
                          <a:pt x="0" y="82260"/>
                        </a:moveTo>
                        <a:cubicBezTo>
                          <a:pt x="-11167" y="29941"/>
                          <a:pt x="33348" y="1306"/>
                          <a:pt x="82260" y="0"/>
                        </a:cubicBezTo>
                        <a:cubicBezTo>
                          <a:pt x="317631" y="-81486"/>
                          <a:pt x="574926" y="27483"/>
                          <a:pt x="793657" y="0"/>
                        </a:cubicBezTo>
                        <a:cubicBezTo>
                          <a:pt x="1012388" y="-27483"/>
                          <a:pt x="1191035" y="2701"/>
                          <a:pt x="1298519" y="0"/>
                        </a:cubicBezTo>
                        <a:cubicBezTo>
                          <a:pt x="1406003" y="-2701"/>
                          <a:pt x="1611023" y="4807"/>
                          <a:pt x="1734537" y="0"/>
                        </a:cubicBezTo>
                        <a:cubicBezTo>
                          <a:pt x="1858051" y="-4807"/>
                          <a:pt x="2117589" y="15522"/>
                          <a:pt x="2377089" y="0"/>
                        </a:cubicBezTo>
                        <a:cubicBezTo>
                          <a:pt x="2636589" y="-15522"/>
                          <a:pt x="2773562" y="35386"/>
                          <a:pt x="2881951" y="0"/>
                        </a:cubicBezTo>
                        <a:cubicBezTo>
                          <a:pt x="2990340" y="-35386"/>
                          <a:pt x="3370259" y="16967"/>
                          <a:pt x="3593348" y="0"/>
                        </a:cubicBezTo>
                        <a:cubicBezTo>
                          <a:pt x="3816437" y="-16967"/>
                          <a:pt x="3940570" y="44142"/>
                          <a:pt x="4029366" y="0"/>
                        </a:cubicBezTo>
                        <a:cubicBezTo>
                          <a:pt x="4118162" y="-44142"/>
                          <a:pt x="4541952" y="79822"/>
                          <a:pt x="4740763" y="0"/>
                        </a:cubicBezTo>
                        <a:cubicBezTo>
                          <a:pt x="4939574" y="-79822"/>
                          <a:pt x="4944089" y="3853"/>
                          <a:pt x="5107936" y="0"/>
                        </a:cubicBezTo>
                        <a:cubicBezTo>
                          <a:pt x="5271783" y="-3853"/>
                          <a:pt x="5418694" y="28925"/>
                          <a:pt x="5681643" y="0"/>
                        </a:cubicBezTo>
                        <a:cubicBezTo>
                          <a:pt x="5944592" y="-28925"/>
                          <a:pt x="5979048" y="58963"/>
                          <a:pt x="6255350" y="0"/>
                        </a:cubicBezTo>
                        <a:cubicBezTo>
                          <a:pt x="6531652" y="-58963"/>
                          <a:pt x="6787884" y="74391"/>
                          <a:pt x="6966747" y="0"/>
                        </a:cubicBezTo>
                        <a:cubicBezTo>
                          <a:pt x="7014970" y="3420"/>
                          <a:pt x="7050298" y="35698"/>
                          <a:pt x="7049007" y="82260"/>
                        </a:cubicBezTo>
                        <a:cubicBezTo>
                          <a:pt x="7056279" y="188978"/>
                          <a:pt x="7010251" y="247843"/>
                          <a:pt x="7049007" y="411301"/>
                        </a:cubicBezTo>
                        <a:cubicBezTo>
                          <a:pt x="7044169" y="452174"/>
                          <a:pt x="7007615" y="486739"/>
                          <a:pt x="6966747" y="493561"/>
                        </a:cubicBezTo>
                        <a:cubicBezTo>
                          <a:pt x="6774012" y="512134"/>
                          <a:pt x="6487929" y="448137"/>
                          <a:pt x="6324195" y="493561"/>
                        </a:cubicBezTo>
                        <a:cubicBezTo>
                          <a:pt x="6160461" y="538985"/>
                          <a:pt x="6112443" y="491755"/>
                          <a:pt x="5957022" y="493561"/>
                        </a:cubicBezTo>
                        <a:cubicBezTo>
                          <a:pt x="5801601" y="495367"/>
                          <a:pt x="5609290" y="488109"/>
                          <a:pt x="5521005" y="493561"/>
                        </a:cubicBezTo>
                        <a:cubicBezTo>
                          <a:pt x="5432720" y="499013"/>
                          <a:pt x="5058286" y="445931"/>
                          <a:pt x="4809608" y="493561"/>
                        </a:cubicBezTo>
                        <a:cubicBezTo>
                          <a:pt x="4560930" y="541191"/>
                          <a:pt x="4395013" y="430798"/>
                          <a:pt x="4235900" y="493561"/>
                        </a:cubicBezTo>
                        <a:cubicBezTo>
                          <a:pt x="4076787" y="556324"/>
                          <a:pt x="3989640" y="491615"/>
                          <a:pt x="3799883" y="493561"/>
                        </a:cubicBezTo>
                        <a:cubicBezTo>
                          <a:pt x="3610126" y="495507"/>
                          <a:pt x="3472185" y="465239"/>
                          <a:pt x="3226176" y="493561"/>
                        </a:cubicBezTo>
                        <a:cubicBezTo>
                          <a:pt x="2980167" y="521883"/>
                          <a:pt x="3017708" y="454091"/>
                          <a:pt x="2859003" y="493561"/>
                        </a:cubicBezTo>
                        <a:cubicBezTo>
                          <a:pt x="2700298" y="533031"/>
                          <a:pt x="2667524" y="475538"/>
                          <a:pt x="2491830" y="493561"/>
                        </a:cubicBezTo>
                        <a:cubicBezTo>
                          <a:pt x="2316136" y="511584"/>
                          <a:pt x="2070868" y="466340"/>
                          <a:pt x="1918123" y="493561"/>
                        </a:cubicBezTo>
                        <a:cubicBezTo>
                          <a:pt x="1765378" y="520782"/>
                          <a:pt x="1627498" y="465106"/>
                          <a:pt x="1482106" y="493561"/>
                        </a:cubicBezTo>
                        <a:cubicBezTo>
                          <a:pt x="1336714" y="522016"/>
                          <a:pt x="1049242" y="426717"/>
                          <a:pt x="839554" y="493561"/>
                        </a:cubicBezTo>
                        <a:cubicBezTo>
                          <a:pt x="629866" y="560405"/>
                          <a:pt x="370221" y="491343"/>
                          <a:pt x="82260" y="493561"/>
                        </a:cubicBezTo>
                        <a:cubicBezTo>
                          <a:pt x="35282" y="498384"/>
                          <a:pt x="-1891" y="450778"/>
                          <a:pt x="0" y="411301"/>
                        </a:cubicBezTo>
                        <a:cubicBezTo>
                          <a:pt x="-25050" y="313962"/>
                          <a:pt x="16718" y="234945"/>
                          <a:pt x="0" y="8226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a:p>
        </p:txBody>
      </p:sp>
      <p:pic>
        <p:nvPicPr>
          <p:cNvPr id="58" name="Graphic 57">
            <a:extLst>
              <a:ext uri="{FF2B5EF4-FFF2-40B4-BE49-F238E27FC236}">
                <a16:creationId xmlns:a16="http://schemas.microsoft.com/office/drawing/2014/main" id="{A3B7E776-E16F-4B5C-A314-EE29732CE78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25544" y="1555666"/>
            <a:ext cx="573643" cy="573643"/>
          </a:xfrm>
          <a:prstGeom prst="rect">
            <a:avLst/>
          </a:prstGeom>
        </p:spPr>
      </p:pic>
      <p:cxnSp>
        <p:nvCxnSpPr>
          <p:cNvPr id="32" name="Straight Connector 31">
            <a:extLst>
              <a:ext uri="{FF2B5EF4-FFF2-40B4-BE49-F238E27FC236}">
                <a16:creationId xmlns:a16="http://schemas.microsoft.com/office/drawing/2014/main" id="{6E1A35A6-2E55-4FB3-B331-6F168CD0035A}"/>
              </a:ext>
              <a:ext uri="{C183D7F6-B498-43B3-948B-1728B52AA6E4}">
                <adec:decorative xmlns:adec="http://schemas.microsoft.com/office/drawing/2017/decorative" val="1"/>
              </a:ext>
            </a:extLst>
          </p:cNvPr>
          <p:cNvCxnSpPr>
            <a:cxnSpLocks/>
          </p:cNvCxnSpPr>
          <p:nvPr/>
        </p:nvCxnSpPr>
        <p:spPr>
          <a:xfrm flipH="1">
            <a:off x="1265547" y="2402095"/>
            <a:ext cx="1555682" cy="0"/>
          </a:xfrm>
          <a:prstGeom prst="line">
            <a:avLst/>
          </a:prstGeom>
          <a:ln w="381000" cap="rnd">
            <a:solidFill>
              <a:srgbClr val="0076A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0953E5A-44CB-436E-B3FB-8E4E7FF51432}"/>
              </a:ext>
              <a:ext uri="{C183D7F6-B498-43B3-948B-1728B52AA6E4}">
                <adec:decorative xmlns:adec="http://schemas.microsoft.com/office/drawing/2017/decorative" val="0"/>
              </a:ext>
            </a:extLst>
          </p:cNvPr>
          <p:cNvSpPr txBox="1"/>
          <p:nvPr/>
        </p:nvSpPr>
        <p:spPr>
          <a:xfrm>
            <a:off x="1151552" y="2184372"/>
            <a:ext cx="1783673" cy="406265"/>
          </a:xfrm>
          <a:prstGeom prst="rect">
            <a:avLst/>
          </a:prstGeom>
          <a:noFill/>
        </p:spPr>
        <p:txBody>
          <a:bodyPr wrap="square" rtlCol="0">
            <a:spAutoFit/>
          </a:bodyPr>
          <a:lstStyle/>
          <a:p>
            <a:r>
              <a:rPr lang="en-US" sz="1813" b="1" dirty="0">
                <a:solidFill>
                  <a:schemeClr val="bg1"/>
                </a:solidFill>
              </a:rPr>
              <a:t>Print</a:t>
            </a:r>
            <a:r>
              <a:rPr lang="en-US" sz="2040" b="1" dirty="0">
                <a:solidFill>
                  <a:schemeClr val="bg1"/>
                </a:solidFill>
              </a:rPr>
              <a:t> </a:t>
            </a:r>
            <a:r>
              <a:rPr lang="en-US" sz="1813" b="1" dirty="0">
                <a:solidFill>
                  <a:schemeClr val="bg1"/>
                </a:solidFill>
              </a:rPr>
              <a:t>Services</a:t>
            </a:r>
          </a:p>
        </p:txBody>
      </p:sp>
      <p:sp>
        <p:nvSpPr>
          <p:cNvPr id="39" name="Content Placeholder 2">
            <a:extLst>
              <a:ext uri="{FF2B5EF4-FFF2-40B4-BE49-F238E27FC236}">
                <a16:creationId xmlns:a16="http://schemas.microsoft.com/office/drawing/2014/main" id="{0262BF7E-5414-4010-A0E8-5A4549487681}"/>
              </a:ext>
            </a:extLst>
          </p:cNvPr>
          <p:cNvSpPr txBox="1">
            <a:spLocks/>
          </p:cNvSpPr>
          <p:nvPr/>
        </p:nvSpPr>
        <p:spPr>
          <a:xfrm>
            <a:off x="1023422" y="2684926"/>
            <a:ext cx="5411116" cy="526704"/>
          </a:xfrm>
          <a:prstGeom prst="rect">
            <a:avLst/>
          </a:prstGeom>
        </p:spPr>
        <p:txBody>
          <a:bodyPr vert="horz" lIns="103632" tIns="51816" rIns="103632" bIns="51816" rtlCol="0">
            <a:normAutofit/>
          </a:bodyPr>
          <a:lst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73" dirty="0">
                <a:solidFill>
                  <a:srgbClr val="333333"/>
                </a:solidFill>
                <a:latin typeface="Helvetica Neue"/>
              </a:rPr>
              <a:t>Brochures, training manuals, banners, aircraft decals etc. with a variety of custom and specialty materials available.</a:t>
            </a:r>
          </a:p>
        </p:txBody>
      </p:sp>
      <p:cxnSp>
        <p:nvCxnSpPr>
          <p:cNvPr id="37" name="Straight Connector 36">
            <a:extLst>
              <a:ext uri="{FF2B5EF4-FFF2-40B4-BE49-F238E27FC236}">
                <a16:creationId xmlns:a16="http://schemas.microsoft.com/office/drawing/2014/main" id="{011E218D-1074-49D9-BDE2-C9656752FA41}"/>
              </a:ext>
              <a:ext uri="{C183D7F6-B498-43B3-948B-1728B52AA6E4}">
                <adec:decorative xmlns:adec="http://schemas.microsoft.com/office/drawing/2017/decorative" val="1"/>
              </a:ext>
            </a:extLst>
          </p:cNvPr>
          <p:cNvCxnSpPr>
            <a:cxnSpLocks/>
          </p:cNvCxnSpPr>
          <p:nvPr/>
        </p:nvCxnSpPr>
        <p:spPr>
          <a:xfrm flipH="1">
            <a:off x="1279364" y="3472138"/>
            <a:ext cx="2567823" cy="0"/>
          </a:xfrm>
          <a:prstGeom prst="line">
            <a:avLst/>
          </a:prstGeom>
          <a:ln w="381000" cap="rnd">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37E3BBA-E01C-42BB-B4A6-8BFFDE9E0CF2}"/>
              </a:ext>
            </a:extLst>
          </p:cNvPr>
          <p:cNvSpPr txBox="1"/>
          <p:nvPr/>
        </p:nvSpPr>
        <p:spPr>
          <a:xfrm>
            <a:off x="1151551" y="3284179"/>
            <a:ext cx="2807851" cy="371320"/>
          </a:xfrm>
          <a:prstGeom prst="rect">
            <a:avLst/>
          </a:prstGeom>
          <a:noFill/>
        </p:spPr>
        <p:txBody>
          <a:bodyPr wrap="square" rtlCol="0">
            <a:spAutoFit/>
          </a:bodyPr>
          <a:lstStyle/>
          <a:p>
            <a:r>
              <a:rPr lang="en-US" sz="1813" b="1" dirty="0">
                <a:solidFill>
                  <a:schemeClr val="bg1"/>
                </a:solidFill>
              </a:rPr>
              <a:t>Scanning &amp; Conversion</a:t>
            </a:r>
          </a:p>
        </p:txBody>
      </p:sp>
      <p:sp>
        <p:nvSpPr>
          <p:cNvPr id="59" name="Content Placeholder 2">
            <a:extLst>
              <a:ext uri="{FF2B5EF4-FFF2-40B4-BE49-F238E27FC236}">
                <a16:creationId xmlns:a16="http://schemas.microsoft.com/office/drawing/2014/main" id="{AB9BE418-BB3E-4773-A6D4-58DC948630D2}"/>
              </a:ext>
            </a:extLst>
          </p:cNvPr>
          <p:cNvSpPr txBox="1">
            <a:spLocks/>
          </p:cNvSpPr>
          <p:nvPr/>
        </p:nvSpPr>
        <p:spPr>
          <a:xfrm>
            <a:off x="1023422" y="3800853"/>
            <a:ext cx="5411116" cy="511209"/>
          </a:xfrm>
          <a:prstGeom prst="rect">
            <a:avLst/>
          </a:prstGeom>
        </p:spPr>
        <p:txBody>
          <a:bodyPr vert="horz" lIns="103632" tIns="51816" rIns="103632" bIns="51816" rtlCol="0">
            <a:normAutofit/>
          </a:bodyPr>
          <a:lst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73" dirty="0">
                <a:solidFill>
                  <a:srgbClr val="333333"/>
                </a:solidFill>
                <a:latin typeface="Helvetica Neue"/>
              </a:rPr>
              <a:t>Technicians can convert documents of all sizes to electronic format for easy search and retrieval</a:t>
            </a:r>
          </a:p>
        </p:txBody>
      </p:sp>
      <p:cxnSp>
        <p:nvCxnSpPr>
          <p:cNvPr id="38" name="Straight Connector 37">
            <a:extLst>
              <a:ext uri="{FF2B5EF4-FFF2-40B4-BE49-F238E27FC236}">
                <a16:creationId xmlns:a16="http://schemas.microsoft.com/office/drawing/2014/main" id="{3BED9860-5F48-4E8A-AFAC-489A5BC1B615}"/>
              </a:ext>
              <a:ext uri="{C183D7F6-B498-43B3-948B-1728B52AA6E4}">
                <adec:decorative xmlns:adec="http://schemas.microsoft.com/office/drawing/2017/decorative" val="1"/>
              </a:ext>
            </a:extLst>
          </p:cNvPr>
          <p:cNvCxnSpPr>
            <a:cxnSpLocks/>
          </p:cNvCxnSpPr>
          <p:nvPr/>
        </p:nvCxnSpPr>
        <p:spPr>
          <a:xfrm flipH="1">
            <a:off x="1281798" y="4606263"/>
            <a:ext cx="2917737" cy="0"/>
          </a:xfrm>
          <a:prstGeom prst="line">
            <a:avLst/>
          </a:prstGeom>
          <a:ln w="381000" cap="rnd">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713BE7F-BD9B-4124-97C1-9D9CD71A8359}"/>
              </a:ext>
            </a:extLst>
          </p:cNvPr>
          <p:cNvSpPr txBox="1"/>
          <p:nvPr/>
        </p:nvSpPr>
        <p:spPr>
          <a:xfrm>
            <a:off x="1151551" y="4404876"/>
            <a:ext cx="3141253" cy="371320"/>
          </a:xfrm>
          <a:prstGeom prst="rect">
            <a:avLst/>
          </a:prstGeom>
          <a:noFill/>
        </p:spPr>
        <p:txBody>
          <a:bodyPr wrap="square" rtlCol="0">
            <a:spAutoFit/>
          </a:bodyPr>
          <a:lstStyle/>
          <a:p>
            <a:r>
              <a:rPr lang="en-US" sz="1813" b="1" dirty="0">
                <a:solidFill>
                  <a:schemeClr val="bg1"/>
                </a:solidFill>
              </a:rPr>
              <a:t>Office Device Management</a:t>
            </a:r>
          </a:p>
        </p:txBody>
      </p:sp>
      <p:sp>
        <p:nvSpPr>
          <p:cNvPr id="43" name="Content Placeholder 2">
            <a:extLst>
              <a:ext uri="{FF2B5EF4-FFF2-40B4-BE49-F238E27FC236}">
                <a16:creationId xmlns:a16="http://schemas.microsoft.com/office/drawing/2014/main" id="{274CC4A8-CB54-4B4C-B06A-66A8150F67F8}"/>
              </a:ext>
            </a:extLst>
          </p:cNvPr>
          <p:cNvSpPr txBox="1">
            <a:spLocks/>
          </p:cNvSpPr>
          <p:nvPr/>
        </p:nvSpPr>
        <p:spPr>
          <a:xfrm>
            <a:off x="1023422" y="4910749"/>
            <a:ext cx="5547558" cy="763658"/>
          </a:xfrm>
          <a:prstGeom prst="rect">
            <a:avLst/>
          </a:prstGeom>
        </p:spPr>
        <p:txBody>
          <a:bodyPr vert="horz" lIns="103632" tIns="51816" rIns="103632" bIns="51816" rtlCol="0">
            <a:noAutofit/>
          </a:bodyPr>
          <a:lst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73" dirty="0">
                <a:solidFill>
                  <a:srgbClr val="333333"/>
                </a:solidFill>
                <a:latin typeface="Helvetica Neue"/>
              </a:rPr>
              <a:t>Procurement, delivery and sustainment of office devices including office, desktop and stand-alone printers as well as copiers, fax machines, scanners and multi-function devices. </a:t>
            </a:r>
          </a:p>
          <a:p>
            <a:pPr marL="0" indent="0">
              <a:buNone/>
            </a:pPr>
            <a:endParaRPr lang="en-US" sz="1473" dirty="0"/>
          </a:p>
        </p:txBody>
      </p:sp>
      <p:sp>
        <p:nvSpPr>
          <p:cNvPr id="7" name="TextBox 6">
            <a:extLst>
              <a:ext uri="{FF2B5EF4-FFF2-40B4-BE49-F238E27FC236}">
                <a16:creationId xmlns:a16="http://schemas.microsoft.com/office/drawing/2014/main" id="{C0CC153A-8521-D98E-7C95-57F3C34BCE97}"/>
              </a:ext>
            </a:extLst>
          </p:cNvPr>
          <p:cNvSpPr txBox="1"/>
          <p:nvPr/>
        </p:nvSpPr>
        <p:spPr>
          <a:xfrm>
            <a:off x="1926215" y="5742260"/>
            <a:ext cx="3605530" cy="1383007"/>
          </a:xfrm>
          <a:prstGeom prst="rect">
            <a:avLst/>
          </a:prstGeom>
          <a:noFill/>
          <a:ln>
            <a:solidFill>
              <a:schemeClr val="tx1"/>
            </a:solidFill>
          </a:ln>
        </p:spPr>
        <p:txBody>
          <a:bodyPr wrap="square" rtlCol="0">
            <a:spAutoFit/>
          </a:bodyPr>
          <a:lstStyle/>
          <a:p>
            <a:pPr algn="ctr"/>
            <a:r>
              <a:rPr lang="en-US" sz="1587" b="1" dirty="0"/>
              <a:t>Contact Us</a:t>
            </a:r>
          </a:p>
          <a:p>
            <a:pPr algn="ctr"/>
            <a:endParaRPr lang="en-US" sz="1360" b="1" dirty="0">
              <a:hlinkClick r:id="rId5">
                <a:extLst>
                  <a:ext uri="{A12FA001-AC4F-418D-AE19-62706E023703}">
                    <ahyp:hlinkClr xmlns:ahyp="http://schemas.microsoft.com/office/drawing/2018/hyperlinkcolor" val="tx"/>
                  </a:ext>
                </a:extLst>
              </a:hlinkClick>
            </a:endParaRPr>
          </a:p>
          <a:p>
            <a:pPr algn="ctr"/>
            <a:r>
              <a:rPr lang="en-US" sz="1360" dirty="0">
                <a:solidFill>
                  <a:srgbClr val="0563C1"/>
                </a:solidFill>
                <a:hlinkClick r:id="rId5">
                  <a:extLst>
                    <a:ext uri="{A12FA001-AC4F-418D-AE19-62706E023703}">
                      <ahyp:hlinkClr xmlns:ahyp="http://schemas.microsoft.com/office/drawing/2018/hyperlinkcolor" val="tx"/>
                    </a:ext>
                  </a:extLst>
                </a:hlinkClick>
              </a:rPr>
              <a:t>https://www.dla.mil/Document-Services/</a:t>
            </a:r>
            <a:endParaRPr lang="en-US" sz="1360" dirty="0"/>
          </a:p>
          <a:p>
            <a:pPr algn="ctr"/>
            <a:endParaRPr lang="en-US" sz="1360" dirty="0"/>
          </a:p>
          <a:p>
            <a:pPr algn="ctr"/>
            <a:r>
              <a:rPr lang="en-US" sz="1360" dirty="0"/>
              <a:t>Call: 1-866-736-7010</a:t>
            </a:r>
          </a:p>
          <a:p>
            <a:pPr algn="ctr"/>
            <a:r>
              <a:rPr lang="en-US" sz="1360" dirty="0"/>
              <a:t>Email: contact.docsvcs@dla.mil</a:t>
            </a:r>
          </a:p>
        </p:txBody>
      </p:sp>
      <p:cxnSp>
        <p:nvCxnSpPr>
          <p:cNvPr id="83" name="Straight Connector 82">
            <a:extLst>
              <a:ext uri="{FF2B5EF4-FFF2-40B4-BE49-F238E27FC236}">
                <a16:creationId xmlns:a16="http://schemas.microsoft.com/office/drawing/2014/main" id="{52689DB4-8872-4EB2-B42C-2ACE2465CD0B}"/>
              </a:ext>
              <a:ext uri="{C183D7F6-B498-43B3-948B-1728B52AA6E4}">
                <adec:decorative xmlns:adec="http://schemas.microsoft.com/office/drawing/2017/decorative" val="1"/>
              </a:ext>
            </a:extLst>
          </p:cNvPr>
          <p:cNvCxnSpPr>
            <a:cxnSpLocks/>
          </p:cNvCxnSpPr>
          <p:nvPr/>
        </p:nvCxnSpPr>
        <p:spPr>
          <a:xfrm flipH="1">
            <a:off x="6939162" y="2990235"/>
            <a:ext cx="3027375" cy="0"/>
          </a:xfrm>
          <a:prstGeom prst="line">
            <a:avLst/>
          </a:prstGeom>
          <a:ln w="1403350" cap="rnd">
            <a:gradFill flip="none" rotWithShape="1">
              <a:gsLst>
                <a:gs pos="16000">
                  <a:srgbClr val="FFFFFF"/>
                </a:gs>
                <a:gs pos="54000">
                  <a:srgbClr val="0076A3"/>
                </a:gs>
                <a:gs pos="100000">
                  <a:srgbClr val="0076A3"/>
                </a:gs>
              </a:gsLst>
              <a:lin ang="10800000" scaled="1"/>
              <a:tileRect/>
            </a:gra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4B15AF4-17ED-469E-A545-411A786B259D}"/>
              </a:ext>
              <a:ext uri="{C183D7F6-B498-43B3-948B-1728B52AA6E4}">
                <adec:decorative xmlns:adec="http://schemas.microsoft.com/office/drawing/2017/decorative" val="1"/>
              </a:ext>
            </a:extLst>
          </p:cNvPr>
          <p:cNvCxnSpPr>
            <a:cxnSpLocks/>
          </p:cNvCxnSpPr>
          <p:nvPr/>
        </p:nvCxnSpPr>
        <p:spPr>
          <a:xfrm flipH="1">
            <a:off x="7639686" y="4626992"/>
            <a:ext cx="2788133" cy="0"/>
          </a:xfrm>
          <a:prstGeom prst="line">
            <a:avLst/>
          </a:prstGeom>
          <a:ln w="1403350" cap="rnd">
            <a:gradFill flip="none" rotWithShape="1">
              <a:gsLst>
                <a:gs pos="89000">
                  <a:srgbClr val="FFFFFF"/>
                </a:gs>
                <a:gs pos="49000">
                  <a:schemeClr val="accent3">
                    <a:lumMod val="95000"/>
                    <a:lumOff val="5000"/>
                  </a:schemeClr>
                </a:gs>
                <a:gs pos="0">
                  <a:schemeClr val="accent3">
                    <a:lumMod val="60000"/>
                  </a:schemeClr>
                </a:gs>
              </a:gsLst>
              <a:lin ang="10800000" scaled="1"/>
              <a:tileRect/>
            </a:gra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67E7F41-684C-48C1-9C2F-BCB9D347FEFC}"/>
              </a:ext>
              <a:ext uri="{C183D7F6-B498-43B3-948B-1728B52AA6E4}">
                <adec:decorative xmlns:adec="http://schemas.microsoft.com/office/drawing/2017/decorative" val="1"/>
              </a:ext>
            </a:extLst>
          </p:cNvPr>
          <p:cNvCxnSpPr>
            <a:cxnSpLocks/>
          </p:cNvCxnSpPr>
          <p:nvPr/>
        </p:nvCxnSpPr>
        <p:spPr>
          <a:xfrm flipH="1">
            <a:off x="6570981" y="6236312"/>
            <a:ext cx="3470288" cy="67969"/>
          </a:xfrm>
          <a:prstGeom prst="line">
            <a:avLst/>
          </a:prstGeom>
          <a:ln w="1403350" cap="rnd">
            <a:gradFill flip="none" rotWithShape="1">
              <a:gsLst>
                <a:gs pos="19000">
                  <a:srgbClr val="FFFFFF"/>
                </a:gs>
                <a:gs pos="59000">
                  <a:schemeClr val="accent4">
                    <a:lumMod val="75000"/>
                  </a:schemeClr>
                </a:gs>
                <a:gs pos="100000">
                  <a:schemeClr val="accent4">
                    <a:lumMod val="75000"/>
                  </a:schemeClr>
                </a:gs>
              </a:gsLst>
              <a:lin ang="10800000" scaled="1"/>
              <a:tileRect/>
            </a:gradFill>
          </a:ln>
          <a:effectLst/>
        </p:spPr>
        <p:style>
          <a:lnRef idx="1">
            <a:schemeClr val="accent1"/>
          </a:lnRef>
          <a:fillRef idx="0">
            <a:schemeClr val="accent1"/>
          </a:fillRef>
          <a:effectRef idx="0">
            <a:schemeClr val="accent1"/>
          </a:effectRef>
          <a:fontRef idx="minor">
            <a:schemeClr val="tx1"/>
          </a:fontRef>
        </p:style>
      </p:cxnSp>
      <p:sp>
        <p:nvSpPr>
          <p:cNvPr id="15" name="Oval 14" descr="Document Services employees pulling a large-format printed item off the printer.&#10;">
            <a:extLst>
              <a:ext uri="{FF2B5EF4-FFF2-40B4-BE49-F238E27FC236}">
                <a16:creationId xmlns:a16="http://schemas.microsoft.com/office/drawing/2014/main" id="{747900EE-43EB-41D9-88FD-7F48246B43CC}"/>
              </a:ext>
            </a:extLst>
          </p:cNvPr>
          <p:cNvSpPr/>
          <p:nvPr/>
        </p:nvSpPr>
        <p:spPr>
          <a:xfrm>
            <a:off x="9019404" y="2073261"/>
            <a:ext cx="2091091" cy="2023558"/>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dirty="0"/>
          </a:p>
        </p:txBody>
      </p:sp>
      <p:sp>
        <p:nvSpPr>
          <p:cNvPr id="17" name="Oval 16" descr="Document Services employee feeds paper records through a scanner for conversion to electronic format. ">
            <a:extLst>
              <a:ext uri="{FF2B5EF4-FFF2-40B4-BE49-F238E27FC236}">
                <a16:creationId xmlns:a16="http://schemas.microsoft.com/office/drawing/2014/main" id="{202F8E90-3638-460E-BAED-7900436CD30B}"/>
              </a:ext>
            </a:extLst>
          </p:cNvPr>
          <p:cNvSpPr/>
          <p:nvPr/>
        </p:nvSpPr>
        <p:spPr>
          <a:xfrm>
            <a:off x="6812004" y="3618899"/>
            <a:ext cx="2091090" cy="2042849"/>
          </a:xfrm>
          <a:prstGeom prst="ellipse">
            <a:avLst/>
          </a:prstGeom>
          <a:blipFill dpi="0" rotWithShape="1">
            <a:blip r:embed="rId7"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18" name="Oval 17" descr="Multi-functional device (MFD) in office setting. MFDs print, scan, and fax all in one.">
            <a:extLst>
              <a:ext uri="{FF2B5EF4-FFF2-40B4-BE49-F238E27FC236}">
                <a16:creationId xmlns:a16="http://schemas.microsoft.com/office/drawing/2014/main" id="{D47F4560-C1DC-4E6C-BA00-53D3A2432A3A}"/>
              </a:ext>
            </a:extLst>
          </p:cNvPr>
          <p:cNvSpPr/>
          <p:nvPr/>
        </p:nvSpPr>
        <p:spPr>
          <a:xfrm>
            <a:off x="9062807" y="5132643"/>
            <a:ext cx="2091091" cy="2001781"/>
          </a:xfrm>
          <a:prstGeom prst="ellipse">
            <a:avLst/>
          </a:prstGeom>
          <a:blipFill>
            <a:blip r:embed="rId8"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6" name="Content Placeholder 2">
            <a:extLst>
              <a:ext uri="{FF2B5EF4-FFF2-40B4-BE49-F238E27FC236}">
                <a16:creationId xmlns:a16="http://schemas.microsoft.com/office/drawing/2014/main" id="{29991EB5-7672-902A-AD49-D8F6759CF1EB}"/>
              </a:ext>
            </a:extLst>
          </p:cNvPr>
          <p:cNvSpPr txBox="1">
            <a:spLocks/>
          </p:cNvSpPr>
          <p:nvPr/>
        </p:nvSpPr>
        <p:spPr>
          <a:xfrm>
            <a:off x="2491762" y="1668899"/>
            <a:ext cx="7231440" cy="427038"/>
          </a:xfrm>
          <a:prstGeom prst="rect">
            <a:avLst/>
          </a:prstGeom>
        </p:spPr>
        <p:txBody>
          <a:bodyPr>
            <a:normAutofit fontScale="92500" lnSpcReduction="20000"/>
          </a:bodyPr>
          <a:lstStyle>
            <a:lvl1pPr marL="0" indent="0" algn="r" defTabSz="1005888" rtl="0" eaLnBrk="1" latinLnBrk="0" hangingPunct="1">
              <a:lnSpc>
                <a:spcPct val="90000"/>
              </a:lnSpc>
              <a:spcBef>
                <a:spcPts val="1320"/>
              </a:spcBef>
              <a:spcAft>
                <a:spcPts val="0"/>
              </a:spcAft>
              <a:buFont typeface="Arial" panose="020B0604020202020204" pitchFamily="34" charset="0"/>
              <a:buNone/>
              <a:defRPr sz="1200" kern="1200">
                <a:solidFill>
                  <a:srgbClr val="C9AD62"/>
                </a:solidFill>
                <a:latin typeface="Raleway Black" pitchFamily="2" charset="0"/>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gn="l"/>
            <a:r>
              <a:rPr lang="en-US" sz="1587" dirty="0">
                <a:solidFill>
                  <a:schemeClr val="tx1"/>
                </a:solidFill>
                <a:latin typeface="+mn-lt"/>
              </a:rPr>
              <a:t>Per DoDI 5330.03, all DOW components should be using DLA Document Services for printing services, scanning/conversion and procuring office devices.</a:t>
            </a:r>
          </a:p>
          <a:p>
            <a:pPr marL="518145" lvl="1" indent="0">
              <a:buFont typeface="Courier New" panose="02070309020205020404" pitchFamily="49" charset="0"/>
              <a:buNone/>
            </a:pPr>
            <a:endParaRPr lang="en-US" b="1" dirty="0"/>
          </a:p>
        </p:txBody>
      </p:sp>
    </p:spTree>
    <p:extLst>
      <p:ext uri="{BB962C8B-B14F-4D97-AF65-F5344CB8AC3E}">
        <p14:creationId xmlns:p14="http://schemas.microsoft.com/office/powerpoint/2010/main" val="768247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7554359-B137-4A89-B939-D9BC920F2B9D}"/>
              </a:ext>
            </a:extLst>
          </p:cNvPr>
          <p:cNvSpPr txBox="1">
            <a:spLocks noGrp="1"/>
          </p:cNvSpPr>
          <p:nvPr>
            <p:ph type="title"/>
          </p:nvPr>
        </p:nvSpPr>
        <p:spPr bwMode="auto">
          <a:xfrm>
            <a:off x="4059228" y="359196"/>
            <a:ext cx="7612380" cy="42703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pitchFamily="34"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defTabSz="1036290"/>
            <a:r>
              <a:rPr lang="en-US" altLang="en-US" sz="2400" dirty="0">
                <a:solidFill>
                  <a:srgbClr val="C9AD62"/>
                </a:solidFill>
                <a:latin typeface="Raleway Black" panose="020B0503030101060003" pitchFamily="34" charset="77"/>
                <a:cs typeface="Times New Roman" panose="02020603050405020304" pitchFamily="18" charset="0"/>
              </a:rPr>
              <a:t>DLA Installation Management</a:t>
            </a:r>
          </a:p>
        </p:txBody>
      </p:sp>
      <p:sp>
        <p:nvSpPr>
          <p:cNvPr id="4" name="Slide Number Placeholder 3">
            <a:extLst>
              <a:ext uri="{FF2B5EF4-FFF2-40B4-BE49-F238E27FC236}">
                <a16:creationId xmlns:a16="http://schemas.microsoft.com/office/drawing/2014/main" id="{541394E3-92AE-4328-8980-72C50B8B8C03}"/>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22</a:t>
            </a:fld>
            <a:endParaRPr lang="en-US"/>
          </a:p>
        </p:txBody>
      </p:sp>
      <p:sp>
        <p:nvSpPr>
          <p:cNvPr id="7" name="Rectangle 3">
            <a:extLst>
              <a:ext uri="{FF2B5EF4-FFF2-40B4-BE49-F238E27FC236}">
                <a16:creationId xmlns:a16="http://schemas.microsoft.com/office/drawing/2014/main" id="{C7DA7F1E-61FA-4646-B42A-AA09AA98FEF9}"/>
              </a:ext>
            </a:extLst>
          </p:cNvPr>
          <p:cNvSpPr txBox="1">
            <a:spLocks noChangeArrowheads="1"/>
          </p:cNvSpPr>
          <p:nvPr/>
        </p:nvSpPr>
        <p:spPr bwMode="auto">
          <a:xfrm>
            <a:off x="355600" y="1724297"/>
            <a:ext cx="11396133" cy="3114279"/>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3632" tIns="51816" rIns="103632" bIns="51816"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4768" lvl="1" indent="0" defTabSz="1036290" eaLnBrk="1" hangingPunct="1">
              <a:lnSpc>
                <a:spcPts val="2720"/>
              </a:lnSpc>
              <a:spcBef>
                <a:spcPct val="0"/>
              </a:spcBef>
              <a:buNone/>
              <a:defRPr/>
            </a:pPr>
            <a:r>
              <a:rPr lang="en-US" sz="2000" dirty="0">
                <a:latin typeface="+mn-lt"/>
                <a:cs typeface="Times New Roman" panose="02020603050405020304" pitchFamily="18" charset="0"/>
              </a:rPr>
              <a:t>DLA Installation Management provides policy and operations for specialized support services to DLA Major Subordinate Commands, J/D Codes and tenant organizations to include: </a:t>
            </a:r>
          </a:p>
          <a:p>
            <a:pPr marL="64768" lvl="1" indent="0" defTabSz="1036290" eaLnBrk="1" hangingPunct="1">
              <a:spcBef>
                <a:spcPct val="0"/>
              </a:spcBef>
              <a:buNone/>
              <a:defRPr/>
            </a:pPr>
            <a:endParaRPr lang="en-US" sz="2000" dirty="0">
              <a:latin typeface="+mn-lt"/>
              <a:cs typeface="Times New Roman" panose="02020603050405020304" pitchFamily="18" charset="0"/>
            </a:endParaRPr>
          </a:p>
          <a:p>
            <a:pPr marL="777217" lvl="2" defTabSz="1036290" eaLnBrk="1" hangingPunct="1">
              <a:spcBef>
                <a:spcPct val="0"/>
              </a:spcBef>
              <a:spcAft>
                <a:spcPts val="680"/>
              </a:spcAft>
              <a:buFont typeface="Arial" pitchFamily="34" charset="0"/>
              <a:buChar char="•"/>
              <a:defRPr/>
            </a:pPr>
            <a:r>
              <a:rPr lang="en-US" sz="2000" dirty="0">
                <a:latin typeface="+mn-lt"/>
                <a:cs typeface="Times New Roman" panose="02020603050405020304" pitchFamily="18" charset="0"/>
              </a:rPr>
              <a:t>Facilities and Equipment</a:t>
            </a:r>
          </a:p>
          <a:p>
            <a:pPr marL="777217" lvl="2" defTabSz="1036290" eaLnBrk="1" hangingPunct="1">
              <a:spcBef>
                <a:spcPct val="0"/>
              </a:spcBef>
              <a:spcAft>
                <a:spcPts val="680"/>
              </a:spcAft>
              <a:buFont typeface="Arial" pitchFamily="34" charset="0"/>
              <a:buChar char="•"/>
              <a:defRPr/>
            </a:pPr>
            <a:r>
              <a:rPr lang="en-US" sz="2000" dirty="0">
                <a:latin typeface="+mn-lt"/>
                <a:cs typeface="Times New Roman" panose="02020603050405020304" pitchFamily="18" charset="0"/>
              </a:rPr>
              <a:t>Security and Emergency Services</a:t>
            </a:r>
          </a:p>
          <a:p>
            <a:pPr marL="777217" lvl="2" defTabSz="1036290" eaLnBrk="1" hangingPunct="1">
              <a:spcBef>
                <a:spcPct val="0"/>
              </a:spcBef>
              <a:spcAft>
                <a:spcPts val="680"/>
              </a:spcAft>
              <a:buFont typeface="Arial" pitchFamily="34" charset="0"/>
              <a:buChar char="•"/>
              <a:defRPr/>
            </a:pPr>
            <a:r>
              <a:rPr lang="en-US" sz="2000" dirty="0">
                <a:latin typeface="+mn-lt"/>
                <a:cs typeface="Times New Roman" panose="02020603050405020304" pitchFamily="18" charset="0"/>
              </a:rPr>
              <a:t>Environmental Management</a:t>
            </a:r>
          </a:p>
          <a:p>
            <a:pPr marL="777217" lvl="2" defTabSz="1036290">
              <a:spcBef>
                <a:spcPct val="0"/>
              </a:spcBef>
              <a:spcAft>
                <a:spcPts val="680"/>
              </a:spcAft>
              <a:buFont typeface="Arial" pitchFamily="34" charset="0"/>
              <a:buChar char="•"/>
              <a:defRPr/>
            </a:pPr>
            <a:r>
              <a:rPr lang="en-US" sz="2000" dirty="0">
                <a:latin typeface="+mn-lt"/>
                <a:cs typeface="Times New Roman" panose="02020603050405020304" pitchFamily="18" charset="0"/>
              </a:rPr>
              <a:t>Installation Management</a:t>
            </a:r>
          </a:p>
          <a:p>
            <a:pPr marL="777217" lvl="2" defTabSz="1036290">
              <a:spcBef>
                <a:spcPct val="0"/>
              </a:spcBef>
              <a:spcAft>
                <a:spcPts val="680"/>
              </a:spcAft>
              <a:buFont typeface="Arial" pitchFamily="34" charset="0"/>
              <a:buChar char="•"/>
              <a:defRPr/>
            </a:pPr>
            <a:r>
              <a:rPr lang="en-US" sz="2000" dirty="0">
                <a:latin typeface="+mn-lt"/>
                <a:cs typeface="Times New Roman" panose="02020603050405020304" pitchFamily="18" charset="0"/>
              </a:rPr>
              <a:t>Family and Morale, Welfare, and Recreation</a:t>
            </a:r>
          </a:p>
        </p:txBody>
      </p:sp>
      <p:grpSp>
        <p:nvGrpSpPr>
          <p:cNvPr id="2" name="Group 1" descr="Four images showing child care facility children and employees, the DLA McNamara headquarters building, security vehicle with fire truck and a DLA facility construction site.">
            <a:extLst>
              <a:ext uri="{FF2B5EF4-FFF2-40B4-BE49-F238E27FC236}">
                <a16:creationId xmlns:a16="http://schemas.microsoft.com/office/drawing/2014/main" id="{BCCA7314-F29E-5143-8F50-5B317FD72AFB}"/>
              </a:ext>
              <a:ext uri="{C183D7F6-B498-43B3-948B-1728B52AA6E4}">
                <adec:decorative xmlns:adec="http://schemas.microsoft.com/office/drawing/2017/decorative" val="0"/>
              </a:ext>
            </a:extLst>
          </p:cNvPr>
          <p:cNvGrpSpPr/>
          <p:nvPr/>
        </p:nvGrpSpPr>
        <p:grpSpPr>
          <a:xfrm>
            <a:off x="528064" y="2590801"/>
            <a:ext cx="11308336" cy="4622799"/>
            <a:chOff x="391880" y="2636837"/>
            <a:chExt cx="8534951" cy="3489051"/>
          </a:xfrm>
        </p:grpSpPr>
        <p:pic>
          <p:nvPicPr>
            <p:cNvPr id="8" name="Picture 3">
              <a:extLst>
                <a:ext uri="{FF2B5EF4-FFF2-40B4-BE49-F238E27FC236}">
                  <a16:creationId xmlns:a16="http://schemas.microsoft.com/office/drawing/2014/main" id="{3411C5E5-8F51-4912-9DE4-5F5C4EAEC0CD}"/>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880" y="4519888"/>
              <a:ext cx="2442172" cy="1606000"/>
            </a:xfrm>
            <a:prstGeom prst="roundRect">
              <a:avLst>
                <a:gd name="adj" fmla="val 16667"/>
              </a:avLst>
            </a:prstGeom>
            <a:ln w="9525">
              <a:noFill/>
              <a:miter lim="800000"/>
              <a:headEnd/>
              <a:tailEnd/>
            </a:ln>
            <a:effectLst>
              <a:outerShdw dist="35921" dir="2700000" algn="ctr" rotWithShape="0">
                <a:schemeClr val="bg2"/>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Lst>
          </p:spPr>
        </p:pic>
        <p:pic>
          <p:nvPicPr>
            <p:cNvPr id="9" name="Picture 12">
              <a:extLst>
                <a:ext uri="{FF2B5EF4-FFF2-40B4-BE49-F238E27FC236}">
                  <a16:creationId xmlns:a16="http://schemas.microsoft.com/office/drawing/2014/main" id="{31264EE1-49C5-4AEB-A89D-FA777FFCABF5}"/>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9000"/>
                      </a14:imgEffect>
                    </a14:imgLayer>
                  </a14:imgProps>
                </a:ext>
                <a:ext uri="{28A0092B-C50C-407E-A947-70E740481C1C}">
                  <a14:useLocalDpi xmlns:a14="http://schemas.microsoft.com/office/drawing/2010/main"/>
                </a:ext>
              </a:extLst>
            </a:blip>
            <a:srcRect/>
            <a:stretch>
              <a:fillRect/>
            </a:stretch>
          </p:blipFill>
          <p:spPr bwMode="auto">
            <a:xfrm>
              <a:off x="3178173" y="4519888"/>
              <a:ext cx="2977667" cy="1606000"/>
            </a:xfrm>
            <a:prstGeom prst="roundRect">
              <a:avLst>
                <a:gd name="adj" fmla="val 16667"/>
              </a:avLst>
            </a:prstGeom>
            <a:ln w="9525">
              <a:no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10" name="Picture 12">
              <a:extLst>
                <a:ext uri="{FF2B5EF4-FFF2-40B4-BE49-F238E27FC236}">
                  <a16:creationId xmlns:a16="http://schemas.microsoft.com/office/drawing/2014/main" id="{B6A2CE32-53FB-4405-BAA4-4ED8ACB2D6C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19851" y="4466874"/>
              <a:ext cx="2506980" cy="1659014"/>
            </a:xfrm>
            <a:prstGeom prst="roundRect">
              <a:avLst>
                <a:gd name="adj" fmla="val 16667"/>
              </a:avLst>
            </a:prstGeom>
            <a:ln w="9525">
              <a:no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11" name="Picture 10">
              <a:extLst>
                <a:ext uri="{FF2B5EF4-FFF2-40B4-BE49-F238E27FC236}">
                  <a16:creationId xmlns:a16="http://schemas.microsoft.com/office/drawing/2014/main" id="{B1431DD2-FF19-4767-ADC9-3AA2342CAC25}"/>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950"/>
            <a:stretch/>
          </p:blipFill>
          <p:spPr>
            <a:xfrm>
              <a:off x="6419851" y="2636837"/>
              <a:ext cx="2506980" cy="1550980"/>
            </a:xfrm>
            <a:prstGeom prst="roundRect">
              <a:avLst>
                <a:gd name="adj" fmla="val 16667"/>
              </a:avLst>
            </a:prstGeom>
            <a:ln>
              <a:noFill/>
            </a:ln>
            <a:effectLst>
              <a:outerShdw blurRad="50800" dist="38100" dir="7800000" algn="tl" rotWithShape="0">
                <a:srgbClr val="000000">
                  <a:alpha val="43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916635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6B63731A-8E1B-4ADE-8B20-F585211BDA13}"/>
              </a:ext>
            </a:extLst>
          </p:cNvPr>
          <p:cNvSpPr txBox="1">
            <a:spLocks noGrp="1"/>
          </p:cNvSpPr>
          <p:nvPr>
            <p:ph type="title"/>
          </p:nvPr>
        </p:nvSpPr>
        <p:spPr bwMode="auto">
          <a:xfrm>
            <a:off x="4066848" y="359196"/>
            <a:ext cx="7612380" cy="427039"/>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algn="r" defTabSz="1036290">
              <a:defRPr/>
            </a:pPr>
            <a:r>
              <a:rPr lang="en-US" dirty="0">
                <a:solidFill>
                  <a:srgbClr val="C9AD62"/>
                </a:solidFill>
                <a:latin typeface="Raleway Black" panose="020B0503030101060003" pitchFamily="34" charset="77"/>
              </a:rPr>
              <a:t>DLA Human Resources (J1)</a:t>
            </a:r>
            <a:endParaRPr lang="en-US" altLang="en-US" dirty="0">
              <a:solidFill>
                <a:srgbClr val="C9AD62"/>
              </a:solidFill>
              <a:latin typeface="Raleway Black" panose="020B0503030101060003" pitchFamily="34" charset="77"/>
              <a:cs typeface="Times New Roman" panose="02020603050405020304" pitchFamily="18" charset="0"/>
            </a:endParaRPr>
          </a:p>
        </p:txBody>
      </p:sp>
      <p:sp>
        <p:nvSpPr>
          <p:cNvPr id="4" name="Slide Number Placeholder 3">
            <a:extLst>
              <a:ext uri="{FF2B5EF4-FFF2-40B4-BE49-F238E27FC236}">
                <a16:creationId xmlns:a16="http://schemas.microsoft.com/office/drawing/2014/main" id="{7D51292E-ADE4-402D-A92D-40E6E388DB64}"/>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23</a:t>
            </a:fld>
            <a:endParaRPr lang="en-US"/>
          </a:p>
        </p:txBody>
      </p:sp>
      <p:sp>
        <p:nvSpPr>
          <p:cNvPr id="2" name="TextBox 1">
            <a:extLst>
              <a:ext uri="{FF2B5EF4-FFF2-40B4-BE49-F238E27FC236}">
                <a16:creationId xmlns:a16="http://schemas.microsoft.com/office/drawing/2014/main" id="{FD29C093-7622-8846-5E49-8B49AB26DFE2}"/>
              </a:ext>
            </a:extLst>
          </p:cNvPr>
          <p:cNvSpPr txBox="1"/>
          <p:nvPr/>
        </p:nvSpPr>
        <p:spPr>
          <a:xfrm>
            <a:off x="453924" y="1736767"/>
            <a:ext cx="11225304" cy="5355312"/>
          </a:xfrm>
          <a:prstGeom prst="rect">
            <a:avLst/>
          </a:prstGeom>
          <a:ln w="28575"/>
        </p:spPr>
        <p:style>
          <a:lnRef idx="2">
            <a:schemeClr val="accent4"/>
          </a:lnRef>
          <a:fillRef idx="1">
            <a:schemeClr val="lt1"/>
          </a:fillRef>
          <a:effectRef idx="0">
            <a:schemeClr val="accent4"/>
          </a:effectRef>
          <a:fontRef idx="minor">
            <a:schemeClr val="dk1"/>
          </a:fontRef>
        </p:style>
        <p:txBody>
          <a:bodyPr wrap="square">
            <a:spAutoFit/>
          </a:bodyPr>
          <a:lstStyle/>
          <a:p>
            <a:r>
              <a:rPr lang="en-US" b="1" dirty="0"/>
              <a:t>DLA Human Resources (J1):  Advancing Readiness Through People</a:t>
            </a:r>
          </a:p>
          <a:p>
            <a:endParaRPr lang="en-US" dirty="0"/>
          </a:p>
          <a:p>
            <a:r>
              <a:rPr lang="en-US" b="1" dirty="0"/>
              <a:t>Mission</a:t>
            </a:r>
            <a:r>
              <a:rPr lang="en-US" dirty="0"/>
              <a:t>: Deliver mission-ready human resource (HR) solutions that build a lethal, agile, and resilient workforce, advancing warfighter support and setting the standard for human capital excellence across the Department of War (</a:t>
            </a:r>
            <a:r>
              <a:rPr lang="en-US" dirty="0" err="1"/>
              <a:t>DoW</a:t>
            </a:r>
            <a:r>
              <a:rPr lang="en-US" dirty="0"/>
              <a:t>).</a:t>
            </a:r>
          </a:p>
          <a:p>
            <a:endParaRPr lang="en-US" dirty="0"/>
          </a:p>
          <a:p>
            <a:r>
              <a:rPr lang="en-US" b="1" dirty="0"/>
              <a:t>Within DLA, J1</a:t>
            </a:r>
            <a:r>
              <a:rPr lang="en-US" dirty="0"/>
              <a:t>:</a:t>
            </a:r>
          </a:p>
          <a:p>
            <a:endParaRPr lang="en-US" dirty="0"/>
          </a:p>
          <a:p>
            <a:r>
              <a:rPr lang="en-US" dirty="0"/>
              <a:t>•	Shapes workforce structure and capability through strategic position management and recruitment</a:t>
            </a:r>
          </a:p>
          <a:p>
            <a:r>
              <a:rPr lang="en-US" dirty="0"/>
              <a:t>•	Drives performance through HR policy and accountability oversight</a:t>
            </a:r>
          </a:p>
          <a:p>
            <a:r>
              <a:rPr lang="en-US" dirty="0"/>
              <a:t>•	Ensures operational continuity via pay, travel, and benefits administration</a:t>
            </a:r>
          </a:p>
          <a:p>
            <a:r>
              <a:rPr lang="en-US" dirty="0"/>
              <a:t>•	Strengthens total force resilience with benefits counseling and support</a:t>
            </a:r>
          </a:p>
          <a:p>
            <a:r>
              <a:rPr lang="en-US" dirty="0"/>
              <a:t>•	Preserves mission integrity through labor relations and employee engagement</a:t>
            </a:r>
          </a:p>
          <a:p>
            <a:r>
              <a:rPr lang="en-US" dirty="0"/>
              <a:t>•	Cultivates leadership and mission capability through targeted learning and development activities</a:t>
            </a:r>
          </a:p>
          <a:p>
            <a:r>
              <a:rPr lang="en-US" dirty="0"/>
              <a:t>•	Administers military personnel services for assigned forces</a:t>
            </a:r>
          </a:p>
          <a:p>
            <a:r>
              <a:rPr lang="en-US" dirty="0"/>
              <a:t>•	Advances organizational readiness through culture and climate programs</a:t>
            </a:r>
          </a:p>
          <a:p>
            <a:endParaRPr lang="en-US" dirty="0"/>
          </a:p>
          <a:p>
            <a:r>
              <a:rPr lang="en-US" b="1" dirty="0"/>
              <a:t>Beyond DLA</a:t>
            </a:r>
            <a:r>
              <a:rPr lang="en-US" dirty="0"/>
              <a:t>: J1 delivers scalable, mission-ready human capital support to multiple </a:t>
            </a:r>
            <a:r>
              <a:rPr lang="en-US" dirty="0" err="1"/>
              <a:t>DoW</a:t>
            </a:r>
            <a:r>
              <a:rPr lang="en-US" dirty="0"/>
              <a:t> organizations, enhancing joint force readiness, unity of effort, and operational effectiveness across the Department. </a:t>
            </a:r>
          </a:p>
        </p:txBody>
      </p:sp>
    </p:spTree>
    <p:extLst>
      <p:ext uri="{BB962C8B-B14F-4D97-AF65-F5344CB8AC3E}">
        <p14:creationId xmlns:p14="http://schemas.microsoft.com/office/powerpoint/2010/main" val="3035895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EAD7A28-1206-42E5-8C1A-698135812C06}"/>
              </a:ext>
            </a:extLst>
          </p:cNvPr>
          <p:cNvSpPr txBox="1">
            <a:spLocks noGrp="1"/>
          </p:cNvSpPr>
          <p:nvPr>
            <p:ph type="title"/>
          </p:nvPr>
        </p:nvSpPr>
        <p:spPr bwMode="auto">
          <a:xfrm>
            <a:off x="4066848" y="359196"/>
            <a:ext cx="7612380" cy="427039"/>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algn="r" defTabSz="1036290">
              <a:defRPr/>
            </a:pPr>
            <a:r>
              <a:rPr lang="en-US" dirty="0">
                <a:solidFill>
                  <a:srgbClr val="C9AD62"/>
                </a:solidFill>
                <a:latin typeface="Raleway Black" panose="020B0503030101060003" pitchFamily="34" charset="77"/>
              </a:rPr>
              <a:t>DLA Logistics Operations (J3)</a:t>
            </a:r>
            <a:endParaRPr lang="en-US" altLang="en-US" dirty="0">
              <a:solidFill>
                <a:srgbClr val="C9AD62"/>
              </a:solidFill>
              <a:latin typeface="Raleway Black" panose="020B0503030101060003" pitchFamily="34" charset="77"/>
              <a:cs typeface="Times New Roman" panose="02020603050405020304" pitchFamily="18" charset="0"/>
            </a:endParaRPr>
          </a:p>
        </p:txBody>
      </p:sp>
      <p:sp>
        <p:nvSpPr>
          <p:cNvPr id="4" name="Slide Number Placeholder 3">
            <a:extLst>
              <a:ext uri="{FF2B5EF4-FFF2-40B4-BE49-F238E27FC236}">
                <a16:creationId xmlns:a16="http://schemas.microsoft.com/office/drawing/2014/main" id="{D3FA475B-4278-480C-AB4D-1C236180D32A}"/>
              </a:ext>
            </a:extLst>
          </p:cNvPr>
          <p:cNvSpPr>
            <a:spLocks noGrp="1"/>
          </p:cNvSpPr>
          <p:nvPr>
            <p:ph type="sldNum" sz="quarter" idx="4"/>
          </p:nvPr>
        </p:nvSpPr>
        <p:spPr/>
        <p:txBody>
          <a:bodyPr/>
          <a:lstStyle/>
          <a:p>
            <a:fld id="{0F70353F-5ECB-4B50-B3EA-C871EA4E3F32}" type="slidenum">
              <a:rPr lang="en-US" smtClean="0"/>
              <a:t>24</a:t>
            </a:fld>
            <a:endParaRPr lang="en-US"/>
          </a:p>
        </p:txBody>
      </p:sp>
      <p:sp>
        <p:nvSpPr>
          <p:cNvPr id="6" name="TextBox 5">
            <a:extLst>
              <a:ext uri="{FF2B5EF4-FFF2-40B4-BE49-F238E27FC236}">
                <a16:creationId xmlns:a16="http://schemas.microsoft.com/office/drawing/2014/main" id="{8D445460-4DD1-45D3-828D-CA619DB2F066}"/>
              </a:ext>
            </a:extLst>
          </p:cNvPr>
          <p:cNvSpPr txBox="1"/>
          <p:nvPr/>
        </p:nvSpPr>
        <p:spPr>
          <a:xfrm>
            <a:off x="618066" y="1721707"/>
            <a:ext cx="11387667" cy="5080878"/>
          </a:xfrm>
          <a:prstGeom prst="rect">
            <a:avLst/>
          </a:prstGeom>
          <a:noFill/>
        </p:spPr>
        <p:txBody>
          <a:bodyPr wrap="square">
            <a:spAutoFit/>
          </a:bodyPr>
          <a:lstStyle/>
          <a:p>
            <a:pPr>
              <a:spcAft>
                <a:spcPts val="1360"/>
              </a:spcAft>
              <a:defRPr/>
            </a:pPr>
            <a:r>
              <a:rPr lang="en-US" sz="2000" kern="1000" dirty="0">
                <a:solidFill>
                  <a:prstClr val="black"/>
                </a:solidFill>
                <a:cs typeface="Arial" panose="020B0604020202020204" pitchFamily="34" charset="0"/>
              </a:rPr>
              <a:t>J3 is responsible for end-to-end supply chain management of DLA’s multiple supply chains, monitoring supply chain performance and providing logistics policy, guidance and oversight. </a:t>
            </a:r>
          </a:p>
          <a:p>
            <a:pPr>
              <a:spcAft>
                <a:spcPts val="1360"/>
              </a:spcAft>
              <a:defRPr/>
            </a:pPr>
            <a:r>
              <a:rPr lang="en-US" sz="2000" kern="1000" dirty="0">
                <a:solidFill>
                  <a:prstClr val="black"/>
                </a:solidFill>
                <a:cs typeface="Arial" panose="020B0604020202020204" pitchFamily="34" charset="0"/>
              </a:rPr>
              <a:t>The J3 team engages and advocates for customers to maximize readiness and combat logistics support by leveraging enterprise solutions. </a:t>
            </a:r>
          </a:p>
          <a:p>
            <a:pPr>
              <a:spcAft>
                <a:spcPts val="1360"/>
              </a:spcAft>
              <a:defRPr/>
            </a:pPr>
            <a:r>
              <a:rPr lang="en-US" sz="2000" kern="1000" dirty="0">
                <a:solidFill>
                  <a:prstClr val="black"/>
                </a:solidFill>
                <a:cs typeface="Arial" panose="020B0604020202020204" pitchFamily="34" charset="0"/>
              </a:rPr>
              <a:t>The Director of Logistics Operations also serves as the commander of joint regional combat support, directing DLA’s three Regional Commands.</a:t>
            </a:r>
          </a:p>
          <a:p>
            <a:pPr marL="262671" indent="-259072">
              <a:lnSpc>
                <a:spcPts val="2380"/>
              </a:lnSpc>
              <a:buFont typeface="Arial" pitchFamily="34" charset="0"/>
              <a:buChar char="•"/>
              <a:defRPr/>
            </a:pPr>
            <a:r>
              <a:rPr lang="en-US" sz="2000" kern="900" dirty="0">
                <a:solidFill>
                  <a:prstClr val="black"/>
                </a:solidFill>
                <a:cs typeface="Times New Roman" panose="02020603050405020304" pitchFamily="18" charset="0"/>
              </a:rPr>
              <a:t>Serves as the principal strategic, operational and tactical planner for DLA business operations and champions best business practices</a:t>
            </a:r>
          </a:p>
          <a:p>
            <a:pPr marL="262671" indent="-259072">
              <a:lnSpc>
                <a:spcPts val="2380"/>
              </a:lnSpc>
              <a:spcBef>
                <a:spcPts val="453"/>
              </a:spcBef>
              <a:spcAft>
                <a:spcPts val="453"/>
              </a:spcAft>
              <a:buFont typeface="Arial" pitchFamily="34" charset="0"/>
              <a:buChar char="•"/>
              <a:defRPr/>
            </a:pPr>
            <a:r>
              <a:rPr lang="en-US" sz="2000" kern="900" dirty="0">
                <a:solidFill>
                  <a:prstClr val="black"/>
                </a:solidFill>
                <a:cs typeface="Times New Roman" panose="02020603050405020304" pitchFamily="18" charset="0"/>
              </a:rPr>
              <a:t>Operates the DLA Agency Synchronization Operations Center, which </a:t>
            </a:r>
            <a:r>
              <a:rPr lang="en-US" sz="2000" kern="900" dirty="0">
                <a:cs typeface="Times New Roman" panose="02020603050405020304" pitchFamily="18" charset="0"/>
              </a:rPr>
              <a:t>plans, </a:t>
            </a:r>
            <a:r>
              <a:rPr lang="en-US" sz="2000" kern="900" dirty="0">
                <a:solidFill>
                  <a:prstClr val="black"/>
                </a:solidFill>
                <a:cs typeface="Times New Roman" panose="02020603050405020304" pitchFamily="18" charset="0"/>
              </a:rPr>
              <a:t>monitors, tasks and integrates the DLA response to operations and contingencies</a:t>
            </a:r>
          </a:p>
          <a:p>
            <a:pPr marL="262671" indent="-259072">
              <a:lnSpc>
                <a:spcPts val="2380"/>
              </a:lnSpc>
              <a:spcBef>
                <a:spcPts val="453"/>
              </a:spcBef>
              <a:spcAft>
                <a:spcPts val="453"/>
              </a:spcAft>
              <a:buFont typeface="Arial" pitchFamily="34" charset="0"/>
              <a:buChar char="•"/>
              <a:defRPr/>
            </a:pPr>
            <a:r>
              <a:rPr lang="en-US" sz="2000" kern="900" dirty="0">
                <a:solidFill>
                  <a:prstClr val="black"/>
                </a:solidFill>
                <a:cs typeface="Times New Roman" panose="02020603050405020304" pitchFamily="18" charset="0"/>
              </a:rPr>
              <a:t>Manages the Nuclear and Space Enterprise Support Office and the Customer Interaction Center</a:t>
            </a:r>
          </a:p>
          <a:p>
            <a:pPr marL="262671" indent="-259072">
              <a:lnSpc>
                <a:spcPts val="2380"/>
              </a:lnSpc>
              <a:spcBef>
                <a:spcPts val="453"/>
              </a:spcBef>
              <a:spcAft>
                <a:spcPts val="453"/>
              </a:spcAft>
              <a:buFont typeface="Arial" pitchFamily="34" charset="0"/>
              <a:buChar char="•"/>
              <a:defRPr/>
            </a:pPr>
            <a:r>
              <a:rPr lang="en-US" sz="2000" kern="900" dirty="0">
                <a:solidFill>
                  <a:prstClr val="black"/>
                </a:solidFill>
                <a:cs typeface="Times New Roman" panose="02020603050405020304" pitchFamily="18" charset="0"/>
              </a:rPr>
              <a:t>Coordinates daily operation of DLA’s six major subordinate commands</a:t>
            </a:r>
          </a:p>
          <a:p>
            <a:pPr marL="262671" indent="-259072">
              <a:lnSpc>
                <a:spcPts val="2380"/>
              </a:lnSpc>
              <a:spcBef>
                <a:spcPts val="453"/>
              </a:spcBef>
              <a:spcAft>
                <a:spcPts val="453"/>
              </a:spcAft>
              <a:buFont typeface="Arial" pitchFamily="34" charset="0"/>
              <a:buChar char="•"/>
              <a:defRPr/>
            </a:pPr>
            <a:r>
              <a:rPr lang="en-US" sz="2000" kern="900" dirty="0">
                <a:cs typeface="Times New Roman" panose="02020603050405020304" pitchFamily="18" charset="0"/>
              </a:rPr>
              <a:t>Responsible for </a:t>
            </a:r>
            <a:r>
              <a:rPr lang="en-US" sz="2000" kern="900" dirty="0" err="1">
                <a:cs typeface="Times New Roman" panose="02020603050405020304" pitchFamily="18" charset="0"/>
              </a:rPr>
              <a:t>DoW</a:t>
            </a:r>
            <a:r>
              <a:rPr lang="en-US" sz="2000" kern="900" dirty="0">
                <a:cs typeface="Times New Roman" panose="02020603050405020304" pitchFamily="18" charset="0"/>
              </a:rPr>
              <a:t> and international cataloging policy, procedure and execution</a:t>
            </a:r>
          </a:p>
        </p:txBody>
      </p:sp>
    </p:spTree>
    <p:extLst>
      <p:ext uri="{BB962C8B-B14F-4D97-AF65-F5344CB8AC3E}">
        <p14:creationId xmlns:p14="http://schemas.microsoft.com/office/powerpoint/2010/main" val="107136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E5380-7FFB-3B49-A3EB-9C3BD2F1DC6B}"/>
              </a:ext>
            </a:extLst>
          </p:cNvPr>
          <p:cNvSpPr>
            <a:spLocks noGrp="1"/>
          </p:cNvSpPr>
          <p:nvPr>
            <p:ph type="title"/>
          </p:nvPr>
        </p:nvSpPr>
        <p:spPr>
          <a:xfrm>
            <a:off x="4066848" y="359196"/>
            <a:ext cx="7612380" cy="427039"/>
          </a:xfrm>
        </p:spPr>
        <p:txBody>
          <a:bodyPr/>
          <a:lstStyle/>
          <a:p>
            <a:pPr algn="r"/>
            <a:r>
              <a:rPr lang="en-US" altLang="en-US" dirty="0">
                <a:latin typeface="Raleway Black" panose="020B0503030101060003" pitchFamily="34" charset="77"/>
                <a:cs typeface="Times New Roman" panose="02020603050405020304" pitchFamily="18" charset="0"/>
              </a:rPr>
              <a:t>DLA Information Operations (J6)</a:t>
            </a:r>
            <a:endParaRPr lang="en-US" dirty="0">
              <a:latin typeface="Raleway Black" panose="020B0503030101060003" pitchFamily="34" charset="77"/>
            </a:endParaRPr>
          </a:p>
        </p:txBody>
      </p:sp>
      <p:sp>
        <p:nvSpPr>
          <p:cNvPr id="4" name="Slide Number Placeholder 3">
            <a:extLst>
              <a:ext uri="{FF2B5EF4-FFF2-40B4-BE49-F238E27FC236}">
                <a16:creationId xmlns:a16="http://schemas.microsoft.com/office/drawing/2014/main" id="{CE85648C-8ABD-4ACD-BD71-58DB0A772788}"/>
              </a:ext>
              <a:ext uri="{C183D7F6-B498-43B3-948B-1728B52AA6E4}">
                <adec:decorative xmlns:adec="http://schemas.microsoft.com/office/drawing/2017/decorative" val="1"/>
              </a:ext>
            </a:extLst>
          </p:cNvPr>
          <p:cNvSpPr>
            <a:spLocks noGrp="1"/>
          </p:cNvSpPr>
          <p:nvPr>
            <p:ph type="sldNum" sz="quarter" idx="4"/>
          </p:nvPr>
        </p:nvSpPr>
        <p:spPr/>
        <p:txBody>
          <a:bodyPr/>
          <a:lstStyle/>
          <a:p>
            <a:pPr defTabSz="518145">
              <a:defRPr/>
            </a:pPr>
            <a:fld id="{0F70353F-5ECB-4B50-B3EA-C871EA4E3F32}" type="slidenum">
              <a:rPr lang="en-US" b="1">
                <a:latin typeface="Raleway" pitchFamily="2" charset="77"/>
              </a:rPr>
              <a:pPr defTabSz="518145">
                <a:defRPr/>
              </a:pPr>
              <a:t>25</a:t>
            </a:fld>
            <a:endParaRPr lang="en-US" b="1" dirty="0">
              <a:latin typeface="Raleway" pitchFamily="2" charset="77"/>
            </a:endParaRPr>
          </a:p>
        </p:txBody>
      </p:sp>
      <p:pic>
        <p:nvPicPr>
          <p:cNvPr id="3" name="Picture 2" descr="Timeline&#10;&#10;AI-generated content may be incorrect.">
            <a:extLst>
              <a:ext uri="{FF2B5EF4-FFF2-40B4-BE49-F238E27FC236}">
                <a16:creationId xmlns:a16="http://schemas.microsoft.com/office/drawing/2014/main" id="{B654CFA5-8DEB-69F1-9FDA-89C940223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8842"/>
            <a:ext cx="12192000" cy="5821680"/>
          </a:xfrm>
          <a:prstGeom prst="rect">
            <a:avLst/>
          </a:prstGeom>
        </p:spPr>
      </p:pic>
    </p:spTree>
    <p:extLst>
      <p:ext uri="{BB962C8B-B14F-4D97-AF65-F5344CB8AC3E}">
        <p14:creationId xmlns:p14="http://schemas.microsoft.com/office/powerpoint/2010/main" val="364093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AA09C-F18E-2A4B-966C-116C65419FB5}"/>
              </a:ext>
            </a:extLst>
          </p:cNvPr>
          <p:cNvSpPr>
            <a:spLocks noGrp="1"/>
          </p:cNvSpPr>
          <p:nvPr>
            <p:ph type="title"/>
          </p:nvPr>
        </p:nvSpPr>
        <p:spPr>
          <a:xfrm>
            <a:off x="4059228" y="359196"/>
            <a:ext cx="7612380" cy="427039"/>
          </a:xfrm>
        </p:spPr>
        <p:txBody>
          <a:bodyPr/>
          <a:lstStyle/>
          <a:p>
            <a:r>
              <a:rPr lang="en-US" dirty="0">
                <a:latin typeface="Raleway Black" panose="020B0503030101060003" pitchFamily="34" charset="77"/>
              </a:rPr>
              <a:t>DLA J7 Strategic Materials (J7 SM)</a:t>
            </a:r>
          </a:p>
        </p:txBody>
      </p:sp>
      <p:sp>
        <p:nvSpPr>
          <p:cNvPr id="4" name="Slide Number Placeholder 3">
            <a:extLst>
              <a:ext uri="{FF2B5EF4-FFF2-40B4-BE49-F238E27FC236}">
                <a16:creationId xmlns:a16="http://schemas.microsoft.com/office/drawing/2014/main" id="{7D51292E-ADE4-402D-A92D-40E6E388DB64}"/>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26</a:t>
            </a:fld>
            <a:endParaRPr lang="en-US"/>
          </a:p>
        </p:txBody>
      </p:sp>
      <p:sp>
        <p:nvSpPr>
          <p:cNvPr id="3" name="TextBox 2">
            <a:extLst>
              <a:ext uri="{FF2B5EF4-FFF2-40B4-BE49-F238E27FC236}">
                <a16:creationId xmlns:a16="http://schemas.microsoft.com/office/drawing/2014/main" id="{9B1A99EC-66D1-3408-416D-4F35342351FE}"/>
              </a:ext>
            </a:extLst>
          </p:cNvPr>
          <p:cNvSpPr txBox="1"/>
          <p:nvPr/>
        </p:nvSpPr>
        <p:spPr>
          <a:xfrm>
            <a:off x="483348" y="1582917"/>
            <a:ext cx="11225304" cy="5632311"/>
          </a:xfrm>
          <a:prstGeom prst="rect">
            <a:avLst/>
          </a:prstGeom>
          <a:ln w="28575"/>
        </p:spPr>
        <p:style>
          <a:lnRef idx="2">
            <a:schemeClr val="accent4"/>
          </a:lnRef>
          <a:fillRef idx="1">
            <a:schemeClr val="lt1"/>
          </a:fillRef>
          <a:effectRef idx="0">
            <a:schemeClr val="accent4"/>
          </a:effectRef>
          <a:fontRef idx="minor">
            <a:schemeClr val="dk1"/>
          </a:fontRef>
        </p:style>
        <p:txBody>
          <a:bodyPr wrap="square">
            <a:spAutoFit/>
          </a:bodyPr>
          <a:lstStyle/>
          <a:p>
            <a:r>
              <a:rPr lang="en-US" b="1" dirty="0"/>
              <a:t>DLA J7 Strategic Materials: Operates and oversees the National Defense Stockpile (NDS)</a:t>
            </a:r>
          </a:p>
          <a:p>
            <a:endParaRPr lang="en-US" dirty="0"/>
          </a:p>
          <a:p>
            <a:r>
              <a:rPr lang="en-US" b="1" dirty="0"/>
              <a:t>Mission</a:t>
            </a:r>
            <a:r>
              <a:rPr lang="en-US" dirty="0"/>
              <a:t>: Decrease a dangerous and costly dependence upon foreign sources or single points of failure for strategic and critical materials in times of national emergency.</a:t>
            </a:r>
          </a:p>
          <a:p>
            <a:endParaRPr lang="en-US" dirty="0"/>
          </a:p>
          <a:p>
            <a:r>
              <a:rPr lang="en-US" b="1" dirty="0"/>
              <a:t>Within DLA, J7 SM</a:t>
            </a:r>
            <a:r>
              <a:rPr lang="en-US" dirty="0"/>
              <a:t>:</a:t>
            </a:r>
          </a:p>
          <a:p>
            <a:endParaRPr lang="en-US" dirty="0"/>
          </a:p>
          <a:p>
            <a:pPr marL="285750" indent="-285750">
              <a:buFont typeface="Arial" panose="020B0604020202020204" pitchFamily="34" charset="0"/>
              <a:buChar char="•"/>
            </a:pPr>
            <a:r>
              <a:rPr lang="en-US" dirty="0"/>
              <a:t>Manages the day-to-day operations of the NDS (the USD(A&amp;S) is the Stockpile Manager).</a:t>
            </a:r>
          </a:p>
          <a:p>
            <a:pPr marL="285750" indent="-285750">
              <a:buFont typeface="Arial" panose="020B0604020202020204" pitchFamily="34" charset="0"/>
              <a:buChar char="•"/>
            </a:pPr>
            <a:r>
              <a:rPr lang="en-US" dirty="0"/>
              <a:t>Conducts biennial economic modelling and reporting on more than 150 strategic and critical materials</a:t>
            </a:r>
          </a:p>
          <a:p>
            <a:pPr marL="285750" indent="-285750">
              <a:buFont typeface="Arial" panose="020B0604020202020204" pitchFamily="34" charset="0"/>
              <a:buChar char="•"/>
            </a:pPr>
            <a:r>
              <a:rPr lang="en-US" dirty="0"/>
              <a:t>Identifies material shortfalls and risk mitigation strategies.</a:t>
            </a:r>
          </a:p>
          <a:p>
            <a:pPr marL="285750" indent="-285750">
              <a:buFont typeface="Arial" panose="020B0604020202020204" pitchFamily="34" charset="0"/>
              <a:buChar char="•"/>
            </a:pPr>
            <a:r>
              <a:rPr lang="en-US" dirty="0"/>
              <a:t>Acquires and stockpiles strategic and critical materials</a:t>
            </a:r>
          </a:p>
          <a:p>
            <a:pPr marL="285750" indent="-285750">
              <a:buFont typeface="Arial" panose="020B0604020202020204" pitchFamily="34" charset="0"/>
              <a:buChar char="•"/>
            </a:pPr>
            <a:r>
              <a:rPr lang="en-US" dirty="0"/>
              <a:t>Conducts planning, market research, and execution of assessments of strategic and critical materials</a:t>
            </a:r>
          </a:p>
          <a:p>
            <a:pPr marL="285750" indent="-285750">
              <a:buFont typeface="Arial" panose="020B0604020202020204" pitchFamily="34" charset="0"/>
              <a:buChar char="•"/>
            </a:pPr>
            <a:r>
              <a:rPr lang="en-US" dirty="0"/>
              <a:t>Supports the research and development of strategic and critical materials and qualifies domestic 	supplies of these materials.</a:t>
            </a:r>
          </a:p>
          <a:p>
            <a:pPr marL="285750" indent="-285750">
              <a:buFont typeface="Arial" panose="020B0604020202020204" pitchFamily="34" charset="0"/>
              <a:buChar char="•"/>
            </a:pPr>
            <a:r>
              <a:rPr lang="en-US" dirty="0"/>
              <a:t>Manages the NDS depots and inventory, and processes and upgrades stocks to prevent obsolescence</a:t>
            </a:r>
          </a:p>
          <a:p>
            <a:pPr marL="285750" indent="-285750">
              <a:buFont typeface="Arial" panose="020B0604020202020204" pitchFamily="34" charset="0"/>
              <a:buChar char="•"/>
            </a:pPr>
            <a:r>
              <a:rPr lang="en-US" dirty="0"/>
              <a:t>Completes a range of congressional reporting requirements</a:t>
            </a:r>
          </a:p>
          <a:p>
            <a:pPr marL="285750" indent="-285750">
              <a:buFont typeface="Arial" panose="020B0604020202020204" pitchFamily="34" charset="0"/>
              <a:buChar char="•"/>
            </a:pPr>
            <a:r>
              <a:rPr lang="en-US" dirty="0"/>
              <a:t>Manages sales program for excess to need materials</a:t>
            </a:r>
          </a:p>
          <a:p>
            <a:endParaRPr lang="en-US" dirty="0"/>
          </a:p>
          <a:p>
            <a:r>
              <a:rPr lang="en-US" b="1" dirty="0"/>
              <a:t>Beyond DLA</a:t>
            </a:r>
            <a:r>
              <a:rPr lang="en-US" dirty="0"/>
              <a:t>: J7 SM stockpiles materials for use by the defense industrial base in the event of a national emergency.  J7 SM coordinates closely with Industrial Base Policy on policy issues impacting the NDS. </a:t>
            </a:r>
          </a:p>
        </p:txBody>
      </p:sp>
    </p:spTree>
    <p:extLst>
      <p:ext uri="{BB962C8B-B14F-4D97-AF65-F5344CB8AC3E}">
        <p14:creationId xmlns:p14="http://schemas.microsoft.com/office/powerpoint/2010/main" val="3762638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4">
            <a:extLst>
              <a:ext uri="{FF2B5EF4-FFF2-40B4-BE49-F238E27FC236}">
                <a16:creationId xmlns:a16="http://schemas.microsoft.com/office/drawing/2014/main" id="{D69D7EBA-478A-4B52-B1A8-C15F35F1A5F6}"/>
              </a:ext>
            </a:extLst>
          </p:cNvPr>
          <p:cNvSpPr txBox="1">
            <a:spLocks noChangeArrowheads="1"/>
          </p:cNvSpPr>
          <p:nvPr/>
        </p:nvSpPr>
        <p:spPr bwMode="auto">
          <a:xfrm>
            <a:off x="465667" y="1786358"/>
            <a:ext cx="11399288" cy="2862322"/>
          </a:xfrm>
          <a:prstGeom prst="rect">
            <a:avLst/>
          </a:prstGeom>
          <a:noFill/>
          <a:ln w="9525">
            <a:noFill/>
            <a:miter lim="800000"/>
            <a:headEnd/>
            <a:tailEnd/>
          </a:ln>
        </p:spPr>
        <p:txBody>
          <a:bodyPr wrap="square">
            <a:spAutoFit/>
          </a:bodyPr>
          <a:lstStyle/>
          <a:p>
            <a:pPr marL="388609" indent="-388609">
              <a:lnSpc>
                <a:spcPts val="2425"/>
              </a:lnSpc>
              <a:buFont typeface="Arial" panose="020B0604020202020204" pitchFamily="34" charset="0"/>
              <a:buChar char="•"/>
            </a:pPr>
            <a:r>
              <a:rPr lang="en-US" sz="2000" dirty="0">
                <a:cs typeface="Times New Roman" panose="02020603050405020304" pitchFamily="18" charset="0"/>
              </a:rPr>
              <a:t>Provides the full spectrum of financial management services and support to our customers, including accounting, budgeting, financial analysis, audit remediation and process management </a:t>
            </a:r>
          </a:p>
          <a:p>
            <a:pPr>
              <a:lnSpc>
                <a:spcPts val="2425"/>
              </a:lnSpc>
            </a:pPr>
            <a:endParaRPr lang="en-US" sz="2000" dirty="0">
              <a:cs typeface="Times New Roman" panose="02020603050405020304" pitchFamily="18" charset="0"/>
            </a:endParaRPr>
          </a:p>
          <a:p>
            <a:pPr marL="388609" indent="-388609">
              <a:lnSpc>
                <a:spcPts val="2425"/>
              </a:lnSpc>
              <a:buFont typeface="Arial" panose="020B0604020202020204" pitchFamily="34" charset="0"/>
              <a:buChar char="•"/>
            </a:pPr>
            <a:r>
              <a:rPr lang="en-US" sz="2000" dirty="0">
                <a:cs typeface="Times New Roman" panose="02020603050405020304" pitchFamily="18" charset="0"/>
              </a:rPr>
              <a:t>Serves as the principal financial advisor to the DLA Director</a:t>
            </a:r>
          </a:p>
          <a:p>
            <a:pPr>
              <a:lnSpc>
                <a:spcPts val="2425"/>
              </a:lnSpc>
            </a:pPr>
            <a:endParaRPr lang="en-US" sz="2000" dirty="0">
              <a:cs typeface="Times New Roman" panose="02020603050405020304" pitchFamily="18" charset="0"/>
            </a:endParaRPr>
          </a:p>
          <a:p>
            <a:pPr marL="388609" indent="-388609">
              <a:lnSpc>
                <a:spcPts val="2425"/>
              </a:lnSpc>
              <a:buFont typeface="Arial" panose="020B0604020202020204" pitchFamily="34" charset="0"/>
              <a:buChar char="•"/>
            </a:pPr>
            <a:r>
              <a:rPr lang="en-US" sz="2000" dirty="0">
                <a:cs typeface="Times New Roman" panose="02020603050405020304" pitchFamily="18" charset="0"/>
              </a:rPr>
              <a:t>Serves as the primary DLA advocate with the Office of the Under Secretary of War (Comptroller) and the Office of Management and Budget </a:t>
            </a:r>
          </a:p>
          <a:p>
            <a:pPr marL="388609" indent="-388609">
              <a:lnSpc>
                <a:spcPts val="2425"/>
              </a:lnSpc>
              <a:buFont typeface="Arial" panose="020B0604020202020204" pitchFamily="34" charset="0"/>
              <a:buChar char="•"/>
            </a:pPr>
            <a:endParaRPr lang="en-US" sz="2000" dirty="0">
              <a:cs typeface="Times New Roman" panose="02020603050405020304" pitchFamily="18" charset="0"/>
            </a:endParaRPr>
          </a:p>
          <a:p>
            <a:pPr marL="388609" indent="-388609">
              <a:lnSpc>
                <a:spcPts val="2425"/>
              </a:lnSpc>
              <a:buFont typeface="Arial" panose="020B0604020202020204" pitchFamily="34" charset="0"/>
              <a:buChar char="•"/>
            </a:pPr>
            <a:r>
              <a:rPr lang="en-US" sz="2000" dirty="0">
                <a:cs typeface="Times New Roman" panose="02020603050405020304" pitchFamily="18" charset="0"/>
              </a:rPr>
              <a:t>Partners with many key </a:t>
            </a:r>
            <a:r>
              <a:rPr lang="en-US" sz="2000" dirty="0" err="1">
                <a:cs typeface="Times New Roman" panose="02020603050405020304" pitchFamily="18" charset="0"/>
              </a:rPr>
              <a:t>DoW</a:t>
            </a:r>
            <a:r>
              <a:rPr lang="en-US" sz="2000" dirty="0">
                <a:cs typeface="Times New Roman" panose="02020603050405020304" pitchFamily="18" charset="0"/>
              </a:rPr>
              <a:t> stakeholders and service providers</a:t>
            </a:r>
          </a:p>
        </p:txBody>
      </p:sp>
      <p:pic>
        <p:nvPicPr>
          <p:cNvPr id="9" name="Picture 7" descr="Dollar Sign ghosted over a graph chart.">
            <a:extLst>
              <a:ext uri="{FF2B5EF4-FFF2-40B4-BE49-F238E27FC236}">
                <a16:creationId xmlns:a16="http://schemas.microsoft.com/office/drawing/2014/main" id="{F324D2F0-2EAA-4C68-B975-CC3528C283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7714" y="4870758"/>
            <a:ext cx="2030519" cy="2248084"/>
          </a:xfrm>
          <a:prstGeom prst="roundRect">
            <a:avLst>
              <a:gd name="adj" fmla="val 16667"/>
            </a:avLst>
          </a:prstGeom>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contourW="12700" prstMaterial="plastic">
            <a:bevelT w="381000" h="114300" prst="relaxedInset"/>
            <a:contourClr>
              <a:schemeClr val="tx1">
                <a:lumMod val="65000"/>
                <a:lumOff val="35000"/>
              </a:schemeClr>
            </a:contourClr>
          </a:sp3d>
          <a:extLst>
            <a:ext uri="{909E8E84-426E-40dd-AFC4-6F175D3DCCD1}">
              <a14:hiddenFill xmlns:a14="http://schemas.microsoft.com/office/drawing/2010/main" xmlns="">
                <a:solidFill>
                  <a:srgbClr val="FFFFFF"/>
                </a:solidFill>
              </a14:hiddenFill>
            </a:ext>
          </a:extLst>
        </p:spPr>
      </p:pic>
      <p:pic>
        <p:nvPicPr>
          <p:cNvPr id="8" name="Picture 5" descr="Calculator and pencil on top of financial paperwork.">
            <a:extLst>
              <a:ext uri="{FF2B5EF4-FFF2-40B4-BE49-F238E27FC236}">
                <a16:creationId xmlns:a16="http://schemas.microsoft.com/office/drawing/2014/main" id="{18E44D07-D49F-4574-AB63-0D70F0520B7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45126" y="4853242"/>
            <a:ext cx="2070048" cy="2265599"/>
          </a:xfrm>
          <a:prstGeom prst="roundRect">
            <a:avLst>
              <a:gd name="adj" fmla="val 16667"/>
            </a:avLst>
          </a:prstGeom>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contourW="12700" prstMaterial="plastic">
            <a:bevelT w="381000" h="114300" prst="relaxedInset"/>
            <a:contourClr>
              <a:schemeClr val="tx1">
                <a:lumMod val="65000"/>
                <a:lumOff val="35000"/>
              </a:schemeClr>
            </a:contourClr>
          </a:sp3d>
          <a:extLst>
            <a:ext uri="{909E8E84-426E-40dd-AFC4-6F175D3DCCD1}">
              <a14:hiddenFill xmlns:a14="http://schemas.microsoft.com/office/drawing/2010/main" xmlns="">
                <a:solidFill>
                  <a:srgbClr val="FFFFFF"/>
                </a:solidFill>
              </a14:hiddenFill>
            </a:ext>
          </a:extLst>
        </p:spPr>
      </p:pic>
      <p:sp>
        <p:nvSpPr>
          <p:cNvPr id="5" name="Title 4">
            <a:extLst>
              <a:ext uri="{FF2B5EF4-FFF2-40B4-BE49-F238E27FC236}">
                <a16:creationId xmlns:a16="http://schemas.microsoft.com/office/drawing/2014/main" id="{F460C513-6226-47E2-1CDB-EB84EC48E9D2}"/>
              </a:ext>
            </a:extLst>
          </p:cNvPr>
          <p:cNvSpPr>
            <a:spLocks noGrp="1"/>
          </p:cNvSpPr>
          <p:nvPr>
            <p:ph type="title"/>
          </p:nvPr>
        </p:nvSpPr>
        <p:spPr>
          <a:xfrm>
            <a:off x="4059228" y="359196"/>
            <a:ext cx="7612380" cy="427039"/>
          </a:xfrm>
        </p:spPr>
        <p:txBody>
          <a:bodyPr/>
          <a:lstStyle/>
          <a:p>
            <a:pPr algn="r"/>
            <a:r>
              <a:rPr lang="en-US" dirty="0">
                <a:latin typeface="Raleway Black" panose="020B0503030101060003" pitchFamily="34" charset="77"/>
              </a:rPr>
              <a:t>DLA Finance (J8)</a:t>
            </a:r>
          </a:p>
        </p:txBody>
      </p:sp>
      <p:sp>
        <p:nvSpPr>
          <p:cNvPr id="4" name="Slide Number Placeholder 3">
            <a:extLst>
              <a:ext uri="{FF2B5EF4-FFF2-40B4-BE49-F238E27FC236}">
                <a16:creationId xmlns:a16="http://schemas.microsoft.com/office/drawing/2014/main" id="{D3FA475B-4278-480C-AB4D-1C236180D32A}"/>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27</a:t>
            </a:fld>
            <a:endParaRPr lang="en-US"/>
          </a:p>
        </p:txBody>
      </p:sp>
    </p:spTree>
    <p:extLst>
      <p:ext uri="{BB962C8B-B14F-4D97-AF65-F5344CB8AC3E}">
        <p14:creationId xmlns:p14="http://schemas.microsoft.com/office/powerpoint/2010/main" val="2246048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C5B7F44A-683D-49E3-85E7-A45546140B5F}"/>
              </a:ext>
            </a:extLst>
          </p:cNvPr>
          <p:cNvSpPr txBox="1">
            <a:spLocks/>
          </p:cNvSpPr>
          <p:nvPr/>
        </p:nvSpPr>
        <p:spPr bwMode="auto">
          <a:xfrm>
            <a:off x="1184366" y="1668803"/>
            <a:ext cx="10136777" cy="5788183"/>
          </a:xfrm>
          <a:prstGeom prst="rect">
            <a:avLst/>
          </a:prstGeom>
          <a:ln>
            <a:miter lim="800000"/>
            <a:headEnd/>
            <a:tailEnd/>
          </a:ln>
        </p:spPr>
        <p:txBody>
          <a:bodyPr vert="horz" wrap="square" lIns="103632" tIns="51816" rIns="103632" bIns="51816" numCol="1" rtlCol="0" anchor="t" anchorCtr="0" compatLnSpc="1">
            <a:prstTxWarp prst="textNoShape">
              <a:avLst/>
            </a:prstTxWarp>
            <a:normAutofit/>
          </a:bodyPr>
          <a:lst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947"/>
              </a:lnSpc>
              <a:spcBef>
                <a:spcPts val="0"/>
              </a:spcBef>
              <a:buNone/>
            </a:pPr>
            <a:r>
              <a:rPr lang="en-US" sz="2000" dirty="0">
                <a:cs typeface="Times New Roman" panose="02020603050405020304" pitchFamily="18" charset="0"/>
              </a:rPr>
              <a:t>J9 is made up of more than 660 trained reservists from the Army, Navy, Marine Corps and Air Force – ready and available for contingency operations and a broad range of support requirements to include:</a:t>
            </a:r>
          </a:p>
          <a:p>
            <a:pPr marL="0" indent="0">
              <a:lnSpc>
                <a:spcPts val="2947"/>
              </a:lnSpc>
              <a:spcBef>
                <a:spcPts val="0"/>
              </a:spcBef>
              <a:buNone/>
            </a:pPr>
            <a:endParaRPr lang="en-US" sz="2000" dirty="0">
              <a:cs typeface="Times New Roman" panose="02020603050405020304" pitchFamily="18" charset="0"/>
            </a:endParaRPr>
          </a:p>
          <a:p>
            <a:pPr>
              <a:lnSpc>
                <a:spcPts val="2947"/>
              </a:lnSpc>
              <a:spcBef>
                <a:spcPts val="0"/>
              </a:spcBef>
            </a:pPr>
            <a:r>
              <a:rPr lang="en-US" sz="2000" dirty="0">
                <a:cs typeface="Times New Roman" panose="02020603050405020304" pitchFamily="18" charset="0"/>
              </a:rPr>
              <a:t>Mission support to DLA supply chains</a:t>
            </a:r>
          </a:p>
          <a:p>
            <a:pPr>
              <a:lnSpc>
                <a:spcPts val="2947"/>
              </a:lnSpc>
              <a:spcBef>
                <a:spcPts val="0"/>
              </a:spcBef>
            </a:pPr>
            <a:r>
              <a:rPr lang="en-US" sz="2000" dirty="0">
                <a:cs typeface="Times New Roman" panose="02020603050405020304" pitchFamily="18" charset="0"/>
              </a:rPr>
              <a:t>Surge capability</a:t>
            </a:r>
          </a:p>
          <a:p>
            <a:pPr>
              <a:lnSpc>
                <a:spcPts val="2947"/>
              </a:lnSpc>
              <a:spcBef>
                <a:spcPts val="0"/>
              </a:spcBef>
            </a:pPr>
            <a:r>
              <a:rPr lang="en-US" sz="2000" dirty="0">
                <a:cs typeface="Times New Roman" panose="02020603050405020304" pitchFamily="18" charset="0"/>
              </a:rPr>
              <a:t>Joint exercise support</a:t>
            </a:r>
          </a:p>
          <a:p>
            <a:pPr>
              <a:lnSpc>
                <a:spcPts val="2947"/>
              </a:lnSpc>
              <a:spcBef>
                <a:spcPts val="0"/>
              </a:spcBef>
            </a:pPr>
            <a:r>
              <a:rPr lang="en-US" sz="2000" dirty="0">
                <a:cs typeface="Times New Roman" panose="02020603050405020304" pitchFamily="18" charset="0"/>
              </a:rPr>
              <a:t>Planning augmentation</a:t>
            </a:r>
          </a:p>
          <a:p>
            <a:pPr>
              <a:lnSpc>
                <a:spcPts val="2947"/>
              </a:lnSpc>
              <a:spcBef>
                <a:spcPts val="0"/>
              </a:spcBef>
            </a:pPr>
            <a:r>
              <a:rPr lang="en-US" sz="2000" dirty="0">
                <a:cs typeface="Times New Roman" panose="02020603050405020304" pitchFamily="18" charset="0"/>
              </a:rPr>
              <a:t>Defense support to civil authorities</a:t>
            </a:r>
          </a:p>
          <a:p>
            <a:pPr>
              <a:lnSpc>
                <a:spcPts val="2947"/>
              </a:lnSpc>
              <a:spcBef>
                <a:spcPts val="0"/>
              </a:spcBef>
            </a:pPr>
            <a:r>
              <a:rPr lang="en-US" sz="2000" dirty="0">
                <a:cs typeface="Times New Roman" panose="02020603050405020304" pitchFamily="18" charset="0"/>
              </a:rPr>
              <a:t>Support to regional commands</a:t>
            </a:r>
          </a:p>
          <a:p>
            <a:pPr>
              <a:lnSpc>
                <a:spcPts val="2947"/>
              </a:lnSpc>
              <a:spcBef>
                <a:spcPts val="0"/>
              </a:spcBef>
            </a:pPr>
            <a:endParaRPr lang="en-US" sz="2000" b="1" dirty="0">
              <a:cs typeface="Times New Roman" panose="02020603050405020304" pitchFamily="18" charset="0"/>
            </a:endParaRPr>
          </a:p>
          <a:p>
            <a:pPr marL="0" indent="0">
              <a:lnSpc>
                <a:spcPts val="2947"/>
              </a:lnSpc>
              <a:spcBef>
                <a:spcPts val="0"/>
              </a:spcBef>
              <a:buNone/>
            </a:pPr>
            <a:r>
              <a:rPr lang="en-US" sz="2000" dirty="0">
                <a:cs typeface="Times New Roman" panose="02020603050405020304" pitchFamily="18" charset="0"/>
              </a:rPr>
              <a:t>J9 advises the DLA Director in the development and application of Joint Reserve Force capabilities, readiness posture, and service-specific policies affecting utilization of DLA-assigned reservists.</a:t>
            </a:r>
          </a:p>
          <a:p>
            <a:pPr>
              <a:spcBef>
                <a:spcPts val="0"/>
              </a:spcBef>
            </a:pPr>
            <a:endParaRPr lang="en-US" sz="2493" b="1" dirty="0">
              <a:cs typeface="Times New Roman" panose="02020603050405020304" pitchFamily="18" charset="0"/>
            </a:endParaRPr>
          </a:p>
          <a:p>
            <a:pPr>
              <a:spcBef>
                <a:spcPts val="0"/>
              </a:spcBef>
            </a:pPr>
            <a:endParaRPr lang="en-US" sz="2493" b="1" dirty="0">
              <a:cs typeface="Times New Roman" panose="02020603050405020304" pitchFamily="18" charset="0"/>
            </a:endParaRPr>
          </a:p>
          <a:p>
            <a:pPr>
              <a:spcBef>
                <a:spcPts val="0"/>
              </a:spcBef>
            </a:pPr>
            <a:endParaRPr lang="en-US" sz="2493" b="1" dirty="0">
              <a:cs typeface="Times New Roman" panose="02020603050405020304" pitchFamily="18" charset="0"/>
            </a:endParaRPr>
          </a:p>
          <a:p>
            <a:pPr>
              <a:spcBef>
                <a:spcPts val="0"/>
              </a:spcBef>
            </a:pPr>
            <a:endParaRPr lang="en-US" sz="2493" b="1" dirty="0">
              <a:cs typeface="Times New Roman" panose="02020603050405020304" pitchFamily="18" charset="0"/>
            </a:endParaRPr>
          </a:p>
          <a:p>
            <a:endParaRPr lang="en-US" sz="2493" b="1" dirty="0">
              <a:cs typeface="Times New Roman" panose="02020603050405020304" pitchFamily="18" charset="0"/>
            </a:endParaRPr>
          </a:p>
          <a:p>
            <a:pPr marL="0" indent="0">
              <a:spcBef>
                <a:spcPts val="0"/>
              </a:spcBef>
              <a:buNone/>
              <a:defRPr/>
            </a:pPr>
            <a:endParaRPr lang="en-US" sz="2493" dirty="0">
              <a:cs typeface="Times New Roman" panose="02020603050405020304" pitchFamily="18" charset="0"/>
            </a:endParaRPr>
          </a:p>
        </p:txBody>
      </p:sp>
      <p:pic>
        <p:nvPicPr>
          <p:cNvPr id="7" name="Picture 2">
            <a:extLst>
              <a:ext uri="{FF2B5EF4-FFF2-40B4-BE49-F238E27FC236}">
                <a16:creationId xmlns:a16="http://schemas.microsoft.com/office/drawing/2014/main" id="{4A11D036-6923-4529-B006-E40C160716F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6739563" y="2702936"/>
            <a:ext cx="4200519" cy="29338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7BF9B355-2050-45BF-A29B-7636417B0DCB}"/>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28</a:t>
            </a:fld>
            <a:endParaRPr lang="en-US" dirty="0"/>
          </a:p>
        </p:txBody>
      </p:sp>
      <p:sp>
        <p:nvSpPr>
          <p:cNvPr id="2" name="Title 4">
            <a:extLst>
              <a:ext uri="{FF2B5EF4-FFF2-40B4-BE49-F238E27FC236}">
                <a16:creationId xmlns:a16="http://schemas.microsoft.com/office/drawing/2014/main" id="{3B4AA735-E7A1-A1E5-7B0B-AC8E6F876182}"/>
              </a:ext>
            </a:extLst>
          </p:cNvPr>
          <p:cNvSpPr txBox="1">
            <a:spLocks/>
          </p:cNvSpPr>
          <p:nvPr/>
        </p:nvSpPr>
        <p:spPr>
          <a:xfrm>
            <a:off x="4919979" y="336456"/>
            <a:ext cx="6758905" cy="620979"/>
          </a:xfrm>
          <a:prstGeom prst="rect">
            <a:avLst/>
          </a:prstGeom>
        </p:spPr>
        <p:txBody>
          <a:bodyPr vert="horz" lIns="103632" tIns="51816" rIns="103632" bIns="51816" rtlCol="0" anchor="ctr">
            <a:noAutofit/>
          </a:bodyPr>
          <a:lstStyle>
            <a:lvl1pPr algn="ctr" defTabSz="914400" rtl="0" eaLnBrk="1" latinLnBrk="0" hangingPunct="1">
              <a:lnSpc>
                <a:spcPct val="90000"/>
              </a:lnSpc>
              <a:spcBef>
                <a:spcPct val="0"/>
              </a:spcBef>
              <a:buNone/>
              <a:defRPr sz="3200" b="1" kern="1200">
                <a:solidFill>
                  <a:srgbClr val="0076A3"/>
                </a:solidFill>
                <a:latin typeface="+mj-lt"/>
                <a:ea typeface="+mj-ea"/>
                <a:cs typeface="+mj-cs"/>
              </a:defRPr>
            </a:lvl1pPr>
          </a:lstStyle>
          <a:p>
            <a:pPr defTabSz="1036290">
              <a:defRPr/>
            </a:pPr>
            <a:endParaRPr lang="en-US" sz="2720" dirty="0">
              <a:solidFill>
                <a:srgbClr val="1F4E79"/>
              </a:solidFill>
              <a:latin typeface="Arial" panose="020B0604020202020204"/>
            </a:endParaRPr>
          </a:p>
          <a:p>
            <a:pPr algn="r" defTabSz="1036290">
              <a:defRPr/>
            </a:pPr>
            <a:r>
              <a:rPr lang="en-US" sz="2400" dirty="0">
                <a:solidFill>
                  <a:srgbClr val="C9AD62"/>
                </a:solidFill>
                <a:latin typeface="Raleway Black" panose="020B0503030101060003" pitchFamily="34" charset="77"/>
              </a:rPr>
              <a:t>DLA Joint Reserve Force (J9)</a:t>
            </a:r>
          </a:p>
          <a:p>
            <a:pPr defTabSz="1036290">
              <a:defRPr/>
            </a:pPr>
            <a:endParaRPr lang="en-US" sz="2720" dirty="0">
              <a:solidFill>
                <a:srgbClr val="1F4E79"/>
              </a:solidFill>
              <a:latin typeface="Arial" panose="020B0604020202020204"/>
            </a:endParaRPr>
          </a:p>
        </p:txBody>
      </p:sp>
    </p:spTree>
    <p:extLst>
      <p:ext uri="{BB962C8B-B14F-4D97-AF65-F5344CB8AC3E}">
        <p14:creationId xmlns:p14="http://schemas.microsoft.com/office/powerpoint/2010/main" val="443279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6560-47B3-3BD3-CC92-2158774A69AF}"/>
              </a:ext>
            </a:extLst>
          </p:cNvPr>
          <p:cNvSpPr>
            <a:spLocks noGrp="1"/>
          </p:cNvSpPr>
          <p:nvPr>
            <p:ph type="title"/>
          </p:nvPr>
        </p:nvSpPr>
        <p:spPr/>
        <p:txBody>
          <a:bodyPr/>
          <a:lstStyle/>
          <a:p>
            <a:r>
              <a:rPr lang="en-US" sz="2400" dirty="0" err="1">
                <a:latin typeface="Raleway Black" pitchFamily="2" charset="0"/>
              </a:rPr>
              <a:t>DoW</a:t>
            </a:r>
            <a:r>
              <a:rPr lang="en-US" sz="2400" dirty="0">
                <a:latin typeface="Raleway Black" pitchFamily="2" charset="0"/>
              </a:rPr>
              <a:t> Agencies, Civil Authorities, &amp; </a:t>
            </a:r>
            <a:br>
              <a:rPr lang="en-US" sz="2400" dirty="0">
                <a:latin typeface="Raleway Black" pitchFamily="2" charset="0"/>
              </a:rPr>
            </a:br>
            <a:r>
              <a:rPr lang="en-US" sz="2400" dirty="0">
                <a:latin typeface="Raleway Black" pitchFamily="2" charset="0"/>
              </a:rPr>
              <a:t>Foreign Military Sales Partners</a:t>
            </a:r>
          </a:p>
        </p:txBody>
      </p:sp>
      <p:sp>
        <p:nvSpPr>
          <p:cNvPr id="5" name="Slide Number Placeholder 3">
            <a:extLst>
              <a:ext uri="{FF2B5EF4-FFF2-40B4-BE49-F238E27FC236}">
                <a16:creationId xmlns:a16="http://schemas.microsoft.com/office/drawing/2014/main" id="{663038CB-7C6F-B9CD-207A-DAAED169819C}"/>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29</a:t>
            </a:fld>
            <a:endParaRPr lang="en-US"/>
          </a:p>
        </p:txBody>
      </p:sp>
      <p:sp>
        <p:nvSpPr>
          <p:cNvPr id="72" name="TextBox 14">
            <a:extLst>
              <a:ext uri="{FF2B5EF4-FFF2-40B4-BE49-F238E27FC236}">
                <a16:creationId xmlns:a16="http://schemas.microsoft.com/office/drawing/2014/main" id="{364D7C05-0657-E213-8ECE-9D01B00B0BF2}"/>
              </a:ext>
            </a:extLst>
          </p:cNvPr>
          <p:cNvSpPr txBox="1"/>
          <p:nvPr/>
        </p:nvSpPr>
        <p:spPr>
          <a:xfrm>
            <a:off x="9813486" y="7468443"/>
            <a:ext cx="1540042"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bg1"/>
                </a:solidFill>
                <a:effectLst/>
                <a:uLnTx/>
                <a:uFillTx/>
                <a:latin typeface="Arial" panose="020B0604020202020204"/>
                <a:ea typeface="+mn-ea"/>
                <a:cs typeface="+mn-cs"/>
              </a:rPr>
              <a:t>As of: Jan. 27, 2025</a:t>
            </a:r>
            <a:endParaRPr lang="en-US" sz="800" i="1">
              <a:solidFill>
                <a:schemeClr val="bg1"/>
              </a:solidFill>
              <a:latin typeface="Arial" panose="020B0604020202020204"/>
            </a:endParaRPr>
          </a:p>
        </p:txBody>
      </p:sp>
      <p:grpSp>
        <p:nvGrpSpPr>
          <p:cNvPr id="9" name="Group 8">
            <a:extLst>
              <a:ext uri="{FF2B5EF4-FFF2-40B4-BE49-F238E27FC236}">
                <a16:creationId xmlns:a16="http://schemas.microsoft.com/office/drawing/2014/main" id="{2867238A-2880-7961-C145-69C558E202C3}"/>
              </a:ext>
            </a:extLst>
          </p:cNvPr>
          <p:cNvGrpSpPr/>
          <p:nvPr/>
        </p:nvGrpSpPr>
        <p:grpSpPr>
          <a:xfrm>
            <a:off x="4002672" y="1296079"/>
            <a:ext cx="8189328" cy="5688114"/>
            <a:chOff x="2773679" y="892839"/>
            <a:chExt cx="5620029" cy="4136084"/>
          </a:xfrm>
        </p:grpSpPr>
        <p:grpSp>
          <p:nvGrpSpPr>
            <p:cNvPr id="10" name="Group 9">
              <a:extLst>
                <a:ext uri="{FF2B5EF4-FFF2-40B4-BE49-F238E27FC236}">
                  <a16:creationId xmlns:a16="http://schemas.microsoft.com/office/drawing/2014/main" id="{BCB627E6-D778-7323-233A-8EFDA61A223C}"/>
                </a:ext>
              </a:extLst>
            </p:cNvPr>
            <p:cNvGrpSpPr/>
            <p:nvPr/>
          </p:nvGrpSpPr>
          <p:grpSpPr>
            <a:xfrm>
              <a:off x="2773679" y="892839"/>
              <a:ext cx="5620029" cy="4136084"/>
              <a:chOff x="2819269" y="1879838"/>
              <a:chExt cx="6324730" cy="4441673"/>
            </a:xfrm>
          </p:grpSpPr>
          <p:pic>
            <p:nvPicPr>
              <p:cNvPr id="15" name="Picture 14">
                <a:extLst>
                  <a:ext uri="{FF2B5EF4-FFF2-40B4-BE49-F238E27FC236}">
                    <a16:creationId xmlns:a16="http://schemas.microsoft.com/office/drawing/2014/main" id="{921B6D99-E6C3-2774-CEA2-EE62570E571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819269" y="1879838"/>
                <a:ext cx="6324730" cy="4441673"/>
              </a:xfrm>
              <a:prstGeom prst="rect">
                <a:avLst/>
              </a:prstGeom>
            </p:spPr>
          </p:pic>
          <p:sp>
            <p:nvSpPr>
              <p:cNvPr id="16" name="TextBox 15">
                <a:extLst>
                  <a:ext uri="{FF2B5EF4-FFF2-40B4-BE49-F238E27FC236}">
                    <a16:creationId xmlns:a16="http://schemas.microsoft.com/office/drawing/2014/main" id="{0E211D8A-89B9-09D2-2843-93E55751C801}"/>
                  </a:ext>
                </a:extLst>
              </p:cNvPr>
              <p:cNvSpPr txBox="1"/>
              <p:nvPr/>
            </p:nvSpPr>
            <p:spPr>
              <a:xfrm>
                <a:off x="4918336" y="3628681"/>
                <a:ext cx="2126597" cy="660279"/>
              </a:xfrm>
              <a:prstGeom prst="rect">
                <a:avLst/>
              </a:prstGeom>
              <a:noFill/>
            </p:spPr>
            <p:txBody>
              <a:bodyPr wrap="square" lIns="91440" tIns="45720" rIns="91440" bIns="45720" anchor="t">
                <a:spAutoFit/>
              </a:bodyPr>
              <a:lstStyle/>
              <a:p>
                <a:pPr algn="ctr"/>
                <a:r>
                  <a:rPr lang="en-US" sz="2000" b="1">
                    <a:solidFill>
                      <a:srgbClr val="002060"/>
                    </a:solidFill>
                  </a:rPr>
                  <a:t>Total Sales</a:t>
                </a:r>
                <a:r>
                  <a:rPr lang="en-US" sz="1600" b="1">
                    <a:solidFill>
                      <a:srgbClr val="002060"/>
                    </a:solidFill>
                  </a:rPr>
                  <a:t>:</a:t>
                </a:r>
                <a:br>
                  <a:rPr lang="en-US" sz="1600" b="1">
                    <a:solidFill>
                      <a:srgbClr val="002060"/>
                    </a:solidFill>
                  </a:rPr>
                </a:br>
                <a:r>
                  <a:rPr lang="en-US" sz="3200" b="1">
                    <a:solidFill>
                      <a:srgbClr val="002060"/>
                    </a:solidFill>
                  </a:rPr>
                  <a:t>$12.34B </a:t>
                </a:r>
                <a:endParaRPr lang="en-US" sz="1600">
                  <a:solidFill>
                    <a:srgbClr val="002060"/>
                  </a:solidFill>
                </a:endParaRPr>
              </a:p>
            </p:txBody>
          </p:sp>
          <p:pic>
            <p:nvPicPr>
              <p:cNvPr id="17" name="Picture 16">
                <a:extLst>
                  <a:ext uri="{FF2B5EF4-FFF2-40B4-BE49-F238E27FC236}">
                    <a16:creationId xmlns:a16="http://schemas.microsoft.com/office/drawing/2014/main" id="{86E01B5C-6230-972F-C92D-505FAEBA5B97}"/>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8428840" y="3155774"/>
                <a:ext cx="438912" cy="438912"/>
              </a:xfrm>
              <a:prstGeom prst="rect">
                <a:avLst/>
              </a:prstGeom>
              <a:effectLst>
                <a:outerShdw blurRad="63500" sx="102000" sy="102000" algn="ctr" rotWithShape="0">
                  <a:schemeClr val="bg1">
                    <a:alpha val="77000"/>
                  </a:schemeClr>
                </a:outerShdw>
              </a:effectLst>
            </p:spPr>
          </p:pic>
          <p:pic>
            <p:nvPicPr>
              <p:cNvPr id="18" name="Picture 10">
                <a:extLst>
                  <a:ext uri="{FF2B5EF4-FFF2-40B4-BE49-F238E27FC236}">
                    <a16:creationId xmlns:a16="http://schemas.microsoft.com/office/drawing/2014/main" id="{ABCEBE6E-30F4-4AC6-B358-C2C2276CEC7B}"/>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2749" r="-2465" b="-285"/>
              <a:stretch/>
            </p:blipFill>
            <p:spPr bwMode="auto">
              <a:xfrm>
                <a:off x="8412659" y="2441029"/>
                <a:ext cx="463597" cy="441882"/>
              </a:xfrm>
              <a:prstGeom prst="rect">
                <a:avLst/>
              </a:prstGeom>
              <a:noFill/>
              <a:effectLst>
                <a:outerShdw blurRad="63500" sx="102000" sy="102000" algn="ctr" rotWithShape="0">
                  <a:schemeClr val="bg1">
                    <a:alpha val="74000"/>
                  </a:scheme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CA1981D-44E2-222E-3668-DCF9FFC2263E}"/>
                  </a:ext>
                </a:extLst>
              </p:cNvPr>
              <p:cNvSpPr txBox="1"/>
              <p:nvPr/>
            </p:nvSpPr>
            <p:spPr>
              <a:xfrm>
                <a:off x="7221513" y="2444522"/>
                <a:ext cx="1279122" cy="468650"/>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fld id="{F50496AC-71F3-4537-8FF0-918329EAED7A}" type="CATEGORYNAME">
                  <a:rPr lang="en-US" sz="1100" b="1" smtClean="0">
                    <a:solidFill>
                      <a:srgbClr val="002060"/>
                    </a:solidFill>
                  </a:rPr>
                  <a:pPr algn="ctr" rtl="0">
                    <a:defRPr sz="1197" b="0" i="0" u="none" strike="noStrike" kern="1200" baseline="0">
                      <a:solidFill>
                        <a:prstClr val="white"/>
                      </a:solidFill>
                      <a:latin typeface="+mn-lt"/>
                      <a:ea typeface="+mn-ea"/>
                      <a:cs typeface="+mn-cs"/>
                    </a:defRPr>
                  </a:pPr>
                  <a:t>DHA</a:t>
                </a:fld>
                <a:r>
                  <a:rPr lang="en-US" sz="1100" b="1" dirty="0">
                    <a:solidFill>
                      <a:srgbClr val="002060"/>
                    </a:solidFill>
                  </a:rPr>
                  <a:t>**</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Defense Health Agency</a:t>
                </a:r>
                <a:r>
                  <a:rPr lang="en-US" sz="1100" baseline="0" dirty="0">
                    <a:solidFill>
                      <a:srgbClr val="002060"/>
                    </a:solidFill>
                  </a:rPr>
                  <a:t>
</a:t>
                </a:r>
                <a:r>
                  <a:rPr lang="en-US" sz="1100" b="1" dirty="0">
                    <a:solidFill>
                      <a:srgbClr val="002060"/>
                    </a:solidFill>
                  </a:rPr>
                  <a:t>$6.40B</a:t>
                </a:r>
              </a:p>
            </p:txBody>
          </p:sp>
          <p:sp>
            <p:nvSpPr>
              <p:cNvPr id="20" name="TextBox 19">
                <a:extLst>
                  <a:ext uri="{FF2B5EF4-FFF2-40B4-BE49-F238E27FC236}">
                    <a16:creationId xmlns:a16="http://schemas.microsoft.com/office/drawing/2014/main" id="{FBCF4DE8-0208-ADC8-CA0A-16F4CE28B5DC}"/>
                  </a:ext>
                </a:extLst>
              </p:cNvPr>
              <p:cNvSpPr txBox="1"/>
              <p:nvPr/>
            </p:nvSpPr>
            <p:spPr>
              <a:xfrm>
                <a:off x="7195283" y="3072991"/>
                <a:ext cx="1301776" cy="630874"/>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HHS**</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Department </a:t>
                </a:r>
                <a:r>
                  <a:rPr lang="en-US" sz="1050" dirty="0">
                    <a:solidFill>
                      <a:srgbClr val="002060"/>
                    </a:solidFill>
                  </a:rPr>
                  <a:t>of Health and Human Services</a:t>
                </a:r>
                <a:r>
                  <a:rPr lang="en-US" sz="1200" baseline="0" dirty="0">
                    <a:solidFill>
                      <a:srgbClr val="002060"/>
                    </a:solidFill>
                  </a:rPr>
                  <a:t>
</a:t>
                </a:r>
                <a:r>
                  <a:rPr lang="en-US" sz="1200" b="1" baseline="0" dirty="0">
                    <a:solidFill>
                      <a:srgbClr val="002060"/>
                    </a:solidFill>
                  </a:rPr>
                  <a:t>$</a:t>
                </a:r>
                <a:r>
                  <a:rPr lang="en-US" sz="1200" b="1" dirty="0">
                    <a:solidFill>
                      <a:srgbClr val="002060"/>
                    </a:solidFill>
                  </a:rPr>
                  <a:t>206.32M</a:t>
                </a:r>
              </a:p>
            </p:txBody>
          </p:sp>
          <p:pic>
            <p:nvPicPr>
              <p:cNvPr id="21" name="Picture 20">
                <a:extLst>
                  <a:ext uri="{FF2B5EF4-FFF2-40B4-BE49-F238E27FC236}">
                    <a16:creationId xmlns:a16="http://schemas.microsoft.com/office/drawing/2014/main" id="{3D158E54-3A2A-5EB2-FFD8-49593FF1621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p:blipFill>
            <p:spPr bwMode="auto">
              <a:xfrm>
                <a:off x="3147073" y="2433091"/>
                <a:ext cx="438912" cy="438912"/>
              </a:xfrm>
              <a:prstGeom prst="rect">
                <a:avLst/>
              </a:prstGeom>
              <a:noFill/>
              <a:effectLst>
                <a:outerShdw blurRad="63500" sx="102000" sy="102000" algn="ctr" rotWithShape="0">
                  <a:schemeClr val="bg1">
                    <a:alpha val="68000"/>
                  </a:schemeClr>
                </a:outerShdw>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BA9B492-03A3-2AFE-8091-BB74F67AC1DE}"/>
                  </a:ext>
                </a:extLst>
              </p:cNvPr>
              <p:cNvSpPr txBox="1"/>
              <p:nvPr/>
            </p:nvSpPr>
            <p:spPr>
              <a:xfrm>
                <a:off x="3382298" y="2447948"/>
                <a:ext cx="1342445" cy="443980"/>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100" b="1" dirty="0">
                    <a:solidFill>
                      <a:srgbClr val="002060"/>
                    </a:solidFill>
                  </a:rPr>
                  <a:t>USCG**</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U.S. Coast Guard</a:t>
                </a:r>
                <a:r>
                  <a:rPr lang="en-US" sz="1100" baseline="0" dirty="0">
                    <a:solidFill>
                      <a:srgbClr val="002060"/>
                    </a:solidFill>
                  </a:rPr>
                  <a:t>
</a:t>
                </a:r>
                <a:r>
                  <a:rPr lang="en-US" sz="1100" b="1" baseline="0" dirty="0">
                    <a:solidFill>
                      <a:srgbClr val="002060"/>
                    </a:solidFill>
                  </a:rPr>
                  <a:t>$</a:t>
                </a:r>
                <a:r>
                  <a:rPr lang="en-US" sz="1100" b="1" dirty="0">
                    <a:solidFill>
                      <a:srgbClr val="002060"/>
                    </a:solidFill>
                  </a:rPr>
                  <a:t>354.84M</a:t>
                </a:r>
              </a:p>
            </p:txBody>
          </p:sp>
          <p:pic>
            <p:nvPicPr>
              <p:cNvPr id="23" name="Picture 2" descr="See the source image">
                <a:extLst>
                  <a:ext uri="{FF2B5EF4-FFF2-40B4-BE49-F238E27FC236}">
                    <a16:creationId xmlns:a16="http://schemas.microsoft.com/office/drawing/2014/main" id="{7B7618AD-A355-73B3-6DCC-BAA3DFD65D2D}"/>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3108875" y="3228778"/>
                <a:ext cx="438911" cy="279820"/>
              </a:xfrm>
              <a:prstGeom prst="rect">
                <a:avLst/>
              </a:prstGeom>
              <a:noFill/>
              <a:effectLst>
                <a:outerShdw blurRad="63500" sx="102000" sy="102000" algn="ctr" rotWithShape="0">
                  <a:schemeClr val="bg1">
                    <a:alpha val="68000"/>
                  </a:schemeClr>
                </a:outerShdw>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AD84CA7-2614-C7C9-46A3-607EB135A664}"/>
                  </a:ext>
                </a:extLst>
              </p:cNvPr>
              <p:cNvSpPr txBox="1"/>
              <p:nvPr/>
            </p:nvSpPr>
            <p:spPr>
              <a:xfrm>
                <a:off x="3312182" y="3071700"/>
                <a:ext cx="1481965" cy="630874"/>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USACE**</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U.S. Arm</a:t>
                </a:r>
                <a:r>
                  <a:rPr lang="en-US" sz="1050" dirty="0">
                    <a:solidFill>
                      <a:srgbClr val="002060"/>
                    </a:solidFill>
                  </a:rPr>
                  <a:t>y Core of </a:t>
                </a:r>
              </a:p>
              <a:p>
                <a:pPr algn="ctr" rtl="0">
                  <a:defRPr sz="1197" b="0" i="0" u="none" strike="noStrike" kern="1200" baseline="0">
                    <a:solidFill>
                      <a:prstClr val="white"/>
                    </a:solidFill>
                    <a:latin typeface="+mn-lt"/>
                    <a:ea typeface="+mn-ea"/>
                    <a:cs typeface="+mn-cs"/>
                  </a:defRPr>
                </a:pPr>
                <a:r>
                  <a:rPr lang="en-US" sz="1050" dirty="0">
                    <a:solidFill>
                      <a:srgbClr val="002060"/>
                    </a:solidFill>
                  </a:rPr>
                  <a:t>Engineers</a:t>
                </a:r>
                <a:r>
                  <a:rPr lang="en-US" sz="1200" baseline="0" dirty="0">
                    <a:solidFill>
                      <a:srgbClr val="002060"/>
                    </a:solidFill>
                  </a:rPr>
                  <a:t>
</a:t>
                </a:r>
                <a:r>
                  <a:rPr lang="en-US" sz="1200" b="1" baseline="0" dirty="0">
                    <a:solidFill>
                      <a:srgbClr val="002060"/>
                    </a:solidFill>
                  </a:rPr>
                  <a:t>$</a:t>
                </a:r>
                <a:r>
                  <a:rPr lang="en-US" sz="1200" b="1" dirty="0">
                    <a:solidFill>
                      <a:srgbClr val="002060"/>
                    </a:solidFill>
                  </a:rPr>
                  <a:t>187.66M</a:t>
                </a:r>
              </a:p>
            </p:txBody>
          </p:sp>
          <p:sp>
            <p:nvSpPr>
              <p:cNvPr id="25" name="TextBox 24">
                <a:extLst>
                  <a:ext uri="{FF2B5EF4-FFF2-40B4-BE49-F238E27FC236}">
                    <a16:creationId xmlns:a16="http://schemas.microsoft.com/office/drawing/2014/main" id="{692565B5-7E1B-978B-84C9-A18F179A01BC}"/>
                  </a:ext>
                </a:extLst>
              </p:cNvPr>
              <p:cNvSpPr txBox="1"/>
              <p:nvPr/>
            </p:nvSpPr>
            <p:spPr>
              <a:xfrm>
                <a:off x="3398885" y="3806705"/>
                <a:ext cx="1395263" cy="618858"/>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NASA</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National Aeronautics &amp; Space Administration</a:t>
                </a:r>
                <a:r>
                  <a:rPr lang="en-US" sz="1100" baseline="0" dirty="0">
                    <a:solidFill>
                      <a:srgbClr val="002060"/>
                    </a:solidFill>
                  </a:rPr>
                  <a:t>
</a:t>
                </a:r>
                <a:r>
                  <a:rPr lang="en-US" sz="1200" b="1" baseline="0" dirty="0">
                    <a:solidFill>
                      <a:srgbClr val="002060"/>
                    </a:solidFill>
                  </a:rPr>
                  <a:t>$</a:t>
                </a:r>
                <a:r>
                  <a:rPr lang="en-US" sz="1200" b="1" dirty="0">
                    <a:solidFill>
                      <a:srgbClr val="002060"/>
                    </a:solidFill>
                  </a:rPr>
                  <a:t>21.35M</a:t>
                </a:r>
              </a:p>
            </p:txBody>
          </p:sp>
          <p:sp>
            <p:nvSpPr>
              <p:cNvPr id="26" name="TextBox 25">
                <a:extLst>
                  <a:ext uri="{FF2B5EF4-FFF2-40B4-BE49-F238E27FC236}">
                    <a16:creationId xmlns:a16="http://schemas.microsoft.com/office/drawing/2014/main" id="{F5CF1817-13D2-7350-A969-46998E3AFF29}"/>
                  </a:ext>
                </a:extLst>
              </p:cNvPr>
              <p:cNvSpPr txBox="1"/>
              <p:nvPr/>
            </p:nvSpPr>
            <p:spPr>
              <a:xfrm>
                <a:off x="3343032" y="5237892"/>
                <a:ext cx="1425781" cy="630874"/>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VA**</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D</a:t>
                </a:r>
                <a:r>
                  <a:rPr lang="en-US" sz="1050" dirty="0">
                    <a:solidFill>
                      <a:srgbClr val="002060"/>
                    </a:solidFill>
                  </a:rPr>
                  <a:t>epartment of </a:t>
                </a:r>
              </a:p>
              <a:p>
                <a:pPr algn="ctr" rtl="0">
                  <a:defRPr sz="1197" b="0" i="0" u="none" strike="noStrike" kern="1200" baseline="0">
                    <a:solidFill>
                      <a:prstClr val="white"/>
                    </a:solidFill>
                    <a:latin typeface="+mn-lt"/>
                    <a:ea typeface="+mn-ea"/>
                    <a:cs typeface="+mn-cs"/>
                  </a:defRPr>
                </a:pPr>
                <a:r>
                  <a:rPr lang="en-US" sz="1050" dirty="0">
                    <a:solidFill>
                      <a:srgbClr val="002060"/>
                    </a:solidFill>
                  </a:rPr>
                  <a:t>Veteran Affairs </a:t>
                </a:r>
                <a:r>
                  <a:rPr lang="en-US" sz="1200" baseline="0" dirty="0">
                    <a:solidFill>
                      <a:srgbClr val="002060"/>
                    </a:solidFill>
                  </a:rPr>
                  <a:t>
</a:t>
                </a:r>
                <a:r>
                  <a:rPr lang="en-US" sz="1200" b="1" baseline="0" dirty="0">
                    <a:solidFill>
                      <a:srgbClr val="002060"/>
                    </a:solidFill>
                  </a:rPr>
                  <a:t>$</a:t>
                </a:r>
                <a:r>
                  <a:rPr lang="en-US" sz="1200" b="1" dirty="0">
                    <a:solidFill>
                      <a:srgbClr val="002060"/>
                    </a:solidFill>
                  </a:rPr>
                  <a:t>125.69M</a:t>
                </a:r>
                <a:endParaRPr lang="en-US" sz="1200" b="1" dirty="0">
                  <a:solidFill>
                    <a:srgbClr val="002060"/>
                  </a:solidFill>
                  <a:cs typeface="Arial"/>
                </a:endParaRPr>
              </a:p>
            </p:txBody>
          </p:sp>
          <p:pic>
            <p:nvPicPr>
              <p:cNvPr id="27" name="Picture 2">
                <a:extLst>
                  <a:ext uri="{FF2B5EF4-FFF2-40B4-BE49-F238E27FC236}">
                    <a16:creationId xmlns:a16="http://schemas.microsoft.com/office/drawing/2014/main" id="{BD1DB664-5C55-DE50-DB60-72276628B4BB}"/>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3102190" y="3879560"/>
                <a:ext cx="545297" cy="441882"/>
              </a:xfrm>
              <a:prstGeom prst="rect">
                <a:avLst/>
              </a:prstGeom>
              <a:noFill/>
              <a:effectLst>
                <a:outerShdw blurRad="63500" sx="102000" sy="102000" algn="ctr" rotWithShape="0">
                  <a:schemeClr val="bg1">
                    <a:alpha val="68000"/>
                  </a:schemeClr>
                </a:outerShdw>
              </a:effectLst>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id="{FC974A5D-AE05-401A-5E59-68B5BA6E34F0}"/>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rcRect l="-7043" t="-2553" r="-5105" b="-4492"/>
              <a:stretch/>
            </p:blipFill>
            <p:spPr bwMode="auto">
              <a:xfrm>
                <a:off x="3151359" y="5338657"/>
                <a:ext cx="445053" cy="441882"/>
              </a:xfrm>
              <a:prstGeom prst="rect">
                <a:avLst/>
              </a:prstGeom>
              <a:noFill/>
              <a:effectLst>
                <a:outerShdw blurRad="63500" sx="102000" sy="102000" algn="ctr" rotWithShape="0">
                  <a:schemeClr val="bg1">
                    <a:alpha val="68000"/>
                  </a:schemeClr>
                </a:outerShdw>
              </a:effectLst>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B340FF7-1AB2-B142-53FB-951AF98E3F6D}"/>
                  </a:ext>
                </a:extLst>
              </p:cNvPr>
              <p:cNvSpPr txBox="1"/>
              <p:nvPr/>
            </p:nvSpPr>
            <p:spPr>
              <a:xfrm>
                <a:off x="7293587" y="4513405"/>
                <a:ext cx="1192413" cy="636883"/>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DHS**</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Department of Homeland Security</a:t>
                </a:r>
                <a:r>
                  <a:rPr lang="en-US" sz="1200" baseline="0" dirty="0">
                    <a:solidFill>
                      <a:srgbClr val="002060"/>
                    </a:solidFill>
                  </a:rPr>
                  <a:t>
</a:t>
                </a:r>
                <a:r>
                  <a:rPr lang="en-US" sz="1200" b="1" baseline="0" dirty="0">
                    <a:solidFill>
                      <a:srgbClr val="002060"/>
                    </a:solidFill>
                  </a:rPr>
                  <a:t>$</a:t>
                </a:r>
                <a:r>
                  <a:rPr lang="en-US" sz="1200" b="1" dirty="0">
                    <a:solidFill>
                      <a:srgbClr val="002060"/>
                    </a:solidFill>
                  </a:rPr>
                  <a:t>452.90M</a:t>
                </a:r>
              </a:p>
            </p:txBody>
          </p:sp>
          <p:sp>
            <p:nvSpPr>
              <p:cNvPr id="30" name="TextBox 29">
                <a:extLst>
                  <a:ext uri="{FF2B5EF4-FFF2-40B4-BE49-F238E27FC236}">
                    <a16:creationId xmlns:a16="http://schemas.microsoft.com/office/drawing/2014/main" id="{07FFEC87-D1CA-14A5-E333-27C5FCC99432}"/>
                  </a:ext>
                </a:extLst>
              </p:cNvPr>
              <p:cNvSpPr txBox="1"/>
              <p:nvPr/>
            </p:nvSpPr>
            <p:spPr>
              <a:xfrm>
                <a:off x="7257288" y="3787326"/>
                <a:ext cx="1268589" cy="630874"/>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DSCA** </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Defense Security Cooperation Agency</a:t>
                </a:r>
                <a:r>
                  <a:rPr lang="en-US" sz="1200" baseline="0" dirty="0">
                    <a:solidFill>
                      <a:srgbClr val="002060"/>
                    </a:solidFill>
                  </a:rPr>
                  <a:t>
</a:t>
                </a:r>
                <a:r>
                  <a:rPr lang="en-US" sz="1200" b="1" baseline="0" dirty="0">
                    <a:solidFill>
                      <a:srgbClr val="002060"/>
                    </a:solidFill>
                  </a:rPr>
                  <a:t>$1.24</a:t>
                </a:r>
                <a:r>
                  <a:rPr lang="en-US" sz="1200" b="1" dirty="0">
                    <a:solidFill>
                      <a:srgbClr val="002060"/>
                    </a:solidFill>
                  </a:rPr>
                  <a:t>B</a:t>
                </a:r>
              </a:p>
            </p:txBody>
          </p:sp>
          <p:pic>
            <p:nvPicPr>
              <p:cNvPr id="31" name="Picture 8" descr="See the source image">
                <a:extLst>
                  <a:ext uri="{FF2B5EF4-FFF2-40B4-BE49-F238E27FC236}">
                    <a16:creationId xmlns:a16="http://schemas.microsoft.com/office/drawing/2014/main" id="{75A8966A-6C6F-6426-C8AC-818C450626ED}"/>
                  </a:ext>
                </a:extLst>
              </p:cNvPr>
              <p:cNvPicPr>
                <a:picLocks noChangeAspect="1" noChangeArrowheads="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428840" y="3892758"/>
                <a:ext cx="438912" cy="438912"/>
              </a:xfrm>
              <a:prstGeom prst="rect">
                <a:avLst/>
              </a:prstGeom>
              <a:noFill/>
              <a:effectLst>
                <a:outerShdw blurRad="63500" sx="102000" sy="102000" algn="ctr" rotWithShape="0">
                  <a:schemeClr val="bg1">
                    <a:alpha val="68000"/>
                  </a:schemeClr>
                </a:outerShdw>
              </a:effectLst>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314980D6-2D20-F8A2-7640-AFD31292EDA2}"/>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8422699" y="4613865"/>
                <a:ext cx="445053" cy="441882"/>
              </a:xfrm>
              <a:prstGeom prst="rect">
                <a:avLst/>
              </a:prstGeom>
              <a:effectLst>
                <a:outerShdw blurRad="63500" sx="102000" sy="102000" algn="ctr" rotWithShape="0">
                  <a:schemeClr val="bg1">
                    <a:alpha val="68000"/>
                  </a:schemeClr>
                </a:outerShdw>
              </a:effectLst>
            </p:spPr>
          </p:pic>
          <p:pic>
            <p:nvPicPr>
              <p:cNvPr id="33" name="Picture 60">
                <a:extLst>
                  <a:ext uri="{FF2B5EF4-FFF2-40B4-BE49-F238E27FC236}">
                    <a16:creationId xmlns:a16="http://schemas.microsoft.com/office/drawing/2014/main" id="{0F70B78B-C47D-128A-A823-4C5B8FB964BE}"/>
                  </a:ext>
                </a:extLst>
              </p:cNvPr>
              <p:cNvPicPr preferRelativeResize="0">
                <a:picLocks/>
              </p:cNvPicPr>
              <p:nvPr/>
            </p:nvPicPr>
            <p:blipFill rotWithShape="1">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rcRect l="-1865" t="-1970" r="-3356" b="-982"/>
              <a:stretch/>
            </p:blipFill>
            <p:spPr>
              <a:xfrm>
                <a:off x="3172504" y="4615201"/>
                <a:ext cx="404667" cy="438912"/>
              </a:xfrm>
              <a:prstGeom prst="rect">
                <a:avLst/>
              </a:prstGeom>
              <a:effectLst>
                <a:outerShdw blurRad="63500" sx="102000" sy="102000" algn="ctr" rotWithShape="0">
                  <a:schemeClr val="bg1">
                    <a:alpha val="75000"/>
                  </a:schemeClr>
                </a:outerShdw>
              </a:effectLst>
            </p:spPr>
          </p:pic>
          <p:sp>
            <p:nvSpPr>
              <p:cNvPr id="34" name="TextBox 33">
                <a:extLst>
                  <a:ext uri="{FF2B5EF4-FFF2-40B4-BE49-F238E27FC236}">
                    <a16:creationId xmlns:a16="http://schemas.microsoft.com/office/drawing/2014/main" id="{9E289FD0-1897-1743-3BAB-F1688353123D}"/>
                  </a:ext>
                </a:extLst>
              </p:cNvPr>
              <p:cNvSpPr txBox="1"/>
              <p:nvPr/>
            </p:nvSpPr>
            <p:spPr>
              <a:xfrm>
                <a:off x="3437546" y="4586881"/>
                <a:ext cx="1287197" cy="504700"/>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USFS**</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U.S. Forest Service</a:t>
                </a:r>
                <a:r>
                  <a:rPr lang="en-US" sz="1200" baseline="0" dirty="0">
                    <a:solidFill>
                      <a:srgbClr val="002060"/>
                    </a:solidFill>
                  </a:rPr>
                  <a:t>
</a:t>
                </a:r>
                <a:r>
                  <a:rPr lang="en-US" sz="1200" b="1" baseline="0" dirty="0">
                    <a:solidFill>
                      <a:srgbClr val="002060"/>
                    </a:solidFill>
                  </a:rPr>
                  <a:t>$</a:t>
                </a:r>
                <a:r>
                  <a:rPr lang="en-US" sz="1200" b="1" dirty="0">
                    <a:solidFill>
                      <a:srgbClr val="002060"/>
                    </a:solidFill>
                  </a:rPr>
                  <a:t>110.21M</a:t>
                </a:r>
              </a:p>
            </p:txBody>
          </p:sp>
          <p:sp>
            <p:nvSpPr>
              <p:cNvPr id="35" name="TextBox 34">
                <a:extLst>
                  <a:ext uri="{FF2B5EF4-FFF2-40B4-BE49-F238E27FC236}">
                    <a16:creationId xmlns:a16="http://schemas.microsoft.com/office/drawing/2014/main" id="{C8017720-C2F6-7461-C08C-3902DC112999}"/>
                  </a:ext>
                </a:extLst>
              </p:cNvPr>
              <p:cNvSpPr txBox="1"/>
              <p:nvPr/>
            </p:nvSpPr>
            <p:spPr>
              <a:xfrm>
                <a:off x="7206879" y="5255301"/>
                <a:ext cx="1279122" cy="612850"/>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USDA</a:t>
                </a:r>
              </a:p>
              <a:p>
                <a:pPr algn="ctr" rtl="0">
                  <a:defRPr sz="1197" b="0" i="0" u="none" strike="noStrike" kern="1200" baseline="0">
                    <a:solidFill>
                      <a:prstClr val="white"/>
                    </a:solidFill>
                    <a:latin typeface="+mn-lt"/>
                    <a:ea typeface="+mn-ea"/>
                    <a:cs typeface="+mn-cs"/>
                  </a:defRPr>
                </a:pPr>
                <a:r>
                  <a:rPr lang="en-US" sz="1050" dirty="0">
                    <a:solidFill>
                      <a:srgbClr val="002060"/>
                    </a:solidFill>
                  </a:rPr>
                  <a:t>U.S. Department of Agriculture</a:t>
                </a:r>
              </a:p>
              <a:p>
                <a:pPr algn="ctr" rtl="0">
                  <a:defRPr sz="1197" b="0" i="0" u="none" strike="noStrike" kern="1200" baseline="0">
                    <a:solidFill>
                      <a:prstClr val="white"/>
                    </a:solidFill>
                    <a:latin typeface="+mn-lt"/>
                    <a:ea typeface="+mn-ea"/>
                    <a:cs typeface="+mn-cs"/>
                  </a:defRPr>
                </a:pPr>
                <a:r>
                  <a:rPr lang="en-US" sz="1200" b="1" baseline="0" dirty="0">
                    <a:solidFill>
                      <a:srgbClr val="002060"/>
                    </a:solidFill>
                  </a:rPr>
                  <a:t>$</a:t>
                </a:r>
                <a:r>
                  <a:rPr lang="en-US" sz="1200" b="1" dirty="0">
                    <a:solidFill>
                      <a:srgbClr val="002060"/>
                    </a:solidFill>
                  </a:rPr>
                  <a:t>615.50M</a:t>
                </a:r>
              </a:p>
            </p:txBody>
          </p:sp>
        </p:grpSp>
        <p:sp>
          <p:nvSpPr>
            <p:cNvPr id="11" name="TextBox 10">
              <a:extLst>
                <a:ext uri="{FF2B5EF4-FFF2-40B4-BE49-F238E27FC236}">
                  <a16:creationId xmlns:a16="http://schemas.microsoft.com/office/drawing/2014/main" id="{C8A795B2-40DF-37EA-F4F2-EE69FBADB1E3}"/>
                </a:ext>
              </a:extLst>
            </p:cNvPr>
            <p:cNvSpPr txBox="1"/>
            <p:nvPr/>
          </p:nvSpPr>
          <p:spPr>
            <a:xfrm>
              <a:off x="4520394" y="1411089"/>
              <a:ext cx="2126597" cy="445237"/>
            </a:xfrm>
            <a:prstGeom prst="rect">
              <a:avLst/>
            </a:prstGeom>
            <a:noFill/>
            <a:ln>
              <a:no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1F4E79"/>
                  </a:solidFill>
                  <a:effectLst/>
                  <a:uLnTx/>
                  <a:uFillTx/>
                  <a:cs typeface="Arial" panose="020B0604020202020204" pitchFamily="34" charset="0"/>
                </a:rPr>
                <a:t>FY 2024:  </a:t>
              </a:r>
              <a:br>
                <a:rPr kumimoji="0" lang="en-US" b="1" i="0" u="none" strike="noStrike" kern="1200" cap="none" spc="0" normalizeH="0" baseline="0" noProof="0">
                  <a:ln>
                    <a:noFill/>
                  </a:ln>
                  <a:solidFill>
                    <a:srgbClr val="1F4E79"/>
                  </a:solidFill>
                  <a:effectLst/>
                  <a:uLnTx/>
                  <a:uFillTx/>
                  <a:cs typeface="Arial" panose="020B0604020202020204" pitchFamily="34" charset="0"/>
                </a:rPr>
              </a:br>
              <a:r>
                <a:rPr kumimoji="0" lang="en-US" b="1" i="0" u="none" strike="noStrike" kern="1200" cap="none" spc="0" normalizeH="0" baseline="0" noProof="0">
                  <a:ln>
                    <a:noFill/>
                  </a:ln>
                  <a:solidFill>
                    <a:srgbClr val="1F4E79"/>
                  </a:solidFill>
                  <a:effectLst/>
                  <a:uLnTx/>
                  <a:uFillTx/>
                  <a:cs typeface="Arial" panose="020B0604020202020204" pitchFamily="34" charset="0"/>
                </a:rPr>
                <a:t>A Year in Review</a:t>
              </a:r>
            </a:p>
          </p:txBody>
        </p:sp>
        <p:pic>
          <p:nvPicPr>
            <p:cNvPr id="12" name="Picture 11">
              <a:extLst>
                <a:ext uri="{FF2B5EF4-FFF2-40B4-BE49-F238E27FC236}">
                  <a16:creationId xmlns:a16="http://schemas.microsoft.com/office/drawing/2014/main" id="{158878AB-0A1E-BEF5-13D6-706CE214A9C4}"/>
                </a:ext>
              </a:extLst>
            </p:cNvPr>
            <p:cNvPicPr>
              <a:picLocks noChangeAspect="1"/>
            </p:cNvPicPr>
            <p:nvPr/>
          </p:nvPicPr>
          <p:blipFill>
            <a:blip r:embed="rId15"/>
            <a:stretch>
              <a:fillRect/>
            </a:stretch>
          </p:blipFill>
          <p:spPr>
            <a:xfrm>
              <a:off x="7700982" y="4185744"/>
              <a:ext cx="393631" cy="269637"/>
            </a:xfrm>
            <a:prstGeom prst="rect">
              <a:avLst/>
            </a:prstGeom>
          </p:spPr>
        </p:pic>
        <p:sp>
          <p:nvSpPr>
            <p:cNvPr id="13" name="TextBox 12">
              <a:extLst>
                <a:ext uri="{FF2B5EF4-FFF2-40B4-BE49-F238E27FC236}">
                  <a16:creationId xmlns:a16="http://schemas.microsoft.com/office/drawing/2014/main" id="{D2D572F9-0673-1DAC-6A2E-CE22D2892F12}"/>
                </a:ext>
              </a:extLst>
            </p:cNvPr>
            <p:cNvSpPr txBox="1"/>
            <p:nvPr/>
          </p:nvSpPr>
          <p:spPr>
            <a:xfrm>
              <a:off x="4472271" y="4106554"/>
              <a:ext cx="2295186" cy="302127"/>
            </a:xfrm>
            <a:prstGeom prst="rect">
              <a:avLst/>
            </a:prstGeom>
            <a:noFill/>
          </p:spPr>
          <p:txBody>
            <a:bodyPr wrap="square" lIns="91440" tIns="45720" rIns="91440" bIns="45720" rtlCol="0" anchor="t">
              <a:spAutoFit/>
            </a:bodyPr>
            <a:lstStyle/>
            <a:p>
              <a:pPr algn="ctr"/>
              <a:r>
                <a:rPr lang="en-US" sz="1050" b="1" i="1" dirty="0">
                  <a:solidFill>
                    <a:srgbClr val="002060"/>
                  </a:solidFill>
                </a:rPr>
                <a:t>includes support to other </a:t>
              </a:r>
            </a:p>
            <a:p>
              <a:pPr algn="ctr"/>
              <a:r>
                <a:rPr lang="en-US" sz="1050" b="1" i="1" dirty="0" err="1">
                  <a:solidFill>
                    <a:srgbClr val="002060"/>
                  </a:solidFill>
                </a:rPr>
                <a:t>DoW</a:t>
              </a:r>
              <a:r>
                <a:rPr lang="en-US" sz="1050" b="1" i="1" dirty="0">
                  <a:solidFill>
                    <a:srgbClr val="002060"/>
                  </a:solidFill>
                </a:rPr>
                <a:t> and Civil Agencies </a:t>
              </a:r>
              <a:endParaRPr lang="en-US" sz="1050" b="1" i="1" dirty="0">
                <a:solidFill>
                  <a:srgbClr val="002060"/>
                </a:solidFill>
                <a:cs typeface="Arial"/>
              </a:endParaRPr>
            </a:p>
          </p:txBody>
        </p:sp>
        <p:sp>
          <p:nvSpPr>
            <p:cNvPr id="14" name="TextBox 13">
              <a:extLst>
                <a:ext uri="{FF2B5EF4-FFF2-40B4-BE49-F238E27FC236}">
                  <a16:creationId xmlns:a16="http://schemas.microsoft.com/office/drawing/2014/main" id="{AAE20259-D69D-F779-B5D2-E435B7EC3EBE}"/>
                </a:ext>
              </a:extLst>
            </p:cNvPr>
            <p:cNvSpPr txBox="1"/>
            <p:nvPr/>
          </p:nvSpPr>
          <p:spPr>
            <a:xfrm>
              <a:off x="3110207" y="4569140"/>
              <a:ext cx="5028342" cy="275623"/>
            </a:xfrm>
            <a:prstGeom prst="rect">
              <a:avLst/>
            </a:prstGeom>
            <a:noFill/>
          </p:spPr>
          <p:txBody>
            <a:bodyPr wrap="square" rtlCol="0">
              <a:spAutoFit/>
            </a:bodyPr>
            <a:lstStyle/>
            <a:p>
              <a:pPr algn="ctr"/>
              <a:r>
                <a:rPr lang="en-US" sz="1000" b="1">
                  <a:solidFill>
                    <a:srgbClr val="1F4E79"/>
                  </a:solidFill>
                </a:rPr>
                <a:t>57</a:t>
              </a:r>
              <a:r>
                <a:rPr lang="en-US" sz="1000">
                  <a:solidFill>
                    <a:srgbClr val="1F4E79"/>
                  </a:solidFill>
                </a:rPr>
                <a:t> personnel at MSCs, DLA HQ and operationally embedded LNOs,</a:t>
              </a:r>
            </a:p>
            <a:p>
              <a:pPr algn="ctr"/>
              <a:r>
                <a:rPr lang="en-US" sz="1000">
                  <a:solidFill>
                    <a:srgbClr val="1F4E79"/>
                  </a:solidFill>
                </a:rPr>
                <a:t>support Civil and Defense Agency partners. </a:t>
              </a:r>
            </a:p>
          </p:txBody>
        </p:sp>
      </p:grpSp>
      <p:grpSp>
        <p:nvGrpSpPr>
          <p:cNvPr id="36" name="Group 35">
            <a:extLst>
              <a:ext uri="{FF2B5EF4-FFF2-40B4-BE49-F238E27FC236}">
                <a16:creationId xmlns:a16="http://schemas.microsoft.com/office/drawing/2014/main" id="{A410B69F-00D7-894E-1D39-59B4F01EE304}"/>
              </a:ext>
            </a:extLst>
          </p:cNvPr>
          <p:cNvGrpSpPr>
            <a:grpSpLocks/>
          </p:cNvGrpSpPr>
          <p:nvPr/>
        </p:nvGrpSpPr>
        <p:grpSpPr>
          <a:xfrm>
            <a:off x="0" y="1791937"/>
            <a:ext cx="3846076" cy="5598585"/>
            <a:chOff x="-1" y="1312967"/>
            <a:chExt cx="4002673" cy="6035778"/>
          </a:xfrm>
        </p:grpSpPr>
        <p:grpSp>
          <p:nvGrpSpPr>
            <p:cNvPr id="37" name="Group 36">
              <a:extLst>
                <a:ext uri="{FF2B5EF4-FFF2-40B4-BE49-F238E27FC236}">
                  <a16:creationId xmlns:a16="http://schemas.microsoft.com/office/drawing/2014/main" id="{9AC888E5-8D43-7F52-750A-3063ACCE64D4}"/>
                </a:ext>
              </a:extLst>
            </p:cNvPr>
            <p:cNvGrpSpPr>
              <a:grpSpLocks/>
            </p:cNvGrpSpPr>
            <p:nvPr/>
          </p:nvGrpSpPr>
          <p:grpSpPr>
            <a:xfrm>
              <a:off x="-1" y="1312967"/>
              <a:ext cx="4002673" cy="6035778"/>
              <a:chOff x="-1" y="1312967"/>
              <a:chExt cx="4002673" cy="6035778"/>
            </a:xfrm>
          </p:grpSpPr>
          <p:pic>
            <p:nvPicPr>
              <p:cNvPr id="74" name="Picture 73" descr="Logo, company name&#10;&#10;Description automatically generated">
                <a:extLst>
                  <a:ext uri="{FF2B5EF4-FFF2-40B4-BE49-F238E27FC236}">
                    <a16:creationId xmlns:a16="http://schemas.microsoft.com/office/drawing/2014/main" id="{9C8F6AC1-00B0-3830-2034-9F17E892AAE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 y="1312967"/>
                <a:ext cx="4002673" cy="6035778"/>
              </a:xfrm>
              <a:prstGeom prst="rect">
                <a:avLst/>
              </a:prstGeom>
            </p:spPr>
          </p:pic>
          <p:sp>
            <p:nvSpPr>
              <p:cNvPr id="75" name="Rectangle 74">
                <a:extLst>
                  <a:ext uri="{FF2B5EF4-FFF2-40B4-BE49-F238E27FC236}">
                    <a16:creationId xmlns:a16="http://schemas.microsoft.com/office/drawing/2014/main" id="{39781FF0-2FA4-D522-FFD5-67E984C37A4D}"/>
                  </a:ext>
                </a:extLst>
              </p:cNvPr>
              <p:cNvSpPr>
                <a:spLocks/>
              </p:cNvSpPr>
              <p:nvPr/>
            </p:nvSpPr>
            <p:spPr>
              <a:xfrm>
                <a:off x="0" y="1346018"/>
                <a:ext cx="4002670" cy="307777"/>
              </a:xfrm>
              <a:prstGeom prst="rect">
                <a:avLst/>
              </a:prstGeom>
              <a:solidFill>
                <a:srgbClr val="0A3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Typical Support Provided</a:t>
                </a:r>
              </a:p>
            </p:txBody>
          </p:sp>
        </p:grpSp>
        <p:sp>
          <p:nvSpPr>
            <p:cNvPr id="38" name="Rectangle 37">
              <a:extLst>
                <a:ext uri="{FF2B5EF4-FFF2-40B4-BE49-F238E27FC236}">
                  <a16:creationId xmlns:a16="http://schemas.microsoft.com/office/drawing/2014/main" id="{990AD0C3-24F0-4C5D-21A7-69B039BFCBE3}"/>
                </a:ext>
              </a:extLst>
            </p:cNvPr>
            <p:cNvSpPr>
              <a:spLocks/>
            </p:cNvSpPr>
            <p:nvPr/>
          </p:nvSpPr>
          <p:spPr>
            <a:xfrm>
              <a:off x="23554" y="2612101"/>
              <a:ext cx="1520260" cy="786777"/>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Incident Support Base Augmentation, Warehousing &amp; Distribution</a:t>
              </a:r>
            </a:p>
          </p:txBody>
        </p:sp>
        <p:sp>
          <p:nvSpPr>
            <p:cNvPr id="39" name="Rectangle 38">
              <a:extLst>
                <a:ext uri="{FF2B5EF4-FFF2-40B4-BE49-F238E27FC236}">
                  <a16:creationId xmlns:a16="http://schemas.microsoft.com/office/drawing/2014/main" id="{7CDEBBB7-1802-E86C-48B3-EB336F15E9D8}"/>
                </a:ext>
              </a:extLst>
            </p:cNvPr>
            <p:cNvSpPr>
              <a:spLocks/>
            </p:cNvSpPr>
            <p:nvPr/>
          </p:nvSpPr>
          <p:spPr>
            <a:xfrm>
              <a:off x="2652409" y="2612101"/>
              <a:ext cx="1328972" cy="580209"/>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Construction Material, Barriers,  </a:t>
              </a:r>
            </a:p>
            <a:p>
              <a:pPr algn="ctr"/>
              <a:r>
                <a:rPr lang="en-US" sz="1100">
                  <a:solidFill>
                    <a:srgbClr val="0A3348"/>
                  </a:solidFill>
                </a:rPr>
                <a:t>&amp; Equipment</a:t>
              </a:r>
            </a:p>
          </p:txBody>
        </p:sp>
        <p:sp>
          <p:nvSpPr>
            <p:cNvPr id="40" name="Rectangle 39">
              <a:extLst>
                <a:ext uri="{FF2B5EF4-FFF2-40B4-BE49-F238E27FC236}">
                  <a16:creationId xmlns:a16="http://schemas.microsoft.com/office/drawing/2014/main" id="{2C9FC158-BB8B-F071-B357-D309AB1B62CA}"/>
                </a:ext>
              </a:extLst>
            </p:cNvPr>
            <p:cNvSpPr>
              <a:spLocks/>
            </p:cNvSpPr>
            <p:nvPr/>
          </p:nvSpPr>
          <p:spPr>
            <a:xfrm>
              <a:off x="1428880" y="2614874"/>
              <a:ext cx="1168465" cy="403907"/>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Firefighting </a:t>
              </a:r>
            </a:p>
            <a:p>
              <a:pPr algn="ctr"/>
              <a:r>
                <a:rPr lang="en-US" sz="1100">
                  <a:solidFill>
                    <a:srgbClr val="0A3348"/>
                  </a:solidFill>
                </a:rPr>
                <a:t>Equipment</a:t>
              </a:r>
            </a:p>
          </p:txBody>
        </p:sp>
        <p:sp>
          <p:nvSpPr>
            <p:cNvPr id="41" name="Rectangle 40">
              <a:extLst>
                <a:ext uri="{FF2B5EF4-FFF2-40B4-BE49-F238E27FC236}">
                  <a16:creationId xmlns:a16="http://schemas.microsoft.com/office/drawing/2014/main" id="{588E33DF-9583-AECF-64C0-4DBA38649EC8}"/>
                </a:ext>
              </a:extLst>
            </p:cNvPr>
            <p:cNvSpPr>
              <a:spLocks/>
            </p:cNvSpPr>
            <p:nvPr/>
          </p:nvSpPr>
          <p:spPr>
            <a:xfrm>
              <a:off x="23554" y="4553709"/>
              <a:ext cx="1399448" cy="786777"/>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Pharma, Medical Supplies &amp; </a:t>
              </a:r>
            </a:p>
            <a:p>
              <a:pPr algn="ctr"/>
              <a:r>
                <a:rPr lang="en-US" sz="1100">
                  <a:solidFill>
                    <a:srgbClr val="0A3348"/>
                  </a:solidFill>
                </a:rPr>
                <a:t>Surgical Support</a:t>
              </a:r>
            </a:p>
          </p:txBody>
        </p:sp>
        <p:sp>
          <p:nvSpPr>
            <p:cNvPr id="42" name="Rectangle 41">
              <a:extLst>
                <a:ext uri="{FF2B5EF4-FFF2-40B4-BE49-F238E27FC236}">
                  <a16:creationId xmlns:a16="http://schemas.microsoft.com/office/drawing/2014/main" id="{5659D678-7974-F794-2768-FC7A5690B26E}"/>
                </a:ext>
              </a:extLst>
            </p:cNvPr>
            <p:cNvSpPr>
              <a:spLocks/>
            </p:cNvSpPr>
            <p:nvPr/>
          </p:nvSpPr>
          <p:spPr>
            <a:xfrm>
              <a:off x="1301611" y="4553709"/>
              <a:ext cx="1295734" cy="580209"/>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Petroleum &amp; </a:t>
              </a:r>
            </a:p>
            <a:p>
              <a:pPr algn="ctr"/>
              <a:r>
                <a:rPr lang="en-US" sz="1100">
                  <a:solidFill>
                    <a:srgbClr val="0A3348"/>
                  </a:solidFill>
                </a:rPr>
                <a:t>Generators</a:t>
              </a:r>
            </a:p>
          </p:txBody>
        </p:sp>
        <p:sp>
          <p:nvSpPr>
            <p:cNvPr id="43" name="Rectangle 42">
              <a:extLst>
                <a:ext uri="{FF2B5EF4-FFF2-40B4-BE49-F238E27FC236}">
                  <a16:creationId xmlns:a16="http://schemas.microsoft.com/office/drawing/2014/main" id="{C362166D-D6A4-F70D-045F-BA1C16E47953}"/>
                </a:ext>
              </a:extLst>
            </p:cNvPr>
            <p:cNvSpPr>
              <a:spLocks/>
            </p:cNvSpPr>
            <p:nvPr/>
          </p:nvSpPr>
          <p:spPr>
            <a:xfrm>
              <a:off x="2533424" y="4553709"/>
              <a:ext cx="1417238" cy="580209"/>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Food / Fresh Fruits</a:t>
              </a:r>
            </a:p>
            <a:p>
              <a:pPr algn="ctr"/>
              <a:r>
                <a:rPr lang="en-US" sz="1100">
                  <a:solidFill>
                    <a:srgbClr val="0A3348"/>
                  </a:solidFill>
                </a:rPr>
                <a:t>&amp; Vegetables</a:t>
              </a:r>
            </a:p>
          </p:txBody>
        </p:sp>
        <p:sp>
          <p:nvSpPr>
            <p:cNvPr id="44" name="Rectangle 43">
              <a:extLst>
                <a:ext uri="{FF2B5EF4-FFF2-40B4-BE49-F238E27FC236}">
                  <a16:creationId xmlns:a16="http://schemas.microsoft.com/office/drawing/2014/main" id="{B91E9203-1B25-C4B5-74D2-41B6826A1643}"/>
                </a:ext>
              </a:extLst>
            </p:cNvPr>
            <p:cNvSpPr>
              <a:spLocks/>
            </p:cNvSpPr>
            <p:nvPr/>
          </p:nvSpPr>
          <p:spPr>
            <a:xfrm>
              <a:off x="26928" y="6358629"/>
              <a:ext cx="1399448" cy="462908"/>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Clothing, Personal Care Items</a:t>
              </a:r>
            </a:p>
          </p:txBody>
        </p:sp>
        <p:sp>
          <p:nvSpPr>
            <p:cNvPr id="71" name="Rectangle 70">
              <a:extLst>
                <a:ext uri="{FF2B5EF4-FFF2-40B4-BE49-F238E27FC236}">
                  <a16:creationId xmlns:a16="http://schemas.microsoft.com/office/drawing/2014/main" id="{3BDA9C40-3AE3-E1D4-D18E-359491C055AA}"/>
                </a:ext>
              </a:extLst>
            </p:cNvPr>
            <p:cNvSpPr>
              <a:spLocks/>
            </p:cNvSpPr>
            <p:nvPr/>
          </p:nvSpPr>
          <p:spPr>
            <a:xfrm>
              <a:off x="1313388" y="6358627"/>
              <a:ext cx="1399448" cy="786777"/>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Repair Parts &amp; Hardware / Provisioning &amp; Cataloging </a:t>
              </a:r>
            </a:p>
          </p:txBody>
        </p:sp>
        <p:sp>
          <p:nvSpPr>
            <p:cNvPr id="73" name="Rectangle 72">
              <a:extLst>
                <a:ext uri="{FF2B5EF4-FFF2-40B4-BE49-F238E27FC236}">
                  <a16:creationId xmlns:a16="http://schemas.microsoft.com/office/drawing/2014/main" id="{73C5DFD3-938D-B0AD-734A-9F79938EC040}"/>
                </a:ext>
              </a:extLst>
            </p:cNvPr>
            <p:cNvSpPr>
              <a:spLocks/>
            </p:cNvSpPr>
            <p:nvPr/>
          </p:nvSpPr>
          <p:spPr>
            <a:xfrm>
              <a:off x="2599848" y="6353888"/>
              <a:ext cx="1399448" cy="314958"/>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Disposal </a:t>
              </a:r>
            </a:p>
          </p:txBody>
        </p:sp>
      </p:grpSp>
      <p:sp>
        <p:nvSpPr>
          <p:cNvPr id="76" name="TextBox 75">
            <a:extLst>
              <a:ext uri="{FF2B5EF4-FFF2-40B4-BE49-F238E27FC236}">
                <a16:creationId xmlns:a16="http://schemas.microsoft.com/office/drawing/2014/main" id="{94BBBF64-3329-9BC4-0ADA-EE3ADE6E6AE3}"/>
              </a:ext>
            </a:extLst>
          </p:cNvPr>
          <p:cNvSpPr txBox="1"/>
          <p:nvPr/>
        </p:nvSpPr>
        <p:spPr>
          <a:xfrm>
            <a:off x="0" y="1484160"/>
            <a:ext cx="12192000" cy="338554"/>
          </a:xfrm>
          <a:prstGeom prst="rect">
            <a:avLst/>
          </a:prstGeom>
          <a:solidFill>
            <a:srgbClr val="486777"/>
          </a:solidFill>
          <a:effectLst/>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rPr>
              <a:t>DLA </a:t>
            </a:r>
            <a:r>
              <a:rPr lang="en-US" sz="1600" b="1">
                <a:solidFill>
                  <a:schemeClr val="bg1"/>
                </a:solidFill>
              </a:rPr>
              <a:t>s</a:t>
            </a:r>
            <a:r>
              <a:rPr kumimoji="0" lang="en-US" sz="1600" b="1" i="0" u="none" strike="noStrike" kern="1200" cap="none" spc="0" normalizeH="0" baseline="0" noProof="0" err="1">
                <a:ln>
                  <a:noFill/>
                </a:ln>
                <a:solidFill>
                  <a:schemeClr val="bg1"/>
                </a:solidFill>
                <a:effectLst/>
                <a:uLnTx/>
                <a:uFillTx/>
              </a:rPr>
              <a:t>upport</a:t>
            </a:r>
            <a:r>
              <a:rPr lang="en-US" sz="1600" b="1">
                <a:solidFill>
                  <a:schemeClr val="bg1"/>
                </a:solidFill>
              </a:rPr>
              <a:t>s</a:t>
            </a:r>
            <a:r>
              <a:rPr kumimoji="0" lang="en-US" sz="1600" b="1" i="0" u="none" strike="noStrike" kern="1200" cap="none" spc="0" normalizeH="0" baseline="0" noProof="0">
                <a:ln>
                  <a:noFill/>
                </a:ln>
                <a:solidFill>
                  <a:schemeClr val="bg1"/>
                </a:solidFill>
                <a:effectLst/>
                <a:uLnTx/>
                <a:uFillTx/>
              </a:rPr>
              <a:t> 50 States, 40 Federal and 360 Local Agencies, and </a:t>
            </a:r>
            <a:r>
              <a:rPr lang="en-US" sz="1600" b="1">
                <a:solidFill>
                  <a:schemeClr val="bg1"/>
                </a:solidFill>
              </a:rPr>
              <a:t>129</a:t>
            </a:r>
            <a:r>
              <a:rPr kumimoji="0" lang="en-US" sz="1600" b="1" i="0" u="none" strike="noStrike" kern="1200" cap="none" spc="0" normalizeH="0" baseline="0" noProof="0">
                <a:ln>
                  <a:noFill/>
                </a:ln>
                <a:solidFill>
                  <a:schemeClr val="bg1"/>
                </a:solidFill>
                <a:effectLst/>
                <a:uLnTx/>
                <a:uFillTx/>
              </a:rPr>
              <a:t> International Partners</a:t>
            </a:r>
          </a:p>
        </p:txBody>
      </p:sp>
      <p:sp>
        <p:nvSpPr>
          <p:cNvPr id="77" name="object 70">
            <a:extLst>
              <a:ext uri="{FF2B5EF4-FFF2-40B4-BE49-F238E27FC236}">
                <a16:creationId xmlns:a16="http://schemas.microsoft.com/office/drawing/2014/main" id="{317DBEE2-EFEB-D6FF-E59E-DED4A45204E6}"/>
              </a:ext>
            </a:extLst>
          </p:cNvPr>
          <p:cNvSpPr txBox="1"/>
          <p:nvPr/>
        </p:nvSpPr>
        <p:spPr>
          <a:xfrm>
            <a:off x="4079026" y="6907711"/>
            <a:ext cx="5576920" cy="174407"/>
          </a:xfrm>
          <a:prstGeom prst="rect">
            <a:avLst/>
          </a:prstGeom>
        </p:spPr>
        <p:txBody>
          <a:bodyPr vert="horz" wrap="square" lIns="0" tIns="12700" rIns="0" bIns="0" rtlCol="0">
            <a:spAutoFit/>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sz="1050" b="0" i="0" u="none" strike="noStrike" kern="1200" cap="none" spc="0" normalizeH="0" baseline="0" noProof="0">
                <a:ln>
                  <a:noFill/>
                </a:ln>
                <a:solidFill>
                  <a:srgbClr val="1F4E79"/>
                </a:solidFill>
                <a:effectLst/>
                <a:uLnTx/>
                <a:uFillTx/>
                <a:ea typeface="+mn-ea"/>
                <a:cs typeface="Arial"/>
              </a:rPr>
              <a:t>*</a:t>
            </a:r>
            <a:r>
              <a:rPr kumimoji="0" sz="1050" b="0" i="0" u="none" strike="noStrike" kern="1200" cap="none" spc="-45" normalizeH="0" baseline="0" noProof="0">
                <a:ln>
                  <a:noFill/>
                </a:ln>
                <a:solidFill>
                  <a:srgbClr val="1F4E79"/>
                </a:solidFill>
                <a:effectLst/>
                <a:uLnTx/>
                <a:uFillTx/>
                <a:ea typeface="+mn-ea"/>
                <a:cs typeface="Arial"/>
              </a:rPr>
              <a:t> </a:t>
            </a:r>
            <a:r>
              <a:rPr kumimoji="0" lang="en-US" sz="900" b="0" i="0" u="none" strike="noStrike" kern="1200" cap="none" spc="-45" normalizeH="0" baseline="0" noProof="0">
                <a:ln>
                  <a:noFill/>
                </a:ln>
                <a:solidFill>
                  <a:srgbClr val="1F4E79"/>
                </a:solidFill>
                <a:effectLst/>
                <a:uLnTx/>
                <a:uFillTx/>
                <a:ea typeface="+mn-ea"/>
                <a:cs typeface="Arial"/>
              </a:rPr>
              <a:t>Not a complete list of </a:t>
            </a:r>
            <a:r>
              <a:rPr kumimoji="0" lang="en-US" sz="900" b="0" i="0" u="none" strike="noStrike" kern="1200" cap="none" spc="-45" normalizeH="0" baseline="0" noProof="0" err="1">
                <a:ln>
                  <a:noFill/>
                </a:ln>
                <a:solidFill>
                  <a:srgbClr val="1F4E79"/>
                </a:solidFill>
                <a:effectLst/>
                <a:uLnTx/>
                <a:uFillTx/>
                <a:ea typeface="+mn-ea"/>
                <a:cs typeface="Arial"/>
              </a:rPr>
              <a:t>WoG</a:t>
            </a:r>
            <a:r>
              <a:rPr kumimoji="0" lang="en-US" sz="900" b="0" i="0" u="none" strike="noStrike" kern="1200" cap="none" spc="-45" normalizeH="0" baseline="0" noProof="0">
                <a:ln>
                  <a:noFill/>
                </a:ln>
                <a:solidFill>
                  <a:srgbClr val="1F4E79"/>
                </a:solidFill>
                <a:effectLst/>
                <a:uLnTx/>
                <a:uFillTx/>
                <a:ea typeface="+mn-ea"/>
                <a:cs typeface="Arial"/>
              </a:rPr>
              <a:t> Customers or Defense Agencies</a:t>
            </a:r>
            <a:endParaRPr kumimoji="0" sz="900" b="0" i="0" u="none" strike="noStrike" kern="1200" cap="none" spc="0" normalizeH="0" baseline="0" noProof="0">
              <a:ln>
                <a:noFill/>
              </a:ln>
              <a:solidFill>
                <a:srgbClr val="1F4E79"/>
              </a:solidFill>
              <a:effectLst/>
              <a:uLnTx/>
              <a:uFillTx/>
              <a:ea typeface="+mn-ea"/>
              <a:cs typeface="Arial"/>
            </a:endParaRPr>
          </a:p>
        </p:txBody>
      </p:sp>
      <p:sp>
        <p:nvSpPr>
          <p:cNvPr id="78" name="object 70">
            <a:extLst>
              <a:ext uri="{FF2B5EF4-FFF2-40B4-BE49-F238E27FC236}">
                <a16:creationId xmlns:a16="http://schemas.microsoft.com/office/drawing/2014/main" id="{5807B285-7AB2-5F51-19FC-F789CEA8E054}"/>
              </a:ext>
            </a:extLst>
          </p:cNvPr>
          <p:cNvSpPr txBox="1"/>
          <p:nvPr/>
        </p:nvSpPr>
        <p:spPr>
          <a:xfrm>
            <a:off x="4079026" y="7093718"/>
            <a:ext cx="5576920" cy="348813"/>
          </a:xfrm>
          <a:prstGeom prst="rect">
            <a:avLst/>
          </a:prstGeom>
        </p:spPr>
        <p:txBody>
          <a:bodyPr vert="horz" wrap="square" lIns="0" tIns="12700" rIns="0" bIns="0" rtlCol="0">
            <a:spAutoFit/>
          </a:bodyPr>
          <a:lstStyle/>
          <a:p>
            <a:pPr>
              <a:spcBef>
                <a:spcPts val="100"/>
              </a:spcBef>
              <a:defRPr/>
            </a:pPr>
            <a:r>
              <a:rPr kumimoji="0" lang="en-US" sz="1050" b="0" i="0" u="none" strike="noStrike" kern="1200" cap="none" spc="0" normalizeH="0" baseline="0" noProof="0">
                <a:ln>
                  <a:noFill/>
                </a:ln>
                <a:solidFill>
                  <a:srgbClr val="1F4E79"/>
                </a:solidFill>
                <a:effectLst/>
                <a:uLnTx/>
                <a:uFillTx/>
                <a:latin typeface="Arial"/>
                <a:ea typeface="+mn-ea"/>
                <a:cs typeface="Arial"/>
              </a:rPr>
              <a:t>*</a:t>
            </a:r>
            <a:r>
              <a:rPr kumimoji="0" sz="1050" b="0" i="0" u="none" strike="noStrike" kern="1200" cap="none" spc="0" normalizeH="0" baseline="0" noProof="0">
                <a:ln>
                  <a:noFill/>
                </a:ln>
                <a:solidFill>
                  <a:srgbClr val="1F4E79"/>
                </a:solidFill>
                <a:effectLst/>
                <a:uLnTx/>
                <a:uFillTx/>
                <a:latin typeface="Arial"/>
                <a:ea typeface="+mn-ea"/>
                <a:cs typeface="Arial"/>
              </a:rPr>
              <a:t>*</a:t>
            </a:r>
            <a:r>
              <a:rPr kumimoji="0" sz="1050" b="0" i="0" u="none" strike="noStrike" kern="1200" cap="none" spc="-45" normalizeH="0" baseline="0" noProof="0">
                <a:ln>
                  <a:noFill/>
                </a:ln>
                <a:solidFill>
                  <a:srgbClr val="1F4E79"/>
                </a:solidFill>
                <a:effectLst/>
                <a:uLnTx/>
                <a:uFillTx/>
                <a:latin typeface="Arial"/>
                <a:ea typeface="+mn-ea"/>
                <a:cs typeface="Arial"/>
              </a:rPr>
              <a:t> </a:t>
            </a:r>
            <a:r>
              <a:rPr kumimoji="0" lang="en-US" sz="900" b="0" i="0" u="none" strike="noStrike" kern="1200" cap="none" spc="-45" normalizeH="0" baseline="0" noProof="0">
                <a:ln>
                  <a:noFill/>
                </a:ln>
                <a:solidFill>
                  <a:srgbClr val="1F4E79"/>
                </a:solidFill>
                <a:effectLst/>
                <a:uLnTx/>
                <a:uFillTx/>
                <a:latin typeface="Arial"/>
                <a:ea typeface="+mn-ea"/>
                <a:cs typeface="Arial"/>
              </a:rPr>
              <a:t>Agencies noted with asterisk have embedded DLA LNOs.   </a:t>
            </a:r>
            <a:endParaRPr kumimoji="0" lang="en-US" sz="900" b="0" i="0" u="none" strike="noStrike" kern="1200" cap="none" spc="0" normalizeH="0" baseline="0" noProof="0">
              <a:ln>
                <a:noFill/>
              </a:ln>
              <a:solidFill>
                <a:srgbClr val="1F4E79"/>
              </a:solidFill>
              <a:effectLst/>
              <a:uLnTx/>
              <a:uFillTx/>
              <a:latin typeface="Arial"/>
              <a:ea typeface="+mn-ea"/>
              <a:cs typeface="Arial"/>
            </a:endParaRPr>
          </a:p>
          <a:p>
            <a:pPr marL="0" marR="0" lvl="0" indent="0" algn="l" defTabSz="457200" rtl="0" eaLnBrk="1" fontAlgn="auto" latinLnBrk="0" hangingPunct="1">
              <a:lnSpc>
                <a:spcPct val="100000"/>
              </a:lnSpc>
              <a:spcBef>
                <a:spcPts val="100"/>
              </a:spcBef>
              <a:spcAft>
                <a:spcPts val="0"/>
              </a:spcAft>
              <a:buClrTx/>
              <a:buSzTx/>
              <a:buFontTx/>
              <a:buNone/>
              <a:tabLst/>
              <a:defRPr/>
            </a:pPr>
            <a:endParaRPr kumimoji="0" sz="1050" b="0" i="0" u="none" strike="noStrike" kern="120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2504464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A7805-E435-46C3-F007-A9F76FC5282C}"/>
              </a:ext>
            </a:extLst>
          </p:cNvPr>
          <p:cNvSpPr>
            <a:spLocks noGrp="1"/>
          </p:cNvSpPr>
          <p:nvPr>
            <p:ph type="title"/>
          </p:nvPr>
        </p:nvSpPr>
        <p:spPr/>
        <p:txBody>
          <a:bodyPr/>
          <a:lstStyle/>
          <a:p>
            <a:r>
              <a:rPr lang="en-US" dirty="0"/>
              <a:t>The Nation’s Logistics Combat Support Agency</a:t>
            </a:r>
          </a:p>
        </p:txBody>
      </p:sp>
      <p:sp>
        <p:nvSpPr>
          <p:cNvPr id="4" name="Slide Number Placeholder 3">
            <a:extLst>
              <a:ext uri="{FF2B5EF4-FFF2-40B4-BE49-F238E27FC236}">
                <a16:creationId xmlns:a16="http://schemas.microsoft.com/office/drawing/2014/main" id="{530AA0A0-37D3-22BC-FAA9-0785179752D2}"/>
              </a:ext>
            </a:extLst>
          </p:cNvPr>
          <p:cNvSpPr>
            <a:spLocks noGrp="1"/>
          </p:cNvSpPr>
          <p:nvPr>
            <p:ph type="sldNum" sz="quarter" idx="4"/>
          </p:nvPr>
        </p:nvSpPr>
        <p:spPr/>
        <p:txBody>
          <a:bodyPr/>
          <a:lstStyle/>
          <a:p>
            <a:fld id="{165700FE-BCEC-4E84-BA78-D55E132666CC}" type="slidenum">
              <a:rPr lang="en-US" smtClean="0"/>
              <a:pPr/>
              <a:t>3</a:t>
            </a:fld>
            <a:r>
              <a:rPr lang="en-US"/>
              <a:t> </a:t>
            </a:r>
            <a:endParaRPr lang="en-US" dirty="0"/>
          </a:p>
        </p:txBody>
      </p:sp>
      <p:pic>
        <p:nvPicPr>
          <p:cNvPr id="7" name="Online Media 2" descr="DLA Transforms...A Call to Action (emblem, open caption)">
            <a:hlinkClick r:id="" action="ppaction://media"/>
            <a:extLst>
              <a:ext uri="{FF2B5EF4-FFF2-40B4-BE49-F238E27FC236}">
                <a16:creationId xmlns:a16="http://schemas.microsoft.com/office/drawing/2014/main" id="{0762B3B9-97CE-CF06-E23D-9F18337449EF}"/>
              </a:ext>
            </a:extLst>
          </p:cNvPr>
          <p:cNvPicPr>
            <a:picLocks noRot="1" noChangeAspect="1"/>
          </p:cNvPicPr>
          <p:nvPr>
            <a:videoFile r:link="rId1"/>
          </p:nvPr>
        </p:nvPicPr>
        <p:blipFill>
          <a:blip r:embed="rId4"/>
          <a:stretch>
            <a:fillRect/>
          </a:stretch>
        </p:blipFill>
        <p:spPr>
          <a:xfrm>
            <a:off x="1152897" y="1608561"/>
            <a:ext cx="9886206" cy="5585706"/>
          </a:xfrm>
          <a:prstGeom prst="rect">
            <a:avLst/>
          </a:prstGeom>
        </p:spPr>
      </p:pic>
    </p:spTree>
    <p:extLst>
      <p:ext uri="{BB962C8B-B14F-4D97-AF65-F5344CB8AC3E}">
        <p14:creationId xmlns:p14="http://schemas.microsoft.com/office/powerpoint/2010/main" val="238899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4F3ED0-89B7-03E3-488F-42745B27906F}"/>
              </a:ext>
            </a:extLst>
          </p:cNvPr>
          <p:cNvSpPr>
            <a:spLocks noGrp="1"/>
          </p:cNvSpPr>
          <p:nvPr>
            <p:ph type="sldNum" sz="quarter" idx="4"/>
          </p:nvPr>
        </p:nvSpPr>
        <p:spPr/>
        <p:txBody>
          <a:bodyPr/>
          <a:lstStyle/>
          <a:p>
            <a:fld id="{165700FE-BCEC-4E84-BA78-D55E132666CC}" type="slidenum">
              <a:rPr lang="en-US" smtClean="0"/>
              <a:pPr/>
              <a:t>30</a:t>
            </a:fld>
            <a:endParaRPr lang="en-US" dirty="0"/>
          </a:p>
        </p:txBody>
      </p:sp>
    </p:spTree>
    <p:extLst>
      <p:ext uri="{BB962C8B-B14F-4D97-AF65-F5344CB8AC3E}">
        <p14:creationId xmlns:p14="http://schemas.microsoft.com/office/powerpoint/2010/main" val="193117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F33B2-3233-B6C3-E1C1-4F30AE59306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978E912-3489-B570-FB85-92F377EF6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0387" y="1550225"/>
            <a:ext cx="8456632" cy="5637755"/>
          </a:xfrm>
          <a:prstGeom prst="rect">
            <a:avLst/>
          </a:prstGeom>
        </p:spPr>
      </p:pic>
      <p:sp>
        <p:nvSpPr>
          <p:cNvPr id="6" name="Title 5">
            <a:extLst>
              <a:ext uri="{FF2B5EF4-FFF2-40B4-BE49-F238E27FC236}">
                <a16:creationId xmlns:a16="http://schemas.microsoft.com/office/drawing/2014/main" id="{63735F6E-69D4-E6DF-F418-AAF71C3E66B7}"/>
              </a:ext>
            </a:extLst>
          </p:cNvPr>
          <p:cNvSpPr>
            <a:spLocks noGrp="1"/>
          </p:cNvSpPr>
          <p:nvPr>
            <p:ph type="title"/>
          </p:nvPr>
        </p:nvSpPr>
        <p:spPr>
          <a:xfrm>
            <a:off x="4058963" y="359200"/>
            <a:ext cx="7612380" cy="427039"/>
          </a:xfrm>
        </p:spPr>
        <p:txBody>
          <a:bodyPr/>
          <a:lstStyle/>
          <a:p>
            <a:r>
              <a:rPr lang="en-US" dirty="0">
                <a:latin typeface="Raleway Black" panose="020B0503030101060003" pitchFamily="34" charset="77"/>
              </a:rPr>
              <a:t>DLA TRANSFORMS </a:t>
            </a:r>
            <a:br>
              <a:rPr lang="en-US" dirty="0">
                <a:latin typeface="Raleway Black" panose="020B0503030101060003" pitchFamily="34" charset="77"/>
              </a:rPr>
            </a:br>
            <a:r>
              <a:rPr lang="en-US" dirty="0">
                <a:latin typeface="Raleway Black" panose="020B0503030101060003" pitchFamily="34" charset="77"/>
              </a:rPr>
              <a:t>– A Call to Action –</a:t>
            </a:r>
          </a:p>
        </p:txBody>
      </p:sp>
      <p:sp>
        <p:nvSpPr>
          <p:cNvPr id="8" name="Slide Number Placeholder 3">
            <a:extLst>
              <a:ext uri="{FF2B5EF4-FFF2-40B4-BE49-F238E27FC236}">
                <a16:creationId xmlns:a16="http://schemas.microsoft.com/office/drawing/2014/main" id="{8C0768C9-A96A-A7B0-62B7-8F374DA4E813}"/>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4</a:t>
            </a:fld>
            <a:endParaRPr lang="en-US" dirty="0"/>
          </a:p>
        </p:txBody>
      </p:sp>
    </p:spTree>
    <p:extLst>
      <p:ext uri="{BB962C8B-B14F-4D97-AF65-F5344CB8AC3E}">
        <p14:creationId xmlns:p14="http://schemas.microsoft.com/office/powerpoint/2010/main" val="70749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8C263-9851-5786-A913-8AB99146F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5BFB2C-801E-6B5D-02AB-39C94AE1979F}"/>
              </a:ext>
            </a:extLst>
          </p:cNvPr>
          <p:cNvSpPr>
            <a:spLocks noGrp="1"/>
          </p:cNvSpPr>
          <p:nvPr>
            <p:ph type="title"/>
          </p:nvPr>
        </p:nvSpPr>
        <p:spPr/>
        <p:txBody>
          <a:bodyPr/>
          <a:lstStyle/>
          <a:p>
            <a:r>
              <a:rPr lang="en-US"/>
              <a:t>DLA Transforms: A Call to Action </a:t>
            </a:r>
          </a:p>
        </p:txBody>
      </p:sp>
      <p:sp>
        <p:nvSpPr>
          <p:cNvPr id="3" name="Text Placeholder 2">
            <a:extLst>
              <a:ext uri="{FF2B5EF4-FFF2-40B4-BE49-F238E27FC236}">
                <a16:creationId xmlns:a16="http://schemas.microsoft.com/office/drawing/2014/main" id="{5C0EB31F-A1CA-AB61-6820-74ADB51D548A}"/>
              </a:ext>
            </a:extLst>
          </p:cNvPr>
          <p:cNvSpPr>
            <a:spLocks noGrp="1"/>
          </p:cNvSpPr>
          <p:nvPr>
            <p:ph type="body" sz="quarter" idx="10"/>
          </p:nvPr>
        </p:nvSpPr>
        <p:spPr/>
        <p:txBody>
          <a:bodyPr/>
          <a:lstStyle/>
          <a:p>
            <a:r>
              <a:rPr lang="en-US"/>
              <a:t>Strategic Plan 2025 - 2030</a:t>
            </a:r>
          </a:p>
          <a:p>
            <a:endParaRPr lang="en-US"/>
          </a:p>
        </p:txBody>
      </p:sp>
      <p:sp>
        <p:nvSpPr>
          <p:cNvPr id="81" name="Freeform: Shape 80">
            <a:extLst>
              <a:ext uri="{FF2B5EF4-FFF2-40B4-BE49-F238E27FC236}">
                <a16:creationId xmlns:a16="http://schemas.microsoft.com/office/drawing/2014/main" id="{06F3706E-3CE0-3A9A-F25F-6408A259E5CE}"/>
              </a:ext>
              <a:ext uri="{C183D7F6-B498-43B3-948B-1728B52AA6E4}">
                <adec:decorative xmlns:adec="http://schemas.microsoft.com/office/drawing/2017/decorative" val="1"/>
              </a:ext>
            </a:extLst>
          </p:cNvPr>
          <p:cNvSpPr>
            <a:spLocks/>
          </p:cNvSpPr>
          <p:nvPr/>
        </p:nvSpPr>
        <p:spPr>
          <a:xfrm>
            <a:off x="-4106" y="1826319"/>
            <a:ext cx="2387259" cy="659089"/>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595959"/>
          </a:solidFill>
          <a:ln w="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2468450-8973-E0D6-07B4-4B117FAD3B73}"/>
              </a:ext>
              <a:ext uri="{C183D7F6-B498-43B3-948B-1728B52AA6E4}">
                <adec:decorative xmlns:adec="http://schemas.microsoft.com/office/drawing/2017/decorative" val="1"/>
              </a:ext>
            </a:extLst>
          </p:cNvPr>
          <p:cNvSpPr>
            <a:spLocks/>
          </p:cNvSpPr>
          <p:nvPr/>
        </p:nvSpPr>
        <p:spPr>
          <a:xfrm>
            <a:off x="1001079" y="2468374"/>
            <a:ext cx="403387" cy="116672"/>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solidFill>
            <a:srgbClr val="595959"/>
          </a:solidFill>
          <a:ln w="0" cap="flat">
            <a:noFill/>
            <a:prstDash val="solid"/>
            <a:miter/>
          </a:ln>
        </p:spPr>
        <p:txBody>
          <a:bodyPr rtlCol="0" anchor="ctr"/>
          <a:lstStyle/>
          <a:p>
            <a:endParaRPr lang="en-US"/>
          </a:p>
        </p:txBody>
      </p:sp>
      <p:sp>
        <p:nvSpPr>
          <p:cNvPr id="82" name="TextBox 81" descr="MISSION&#10;">
            <a:extLst>
              <a:ext uri="{FF2B5EF4-FFF2-40B4-BE49-F238E27FC236}">
                <a16:creationId xmlns:a16="http://schemas.microsoft.com/office/drawing/2014/main" id="{185A8FD6-1948-3C66-E1CE-358C2BEE77BF}"/>
              </a:ext>
            </a:extLst>
          </p:cNvPr>
          <p:cNvSpPr txBox="1">
            <a:spLocks/>
          </p:cNvSpPr>
          <p:nvPr/>
        </p:nvSpPr>
        <p:spPr>
          <a:xfrm>
            <a:off x="522189" y="1974065"/>
            <a:ext cx="1376595" cy="307777"/>
          </a:xfrm>
          <a:prstGeom prst="rect">
            <a:avLst/>
          </a:prstGeom>
          <a:noFill/>
          <a:effectLst/>
        </p:spPr>
        <p:txBody>
          <a:bodyPr wrap="square" lIns="91440" tIns="45720" rIns="91440" bIns="45720" rtlCol="0" anchor="t">
            <a:spAutoFit/>
          </a:bodyPr>
          <a:lstStyle/>
          <a:p>
            <a:pPr algn="ctr"/>
            <a:r>
              <a:rPr lang="en-US" sz="1400" b="1">
                <a:solidFill>
                  <a:schemeClr val="bg1"/>
                </a:solidFill>
                <a:latin typeface="Arial"/>
                <a:cs typeface="Arial"/>
              </a:rPr>
              <a:t>MISSION</a:t>
            </a:r>
            <a:endParaRPr lang="en-US">
              <a:solidFill>
                <a:schemeClr val="bg1"/>
              </a:solidFill>
            </a:endParaRPr>
          </a:p>
        </p:txBody>
      </p:sp>
      <p:sp>
        <p:nvSpPr>
          <p:cNvPr id="83" name="TextBox 82" descr="Drive and sustain Warfighter readiness by delivering unmatched global support as the Nation’s Logistics Combat Support Agency.&#10;">
            <a:extLst>
              <a:ext uri="{FF2B5EF4-FFF2-40B4-BE49-F238E27FC236}">
                <a16:creationId xmlns:a16="http://schemas.microsoft.com/office/drawing/2014/main" id="{27127D68-1950-99E0-5D03-378F116326DB}"/>
              </a:ext>
            </a:extLst>
          </p:cNvPr>
          <p:cNvSpPr txBox="1">
            <a:spLocks/>
          </p:cNvSpPr>
          <p:nvPr/>
        </p:nvSpPr>
        <p:spPr>
          <a:xfrm>
            <a:off x="22087" y="2545452"/>
            <a:ext cx="2346573" cy="646331"/>
          </a:xfrm>
          <a:prstGeom prst="rect">
            <a:avLst/>
          </a:prstGeom>
          <a:noFill/>
        </p:spPr>
        <p:txBody>
          <a:bodyPr wrap="square" lIns="91440" tIns="45720" rIns="91440" bIns="45720" rtlCol="0" anchor="t">
            <a:spAutoFit/>
          </a:bodyPr>
          <a:lstStyle/>
          <a:p>
            <a:pPr marL="0" lvl="1">
              <a:spcBef>
                <a:spcPts val="300"/>
              </a:spcBef>
            </a:pPr>
            <a:r>
              <a:rPr lang="en-US" sz="900" b="1" dirty="0">
                <a:latin typeface="Arial"/>
                <a:cs typeface="Arial"/>
              </a:rPr>
              <a:t>Drive and sustain Warfighter readiness by delivering unmatched global support as the </a:t>
            </a:r>
            <a:r>
              <a:rPr lang="en-US" sz="900" b="1" u="sng" dirty="0">
                <a:latin typeface="Arial"/>
                <a:cs typeface="Arial"/>
              </a:rPr>
              <a:t>Nation’s Logistics Combat Support Agency</a:t>
            </a:r>
            <a:r>
              <a:rPr lang="en-US" sz="900" b="1" dirty="0">
                <a:latin typeface="Arial"/>
                <a:cs typeface="Arial"/>
              </a:rPr>
              <a:t>.</a:t>
            </a:r>
            <a:endParaRPr lang="en-US" sz="900" dirty="0">
              <a:latin typeface="Arial" panose="020B0604020202020204" pitchFamily="34" charset="0"/>
              <a:cs typeface="Arial" panose="020B0604020202020204" pitchFamily="34" charset="0"/>
            </a:endParaRPr>
          </a:p>
        </p:txBody>
      </p:sp>
      <p:sp>
        <p:nvSpPr>
          <p:cNvPr id="92" name="Freeform: Shape 91">
            <a:extLst>
              <a:ext uri="{FF2B5EF4-FFF2-40B4-BE49-F238E27FC236}">
                <a16:creationId xmlns:a16="http://schemas.microsoft.com/office/drawing/2014/main" id="{A69BFC8B-2E6F-198F-A433-55B1D2B5E275}"/>
              </a:ext>
              <a:ext uri="{C183D7F6-B498-43B3-948B-1728B52AA6E4}">
                <adec:decorative xmlns:adec="http://schemas.microsoft.com/office/drawing/2017/decorative" val="1"/>
              </a:ext>
            </a:extLst>
          </p:cNvPr>
          <p:cNvSpPr>
            <a:spLocks/>
          </p:cNvSpPr>
          <p:nvPr/>
        </p:nvSpPr>
        <p:spPr>
          <a:xfrm>
            <a:off x="-15902" y="3185787"/>
            <a:ext cx="2399055" cy="583075"/>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7F7F7F"/>
          </a:solidFill>
          <a:ln w="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54E454D2-040F-A83F-612D-3AE91E2DB6AC}"/>
              </a:ext>
              <a:ext uri="{C183D7F6-B498-43B3-948B-1728B52AA6E4}">
                <adec:decorative xmlns:adec="http://schemas.microsoft.com/office/drawing/2017/decorative" val="1"/>
              </a:ext>
            </a:extLst>
          </p:cNvPr>
          <p:cNvSpPr>
            <a:spLocks/>
          </p:cNvSpPr>
          <p:nvPr/>
        </p:nvSpPr>
        <p:spPr>
          <a:xfrm>
            <a:off x="1001080" y="3757303"/>
            <a:ext cx="403387" cy="113603"/>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solidFill>
            <a:srgbClr val="7F7F7F"/>
          </a:solidFill>
          <a:ln w="0" cap="flat">
            <a:noFill/>
            <a:prstDash val="solid"/>
            <a:miter/>
          </a:ln>
        </p:spPr>
        <p:txBody>
          <a:bodyPr rtlCol="0" anchor="ctr"/>
          <a:lstStyle/>
          <a:p>
            <a:endParaRPr lang="en-US"/>
          </a:p>
        </p:txBody>
      </p:sp>
      <p:sp>
        <p:nvSpPr>
          <p:cNvPr id="93" name="TextBox 92" descr="VISION">
            <a:extLst>
              <a:ext uri="{FF2B5EF4-FFF2-40B4-BE49-F238E27FC236}">
                <a16:creationId xmlns:a16="http://schemas.microsoft.com/office/drawing/2014/main" id="{F7F50E5D-CB96-B340-0FC8-06CDDB7938A4}"/>
              </a:ext>
            </a:extLst>
          </p:cNvPr>
          <p:cNvSpPr txBox="1">
            <a:spLocks/>
          </p:cNvSpPr>
          <p:nvPr/>
        </p:nvSpPr>
        <p:spPr>
          <a:xfrm>
            <a:off x="514476" y="3342817"/>
            <a:ext cx="1376595" cy="307777"/>
          </a:xfrm>
          <a:prstGeom prst="rect">
            <a:avLst/>
          </a:prstGeom>
          <a:noFill/>
          <a:effectLst/>
        </p:spPr>
        <p:txBody>
          <a:bodyPr wrap="square" lIns="91440" tIns="45720" rIns="91440" bIns="45720" rtlCol="0" anchor="t">
            <a:spAutoFit/>
          </a:bodyPr>
          <a:lstStyle/>
          <a:p>
            <a:pPr algn="ctr"/>
            <a:r>
              <a:rPr lang="en-US" sz="1400" b="1">
                <a:solidFill>
                  <a:schemeClr val="bg1"/>
                </a:solidFill>
                <a:latin typeface="Arial"/>
                <a:cs typeface="Arial"/>
              </a:rPr>
              <a:t>VISION</a:t>
            </a:r>
            <a:endParaRPr lang="en-US">
              <a:solidFill>
                <a:schemeClr val="bg1"/>
              </a:solidFill>
            </a:endParaRPr>
          </a:p>
        </p:txBody>
      </p:sp>
      <p:sp>
        <p:nvSpPr>
          <p:cNvPr id="84" name="TextBox 83" descr="DLA delivers agile, adaptive, and resilient logistics support across the continuum of conflict.&#10;">
            <a:extLst>
              <a:ext uri="{FF2B5EF4-FFF2-40B4-BE49-F238E27FC236}">
                <a16:creationId xmlns:a16="http://schemas.microsoft.com/office/drawing/2014/main" id="{2AE73DBD-14F9-7C00-A76B-F252E432E767}"/>
              </a:ext>
            </a:extLst>
          </p:cNvPr>
          <p:cNvSpPr txBox="1">
            <a:spLocks/>
          </p:cNvSpPr>
          <p:nvPr/>
        </p:nvSpPr>
        <p:spPr>
          <a:xfrm>
            <a:off x="22087" y="3832039"/>
            <a:ext cx="2346573" cy="507831"/>
          </a:xfrm>
          <a:prstGeom prst="rect">
            <a:avLst/>
          </a:prstGeom>
          <a:noFill/>
        </p:spPr>
        <p:txBody>
          <a:bodyPr wrap="square" rtlCol="0">
            <a:spAutoFit/>
          </a:bodyPr>
          <a:lstStyle/>
          <a:p>
            <a:pPr marL="0" lvl="1">
              <a:spcBef>
                <a:spcPts val="300"/>
              </a:spcBef>
            </a:pPr>
            <a:r>
              <a:rPr lang="en-US" sz="900" b="1">
                <a:latin typeface="Arial" panose="020B0604020202020204" pitchFamily="34" charset="0"/>
                <a:cs typeface="Arial" panose="020B0604020202020204" pitchFamily="34" charset="0"/>
              </a:rPr>
              <a:t>DLA delivers </a:t>
            </a:r>
            <a:r>
              <a:rPr lang="en-US" sz="900" b="1" u="sng">
                <a:latin typeface="Arial" panose="020B0604020202020204" pitchFamily="34" charset="0"/>
                <a:cs typeface="Arial" panose="020B0604020202020204" pitchFamily="34" charset="0"/>
              </a:rPr>
              <a:t>agile</a:t>
            </a:r>
            <a:r>
              <a:rPr lang="en-US" sz="900" b="1">
                <a:latin typeface="Arial" panose="020B0604020202020204" pitchFamily="34" charset="0"/>
                <a:cs typeface="Arial" panose="020B0604020202020204" pitchFamily="34" charset="0"/>
              </a:rPr>
              <a:t>, </a:t>
            </a:r>
            <a:r>
              <a:rPr lang="en-US" sz="900" b="1" u="sng">
                <a:latin typeface="Arial" panose="020B0604020202020204" pitchFamily="34" charset="0"/>
                <a:cs typeface="Arial" panose="020B0604020202020204" pitchFamily="34" charset="0"/>
              </a:rPr>
              <a:t>adaptive</a:t>
            </a:r>
            <a:r>
              <a:rPr lang="en-US" sz="900" b="1">
                <a:latin typeface="Arial" panose="020B0604020202020204" pitchFamily="34" charset="0"/>
                <a:cs typeface="Arial" panose="020B0604020202020204" pitchFamily="34" charset="0"/>
              </a:rPr>
              <a:t>, and </a:t>
            </a:r>
            <a:r>
              <a:rPr lang="en-US" sz="900" b="1" u="sng">
                <a:latin typeface="Arial" panose="020B0604020202020204" pitchFamily="34" charset="0"/>
                <a:cs typeface="Arial" panose="020B0604020202020204" pitchFamily="34" charset="0"/>
              </a:rPr>
              <a:t>resilient</a:t>
            </a:r>
            <a:r>
              <a:rPr lang="en-US" sz="900" b="1">
                <a:latin typeface="Arial" panose="020B0604020202020204" pitchFamily="34" charset="0"/>
                <a:cs typeface="Arial" panose="020B0604020202020204" pitchFamily="34" charset="0"/>
              </a:rPr>
              <a:t> logistics support across the continuum of conflict.</a:t>
            </a:r>
            <a:endParaRPr lang="en-US" sz="900">
              <a:latin typeface="Arial" panose="020B0604020202020204" pitchFamily="34" charset="0"/>
              <a:cs typeface="Arial" panose="020B0604020202020204" pitchFamily="34" charset="0"/>
            </a:endParaRPr>
          </a:p>
        </p:txBody>
      </p:sp>
      <p:sp>
        <p:nvSpPr>
          <p:cNvPr id="90" name="Freeform: Shape 89">
            <a:extLst>
              <a:ext uri="{FF2B5EF4-FFF2-40B4-BE49-F238E27FC236}">
                <a16:creationId xmlns:a16="http://schemas.microsoft.com/office/drawing/2014/main" id="{E1C693A7-1D1E-1836-2990-7C4851086CD7}"/>
              </a:ext>
              <a:ext uri="{C183D7F6-B498-43B3-948B-1728B52AA6E4}">
                <adec:decorative xmlns:adec="http://schemas.microsoft.com/office/drawing/2017/decorative" val="1"/>
              </a:ext>
            </a:extLst>
          </p:cNvPr>
          <p:cNvSpPr>
            <a:spLocks/>
          </p:cNvSpPr>
          <p:nvPr/>
        </p:nvSpPr>
        <p:spPr>
          <a:xfrm>
            <a:off x="-11602" y="4325913"/>
            <a:ext cx="2394755" cy="583075"/>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BFBFBF"/>
          </a:solidFill>
          <a:ln w="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242FF968-14C1-D45D-E1E6-7B88B5A19E5D}"/>
              </a:ext>
              <a:ext uri="{C183D7F6-B498-43B3-948B-1728B52AA6E4}">
                <adec:decorative xmlns:adec="http://schemas.microsoft.com/office/drawing/2017/decorative" val="1"/>
              </a:ext>
            </a:extLst>
          </p:cNvPr>
          <p:cNvSpPr>
            <a:spLocks/>
          </p:cNvSpPr>
          <p:nvPr/>
        </p:nvSpPr>
        <p:spPr>
          <a:xfrm>
            <a:off x="980535" y="4890559"/>
            <a:ext cx="403387" cy="113603"/>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solidFill>
            <a:schemeClr val="bg1">
              <a:lumMod val="75000"/>
            </a:schemeClr>
          </a:solidFill>
          <a:ln w="0" cap="flat">
            <a:noFill/>
            <a:prstDash val="solid"/>
            <a:miter/>
          </a:ln>
        </p:spPr>
        <p:txBody>
          <a:bodyPr rtlCol="0" anchor="ctr"/>
          <a:lstStyle/>
          <a:p>
            <a:endParaRPr lang="en-US"/>
          </a:p>
        </p:txBody>
      </p:sp>
      <p:sp>
        <p:nvSpPr>
          <p:cNvPr id="91" name="TextBox 90" descr="DLA VALUES&#10;">
            <a:extLst>
              <a:ext uri="{FF2B5EF4-FFF2-40B4-BE49-F238E27FC236}">
                <a16:creationId xmlns:a16="http://schemas.microsoft.com/office/drawing/2014/main" id="{DD8E5B1A-6D4C-B790-6A43-B00F79C72719}"/>
              </a:ext>
            </a:extLst>
          </p:cNvPr>
          <p:cNvSpPr txBox="1">
            <a:spLocks/>
          </p:cNvSpPr>
          <p:nvPr/>
        </p:nvSpPr>
        <p:spPr>
          <a:xfrm>
            <a:off x="493931" y="4450241"/>
            <a:ext cx="1376595" cy="307777"/>
          </a:xfrm>
          <a:prstGeom prst="rect">
            <a:avLst/>
          </a:prstGeom>
          <a:noFill/>
          <a:effectLst/>
        </p:spPr>
        <p:txBody>
          <a:bodyPr wrap="square" lIns="91440" tIns="45720" rIns="91440" bIns="45720" rtlCol="0" anchor="t">
            <a:spAutoFit/>
          </a:bodyPr>
          <a:lstStyle/>
          <a:p>
            <a:pPr algn="ctr"/>
            <a:r>
              <a:rPr lang="en-US" sz="1400" b="1">
                <a:solidFill>
                  <a:schemeClr val="bg1"/>
                </a:solidFill>
                <a:latin typeface="Arial"/>
                <a:cs typeface="Arial"/>
              </a:rPr>
              <a:t>DLA VALUES</a:t>
            </a:r>
            <a:endParaRPr lang="en-US">
              <a:solidFill>
                <a:schemeClr val="bg1"/>
              </a:solidFill>
            </a:endParaRPr>
          </a:p>
        </p:txBody>
      </p:sp>
      <p:pic>
        <p:nvPicPr>
          <p:cNvPr id="94" name="Graphic 93">
            <a:extLst>
              <a:ext uri="{FF2B5EF4-FFF2-40B4-BE49-F238E27FC236}">
                <a16:creationId xmlns:a16="http://schemas.microsoft.com/office/drawing/2014/main" id="{B2BBC315-BBAD-E314-B00E-5954D1604C9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45" y="4950420"/>
            <a:ext cx="180975" cy="857250"/>
          </a:xfrm>
          <a:prstGeom prst="rect">
            <a:avLst/>
          </a:prstGeom>
        </p:spPr>
      </p:pic>
      <p:sp>
        <p:nvSpPr>
          <p:cNvPr id="85" name="TextBox 84" descr="RESPECT &#10;">
            <a:extLst>
              <a:ext uri="{FF2B5EF4-FFF2-40B4-BE49-F238E27FC236}">
                <a16:creationId xmlns:a16="http://schemas.microsoft.com/office/drawing/2014/main" id="{0A92A256-1D95-09ED-A318-37B1C6E2C408}"/>
              </a:ext>
            </a:extLst>
          </p:cNvPr>
          <p:cNvSpPr txBox="1">
            <a:spLocks/>
          </p:cNvSpPr>
          <p:nvPr/>
        </p:nvSpPr>
        <p:spPr>
          <a:xfrm>
            <a:off x="252492" y="4955416"/>
            <a:ext cx="894254"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RESPECT </a:t>
            </a:r>
            <a:endParaRPr lang="en-US" sz="800">
              <a:latin typeface="Arial" panose="020B0604020202020204" pitchFamily="34" charset="0"/>
              <a:cs typeface="Arial" panose="020B0604020202020204" pitchFamily="34" charset="0"/>
            </a:endParaRPr>
          </a:p>
        </p:txBody>
      </p:sp>
      <p:sp>
        <p:nvSpPr>
          <p:cNvPr id="86" name="TextBox 85" descr="SERVICE">
            <a:extLst>
              <a:ext uri="{FF2B5EF4-FFF2-40B4-BE49-F238E27FC236}">
                <a16:creationId xmlns:a16="http://schemas.microsoft.com/office/drawing/2014/main" id="{9B50059E-2C88-7655-4601-EB56964DCD62}"/>
              </a:ext>
            </a:extLst>
          </p:cNvPr>
          <p:cNvSpPr txBox="1">
            <a:spLocks/>
          </p:cNvSpPr>
          <p:nvPr/>
        </p:nvSpPr>
        <p:spPr>
          <a:xfrm>
            <a:off x="246396" y="5274796"/>
            <a:ext cx="968094"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SERVICE</a:t>
            </a:r>
            <a:endParaRPr lang="en-US" sz="800">
              <a:latin typeface="Arial" panose="020B0604020202020204" pitchFamily="34" charset="0"/>
              <a:cs typeface="Arial" panose="020B0604020202020204" pitchFamily="34" charset="0"/>
            </a:endParaRPr>
          </a:p>
        </p:txBody>
      </p:sp>
      <p:sp>
        <p:nvSpPr>
          <p:cNvPr id="87" name="TextBox 86" descr="INNOVATION">
            <a:extLst>
              <a:ext uri="{FF2B5EF4-FFF2-40B4-BE49-F238E27FC236}">
                <a16:creationId xmlns:a16="http://schemas.microsoft.com/office/drawing/2014/main" id="{D00DC95B-F988-9798-2F10-D40003FFFABE}"/>
              </a:ext>
            </a:extLst>
          </p:cNvPr>
          <p:cNvSpPr txBox="1">
            <a:spLocks/>
          </p:cNvSpPr>
          <p:nvPr/>
        </p:nvSpPr>
        <p:spPr>
          <a:xfrm>
            <a:off x="252492" y="5607162"/>
            <a:ext cx="1426294"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INNOVATION</a:t>
            </a:r>
            <a:endParaRPr lang="en-US" sz="800">
              <a:latin typeface="Arial" panose="020B0604020202020204" pitchFamily="34" charset="0"/>
              <a:cs typeface="Arial" panose="020B0604020202020204" pitchFamily="34" charset="0"/>
            </a:endParaRPr>
          </a:p>
        </p:txBody>
      </p:sp>
      <p:pic>
        <p:nvPicPr>
          <p:cNvPr id="95" name="Graphic 94">
            <a:extLst>
              <a:ext uri="{FF2B5EF4-FFF2-40B4-BE49-F238E27FC236}">
                <a16:creationId xmlns:a16="http://schemas.microsoft.com/office/drawing/2014/main" id="{04B7A276-F9BE-7E3D-BB5A-57B62C3DB8B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92891" y="4975768"/>
            <a:ext cx="238125" cy="561975"/>
          </a:xfrm>
          <a:prstGeom prst="rect">
            <a:avLst/>
          </a:prstGeom>
        </p:spPr>
      </p:pic>
      <p:sp>
        <p:nvSpPr>
          <p:cNvPr id="88" name="TextBox 87" descr="TRUST">
            <a:extLst>
              <a:ext uri="{FF2B5EF4-FFF2-40B4-BE49-F238E27FC236}">
                <a16:creationId xmlns:a16="http://schemas.microsoft.com/office/drawing/2014/main" id="{A9A37198-5F42-77CD-0105-E4BB6D5BC4E6}"/>
              </a:ext>
            </a:extLst>
          </p:cNvPr>
          <p:cNvSpPr txBox="1">
            <a:spLocks/>
          </p:cNvSpPr>
          <p:nvPr/>
        </p:nvSpPr>
        <p:spPr>
          <a:xfrm>
            <a:off x="1393475" y="5009334"/>
            <a:ext cx="1044101"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TRUST</a:t>
            </a:r>
            <a:endParaRPr lang="en-US" sz="800">
              <a:latin typeface="Arial" panose="020B0604020202020204" pitchFamily="34" charset="0"/>
              <a:cs typeface="Arial" panose="020B0604020202020204" pitchFamily="34" charset="0"/>
            </a:endParaRPr>
          </a:p>
        </p:txBody>
      </p:sp>
      <p:sp>
        <p:nvSpPr>
          <p:cNvPr id="89" name="TextBox 88" descr="EXCELLENCE">
            <a:extLst>
              <a:ext uri="{FF2B5EF4-FFF2-40B4-BE49-F238E27FC236}">
                <a16:creationId xmlns:a16="http://schemas.microsoft.com/office/drawing/2014/main" id="{46FCC89A-3105-3AF7-5019-C703E3AE10CC}"/>
              </a:ext>
            </a:extLst>
          </p:cNvPr>
          <p:cNvSpPr txBox="1">
            <a:spLocks/>
          </p:cNvSpPr>
          <p:nvPr/>
        </p:nvSpPr>
        <p:spPr>
          <a:xfrm>
            <a:off x="1393475" y="5342328"/>
            <a:ext cx="869151"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EXCELLENCE</a:t>
            </a:r>
            <a:endParaRPr lang="en-US" sz="800">
              <a:latin typeface="Arial" panose="020B0604020202020204" pitchFamily="34" charset="0"/>
              <a:cs typeface="Arial" panose="020B0604020202020204" pitchFamily="34" charset="0"/>
            </a:endParaRPr>
          </a:p>
        </p:txBody>
      </p:sp>
      <p:sp>
        <p:nvSpPr>
          <p:cNvPr id="96" name="Freeform: Shape 95">
            <a:extLst>
              <a:ext uri="{FF2B5EF4-FFF2-40B4-BE49-F238E27FC236}">
                <a16:creationId xmlns:a16="http://schemas.microsoft.com/office/drawing/2014/main" id="{B4CA278A-8FD1-D85D-EBC4-971710963D40}"/>
              </a:ext>
              <a:ext uri="{C183D7F6-B498-43B3-948B-1728B52AA6E4}">
                <adec:decorative xmlns:adec="http://schemas.microsoft.com/office/drawing/2017/decorative" val="1"/>
              </a:ext>
            </a:extLst>
          </p:cNvPr>
          <p:cNvSpPr>
            <a:spLocks/>
          </p:cNvSpPr>
          <p:nvPr/>
        </p:nvSpPr>
        <p:spPr>
          <a:xfrm>
            <a:off x="-6899" y="5836396"/>
            <a:ext cx="2394755" cy="583075"/>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BFBFBF"/>
          </a:solidFill>
          <a:ln w="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2A6CBFC8-9CB2-864D-47A8-507E0399E677}"/>
              </a:ext>
              <a:ext uri="{C183D7F6-B498-43B3-948B-1728B52AA6E4}">
                <adec:decorative xmlns:adec="http://schemas.microsoft.com/office/drawing/2017/decorative" val="1"/>
              </a:ext>
            </a:extLst>
          </p:cNvPr>
          <p:cNvSpPr>
            <a:spLocks/>
          </p:cNvSpPr>
          <p:nvPr/>
        </p:nvSpPr>
        <p:spPr>
          <a:xfrm>
            <a:off x="990182" y="6401042"/>
            <a:ext cx="403387" cy="113603"/>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solidFill>
            <a:schemeClr val="bg1">
              <a:lumMod val="75000"/>
            </a:schemeClr>
          </a:solidFill>
          <a:ln w="0" cap="flat">
            <a:noFill/>
            <a:prstDash val="solid"/>
            <a:miter/>
          </a:ln>
        </p:spPr>
        <p:txBody>
          <a:bodyPr rtlCol="0" anchor="ctr"/>
          <a:lstStyle/>
          <a:p>
            <a:endParaRPr lang="en-US"/>
          </a:p>
        </p:txBody>
      </p:sp>
      <p:sp>
        <p:nvSpPr>
          <p:cNvPr id="97" name="TextBox 96" descr="OPERATING PRINCIPLES&#10;">
            <a:extLst>
              <a:ext uri="{FF2B5EF4-FFF2-40B4-BE49-F238E27FC236}">
                <a16:creationId xmlns:a16="http://schemas.microsoft.com/office/drawing/2014/main" id="{67064A1E-5B74-F305-BB47-8E30E1B4C4CC}"/>
              </a:ext>
            </a:extLst>
          </p:cNvPr>
          <p:cNvSpPr txBox="1">
            <a:spLocks/>
          </p:cNvSpPr>
          <p:nvPr/>
        </p:nvSpPr>
        <p:spPr>
          <a:xfrm>
            <a:off x="-15335" y="5983321"/>
            <a:ext cx="2414421" cy="307777"/>
          </a:xfrm>
          <a:prstGeom prst="rect">
            <a:avLst/>
          </a:prstGeom>
          <a:noFill/>
          <a:effectLst/>
        </p:spPr>
        <p:txBody>
          <a:bodyPr wrap="square" lIns="91440" tIns="45720" rIns="91440" bIns="45720" rtlCol="0" anchor="t">
            <a:spAutoFit/>
          </a:bodyPr>
          <a:lstStyle/>
          <a:p>
            <a:pPr algn="ctr"/>
            <a:r>
              <a:rPr lang="en-US" sz="1400" b="1">
                <a:solidFill>
                  <a:schemeClr val="bg1"/>
                </a:solidFill>
                <a:latin typeface="Arial"/>
                <a:cs typeface="Arial"/>
              </a:rPr>
              <a:t>OPERATING PRINCIPLES</a:t>
            </a:r>
            <a:endParaRPr lang="en-US">
              <a:solidFill>
                <a:schemeClr val="bg1"/>
              </a:solidFill>
            </a:endParaRPr>
          </a:p>
        </p:txBody>
      </p:sp>
      <p:pic>
        <p:nvPicPr>
          <p:cNvPr id="104" name="Graphic 103">
            <a:extLst>
              <a:ext uri="{FF2B5EF4-FFF2-40B4-BE49-F238E27FC236}">
                <a16:creationId xmlns:a16="http://schemas.microsoft.com/office/drawing/2014/main" id="{198CBFE8-8766-F892-8EA9-8D6BB318FEF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427" y="6437777"/>
            <a:ext cx="219075" cy="838200"/>
          </a:xfrm>
          <a:prstGeom prst="rect">
            <a:avLst/>
          </a:prstGeom>
        </p:spPr>
      </p:pic>
      <p:sp>
        <p:nvSpPr>
          <p:cNvPr id="98" name="TextBox 97" descr="AGILITY">
            <a:extLst>
              <a:ext uri="{FF2B5EF4-FFF2-40B4-BE49-F238E27FC236}">
                <a16:creationId xmlns:a16="http://schemas.microsoft.com/office/drawing/2014/main" id="{0AFB8DD1-90AE-9AAF-D72C-2B3881040EAD}"/>
              </a:ext>
            </a:extLst>
          </p:cNvPr>
          <p:cNvSpPr txBox="1">
            <a:spLocks/>
          </p:cNvSpPr>
          <p:nvPr/>
        </p:nvSpPr>
        <p:spPr>
          <a:xfrm>
            <a:off x="215943" y="6423892"/>
            <a:ext cx="894254"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AGILITY</a:t>
            </a:r>
            <a:endParaRPr lang="en-US" sz="800">
              <a:latin typeface="Arial" panose="020B0604020202020204" pitchFamily="34" charset="0"/>
              <a:cs typeface="Arial" panose="020B0604020202020204" pitchFamily="34" charset="0"/>
            </a:endParaRPr>
          </a:p>
        </p:txBody>
      </p:sp>
      <p:sp>
        <p:nvSpPr>
          <p:cNvPr id="99" name="TextBox 98" descr="READINESS">
            <a:extLst>
              <a:ext uri="{FF2B5EF4-FFF2-40B4-BE49-F238E27FC236}">
                <a16:creationId xmlns:a16="http://schemas.microsoft.com/office/drawing/2014/main" id="{A1401AAE-2B22-8CAC-F0DB-A1B56BD59546}"/>
              </a:ext>
            </a:extLst>
          </p:cNvPr>
          <p:cNvSpPr txBox="1">
            <a:spLocks/>
          </p:cNvSpPr>
          <p:nvPr/>
        </p:nvSpPr>
        <p:spPr>
          <a:xfrm>
            <a:off x="208725" y="6767716"/>
            <a:ext cx="1040136"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READINESS</a:t>
            </a:r>
            <a:endParaRPr lang="en-US" sz="800">
              <a:latin typeface="Arial" panose="020B0604020202020204" pitchFamily="34" charset="0"/>
              <a:cs typeface="Arial" panose="020B0604020202020204" pitchFamily="34" charset="0"/>
            </a:endParaRPr>
          </a:p>
        </p:txBody>
      </p:sp>
      <p:sp>
        <p:nvSpPr>
          <p:cNvPr id="100" name="TextBox 99" descr="COLLABORATION">
            <a:extLst>
              <a:ext uri="{FF2B5EF4-FFF2-40B4-BE49-F238E27FC236}">
                <a16:creationId xmlns:a16="http://schemas.microsoft.com/office/drawing/2014/main" id="{F7DA1BE6-FB42-4FB7-7959-DD2F572D1049}"/>
              </a:ext>
            </a:extLst>
          </p:cNvPr>
          <p:cNvSpPr txBox="1">
            <a:spLocks/>
          </p:cNvSpPr>
          <p:nvPr/>
        </p:nvSpPr>
        <p:spPr>
          <a:xfrm>
            <a:off x="208724" y="7078866"/>
            <a:ext cx="1138622"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COLLABORATION </a:t>
            </a:r>
            <a:endParaRPr lang="en-US" sz="800">
              <a:latin typeface="Arial" panose="020B0604020202020204" pitchFamily="34" charset="0"/>
              <a:cs typeface="Arial" panose="020B0604020202020204" pitchFamily="34" charset="0"/>
            </a:endParaRPr>
          </a:p>
        </p:txBody>
      </p:sp>
      <p:pic>
        <p:nvPicPr>
          <p:cNvPr id="105" name="Graphic 104">
            <a:extLst>
              <a:ext uri="{FF2B5EF4-FFF2-40B4-BE49-F238E27FC236}">
                <a16:creationId xmlns:a16="http://schemas.microsoft.com/office/drawing/2014/main" id="{6EE91745-3F5F-B413-D9AC-B35D55F56B8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29168" y="6477070"/>
            <a:ext cx="228600" cy="800100"/>
          </a:xfrm>
          <a:prstGeom prst="rect">
            <a:avLst/>
          </a:prstGeom>
        </p:spPr>
      </p:pic>
      <p:sp>
        <p:nvSpPr>
          <p:cNvPr id="101" name="TextBox 100" descr="TRANSPARENCY&#10;">
            <a:extLst>
              <a:ext uri="{FF2B5EF4-FFF2-40B4-BE49-F238E27FC236}">
                <a16:creationId xmlns:a16="http://schemas.microsoft.com/office/drawing/2014/main" id="{2BF8DCD8-C109-B771-EC61-3B74F08568BE}"/>
              </a:ext>
            </a:extLst>
          </p:cNvPr>
          <p:cNvSpPr txBox="1">
            <a:spLocks/>
          </p:cNvSpPr>
          <p:nvPr/>
        </p:nvSpPr>
        <p:spPr>
          <a:xfrm>
            <a:off x="1389069" y="6469166"/>
            <a:ext cx="1187384"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TRANSPARENCY</a:t>
            </a:r>
            <a:endParaRPr lang="en-US" sz="800">
              <a:latin typeface="Arial" panose="020B0604020202020204" pitchFamily="34" charset="0"/>
              <a:cs typeface="Arial" panose="020B0604020202020204" pitchFamily="34" charset="0"/>
            </a:endParaRPr>
          </a:p>
        </p:txBody>
      </p:sp>
      <p:sp>
        <p:nvSpPr>
          <p:cNvPr id="102" name="TextBox 101" descr="EMPOWERMENT">
            <a:extLst>
              <a:ext uri="{FF2B5EF4-FFF2-40B4-BE49-F238E27FC236}">
                <a16:creationId xmlns:a16="http://schemas.microsoft.com/office/drawing/2014/main" id="{FBB26C6E-A0A0-8979-5A05-D541FBE8F7E6}"/>
              </a:ext>
            </a:extLst>
          </p:cNvPr>
          <p:cNvSpPr txBox="1">
            <a:spLocks/>
          </p:cNvSpPr>
          <p:nvPr/>
        </p:nvSpPr>
        <p:spPr>
          <a:xfrm>
            <a:off x="1389069" y="6784758"/>
            <a:ext cx="1156661"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EMPOWERMENT</a:t>
            </a:r>
            <a:endParaRPr lang="en-US" sz="800">
              <a:latin typeface="Arial" panose="020B0604020202020204" pitchFamily="34" charset="0"/>
              <a:cs typeface="Arial" panose="020B0604020202020204" pitchFamily="34" charset="0"/>
            </a:endParaRPr>
          </a:p>
        </p:txBody>
      </p:sp>
      <p:sp>
        <p:nvSpPr>
          <p:cNvPr id="103" name="TextBox 102" descr="DATA DRIVEN&#10;">
            <a:extLst>
              <a:ext uri="{FF2B5EF4-FFF2-40B4-BE49-F238E27FC236}">
                <a16:creationId xmlns:a16="http://schemas.microsoft.com/office/drawing/2014/main" id="{8AFAC75F-BE4D-6149-2D88-43B62064F806}"/>
              </a:ext>
            </a:extLst>
          </p:cNvPr>
          <p:cNvSpPr txBox="1">
            <a:spLocks/>
          </p:cNvSpPr>
          <p:nvPr/>
        </p:nvSpPr>
        <p:spPr>
          <a:xfrm>
            <a:off x="1389069" y="7084962"/>
            <a:ext cx="929627"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DATA DRIVEN</a:t>
            </a:r>
            <a:endParaRPr lang="en-US" sz="800">
              <a:latin typeface="Arial" panose="020B0604020202020204" pitchFamily="34" charset="0"/>
              <a:cs typeface="Arial" panose="020B0604020202020204" pitchFamily="34" charset="0"/>
            </a:endParaRPr>
          </a:p>
        </p:txBody>
      </p:sp>
      <p:sp>
        <p:nvSpPr>
          <p:cNvPr id="79" name="Rectangle: Top Corners Rounded 78">
            <a:extLst>
              <a:ext uri="{FF2B5EF4-FFF2-40B4-BE49-F238E27FC236}">
                <a16:creationId xmlns:a16="http://schemas.microsoft.com/office/drawing/2014/main" id="{A4B558CF-E18A-9829-9B09-7AB6A23F401A}"/>
              </a:ext>
              <a:ext uri="{C183D7F6-B498-43B3-948B-1728B52AA6E4}">
                <adec:decorative xmlns:adec="http://schemas.microsoft.com/office/drawing/2017/decorative" val="1"/>
              </a:ext>
            </a:extLst>
          </p:cNvPr>
          <p:cNvSpPr>
            <a:spLocks/>
          </p:cNvSpPr>
          <p:nvPr/>
        </p:nvSpPr>
        <p:spPr>
          <a:xfrm>
            <a:off x="2437575" y="1511071"/>
            <a:ext cx="9634559" cy="273901"/>
          </a:xfrm>
          <a:prstGeom prst="round2SameRect">
            <a:avLst/>
          </a:prstGeom>
          <a:solidFill>
            <a:srgbClr val="8299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descr="TRANSFORMATION IMPERATIVES&#10;">
            <a:extLst>
              <a:ext uri="{FF2B5EF4-FFF2-40B4-BE49-F238E27FC236}">
                <a16:creationId xmlns:a16="http://schemas.microsoft.com/office/drawing/2014/main" id="{A6811578-76A1-55F1-3B79-6540E57B7244}"/>
              </a:ext>
            </a:extLst>
          </p:cNvPr>
          <p:cNvSpPr txBox="1">
            <a:spLocks/>
          </p:cNvSpPr>
          <p:nvPr/>
        </p:nvSpPr>
        <p:spPr>
          <a:xfrm>
            <a:off x="4013098" y="1494133"/>
            <a:ext cx="6483512" cy="307777"/>
          </a:xfrm>
          <a:prstGeom prst="rect">
            <a:avLst/>
          </a:prstGeom>
          <a:noFill/>
          <a:effectLst/>
        </p:spPr>
        <p:txBody>
          <a:bodyPr wrap="square" lIns="91440" tIns="45720" rIns="91440" bIns="45720" rtlCol="0" anchor="t">
            <a:spAutoFit/>
          </a:bodyPr>
          <a:lstStyle/>
          <a:p>
            <a:pPr algn="ctr"/>
            <a:r>
              <a:rPr lang="en-US" sz="1400" b="1">
                <a:solidFill>
                  <a:schemeClr val="bg1"/>
                </a:solidFill>
                <a:latin typeface="Arial"/>
                <a:cs typeface="Arial"/>
              </a:rPr>
              <a:t>TRANSFORMATION IMPERATIVES</a:t>
            </a:r>
            <a:endParaRPr lang="en-US">
              <a:solidFill>
                <a:schemeClr val="bg1"/>
              </a:solidFill>
            </a:endParaRPr>
          </a:p>
        </p:txBody>
      </p:sp>
      <p:grpSp>
        <p:nvGrpSpPr>
          <p:cNvPr id="7" name="Group 6">
            <a:extLst>
              <a:ext uri="{FF2B5EF4-FFF2-40B4-BE49-F238E27FC236}">
                <a16:creationId xmlns:a16="http://schemas.microsoft.com/office/drawing/2014/main" id="{B74E86F7-627B-ECAE-6077-031706FD2128}"/>
              </a:ext>
              <a:ext uri="{C183D7F6-B498-43B3-948B-1728B52AA6E4}">
                <adec:decorative xmlns:adec="http://schemas.microsoft.com/office/drawing/2017/decorative" val="1"/>
              </a:ext>
            </a:extLst>
          </p:cNvPr>
          <p:cNvGrpSpPr>
            <a:grpSpLocks/>
          </p:cNvGrpSpPr>
          <p:nvPr/>
        </p:nvGrpSpPr>
        <p:grpSpPr>
          <a:xfrm>
            <a:off x="2443278" y="1826318"/>
            <a:ext cx="2346571" cy="784306"/>
            <a:chOff x="664116" y="3533435"/>
            <a:chExt cx="1588008" cy="940361"/>
          </a:xfrm>
          <a:solidFill>
            <a:srgbClr val="0A3348"/>
          </a:solidFill>
        </p:grpSpPr>
        <p:sp>
          <p:nvSpPr>
            <p:cNvPr id="8" name="Freeform: Shape 7">
              <a:extLst>
                <a:ext uri="{FF2B5EF4-FFF2-40B4-BE49-F238E27FC236}">
                  <a16:creationId xmlns:a16="http://schemas.microsoft.com/office/drawing/2014/main" id="{68146A84-E392-2C86-EDA3-841D6CDBECE1}"/>
                </a:ext>
              </a:extLst>
            </p:cNvPr>
            <p:cNvSpPr>
              <a:spLocks/>
            </p:cNvSpPr>
            <p:nvPr/>
          </p:nvSpPr>
          <p:spPr>
            <a:xfrm>
              <a:off x="664116" y="3533435"/>
              <a:ext cx="1588008" cy="804154"/>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0A3348"/>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08CE810-4A95-7728-F81D-1870894C7000}"/>
                </a:ext>
              </a:extLst>
            </p:cNvPr>
            <p:cNvSpPr>
              <a:spLocks/>
            </p:cNvSpPr>
            <p:nvPr/>
          </p:nvSpPr>
          <p:spPr>
            <a:xfrm>
              <a:off x="1321626" y="4337589"/>
              <a:ext cx="272986" cy="136207"/>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grpFill/>
            <a:ln w="0" cap="flat">
              <a:noFill/>
              <a:prstDash val="solid"/>
              <a:miter/>
            </a:ln>
          </p:spPr>
          <p:txBody>
            <a:bodyPr rtlCol="0" anchor="ctr"/>
            <a:lstStyle/>
            <a:p>
              <a:endParaRPr lang="en-US"/>
            </a:p>
          </p:txBody>
        </p:sp>
      </p:grpSp>
      <p:sp>
        <p:nvSpPr>
          <p:cNvPr id="10" name="TextBox 9" descr="PEOPLE">
            <a:extLst>
              <a:ext uri="{FF2B5EF4-FFF2-40B4-BE49-F238E27FC236}">
                <a16:creationId xmlns:a16="http://schemas.microsoft.com/office/drawing/2014/main" id="{5DB34A22-DA53-F095-31D8-798108A2B1D6}"/>
              </a:ext>
            </a:extLst>
          </p:cNvPr>
          <p:cNvSpPr txBox="1">
            <a:spLocks/>
          </p:cNvSpPr>
          <p:nvPr/>
        </p:nvSpPr>
        <p:spPr>
          <a:xfrm>
            <a:off x="3147211" y="1823195"/>
            <a:ext cx="937716" cy="307777"/>
          </a:xfrm>
          <a:prstGeom prst="rect">
            <a:avLst/>
          </a:prstGeom>
          <a:noFill/>
          <a:effectLst/>
        </p:spPr>
        <p:txBody>
          <a:bodyPr wrap="square" lIns="91440" tIns="45720" rIns="91440" bIns="45720" rtlCol="0" anchor="t">
            <a:spAutoFit/>
          </a:bodyPr>
          <a:lstStyle/>
          <a:p>
            <a:pPr algn="ctr"/>
            <a:r>
              <a:rPr lang="en-US" sz="1400" b="1">
                <a:solidFill>
                  <a:schemeClr val="bg1"/>
                </a:solidFill>
                <a:latin typeface="Arial"/>
                <a:cs typeface="Arial"/>
              </a:rPr>
              <a:t>PEOPLE</a:t>
            </a:r>
            <a:endParaRPr lang="en-US">
              <a:solidFill>
                <a:schemeClr val="bg1"/>
              </a:solidFill>
            </a:endParaRPr>
          </a:p>
        </p:txBody>
      </p:sp>
      <p:pic>
        <p:nvPicPr>
          <p:cNvPr id="41" name="Graphic 40">
            <a:extLst>
              <a:ext uri="{FF2B5EF4-FFF2-40B4-BE49-F238E27FC236}">
                <a16:creationId xmlns:a16="http://schemas.microsoft.com/office/drawing/2014/main" id="{EECD562F-D836-94AC-7009-A5E6CA3C159C}"/>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19811" y="2137996"/>
            <a:ext cx="381000" cy="381000"/>
          </a:xfrm>
          <a:prstGeom prst="rect">
            <a:avLst/>
          </a:prstGeom>
        </p:spPr>
      </p:pic>
      <p:sp>
        <p:nvSpPr>
          <p:cNvPr id="6" name="Rectangle 5">
            <a:extLst>
              <a:ext uri="{FF2B5EF4-FFF2-40B4-BE49-F238E27FC236}">
                <a16:creationId xmlns:a16="http://schemas.microsoft.com/office/drawing/2014/main" id="{5CB08291-EFAA-C0D8-BCB0-EE318347D437}"/>
              </a:ext>
              <a:ext uri="{C183D7F6-B498-43B3-948B-1728B52AA6E4}">
                <adec:decorative xmlns:adec="http://schemas.microsoft.com/office/drawing/2017/decorative" val="1"/>
              </a:ext>
            </a:extLst>
          </p:cNvPr>
          <p:cNvSpPr>
            <a:spLocks/>
          </p:cNvSpPr>
          <p:nvPr/>
        </p:nvSpPr>
        <p:spPr>
          <a:xfrm>
            <a:off x="2440676" y="2497020"/>
            <a:ext cx="2346571" cy="4738667"/>
          </a:xfrm>
          <a:prstGeom prst="rect">
            <a:avLst/>
          </a:prstGeom>
          <a:solidFill>
            <a:srgbClr val="E0E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descr="Build Organizational Agility Through Our People and Culture&#10;">
            <a:extLst>
              <a:ext uri="{FF2B5EF4-FFF2-40B4-BE49-F238E27FC236}">
                <a16:creationId xmlns:a16="http://schemas.microsoft.com/office/drawing/2014/main" id="{7C05CD1F-A0B8-DC58-8FA1-7CC3A99E3672}"/>
              </a:ext>
            </a:extLst>
          </p:cNvPr>
          <p:cNvSpPr txBox="1">
            <a:spLocks/>
          </p:cNvSpPr>
          <p:nvPr/>
        </p:nvSpPr>
        <p:spPr>
          <a:xfrm>
            <a:off x="2437575" y="2640113"/>
            <a:ext cx="2346571" cy="384721"/>
          </a:xfrm>
          <a:prstGeom prst="rect">
            <a:avLst/>
          </a:prstGeom>
          <a:noFill/>
        </p:spPr>
        <p:txBody>
          <a:bodyPr wrap="square" lIns="91440" tIns="45720" rIns="91440" bIns="45720" rtlCol="0" anchor="t">
            <a:spAutoFit/>
          </a:bodyPr>
          <a:lstStyle/>
          <a:p>
            <a:pPr marL="0" lvl="1">
              <a:spcBef>
                <a:spcPts val="300"/>
              </a:spcBef>
            </a:pPr>
            <a:r>
              <a:rPr lang="en-US" sz="950" b="1">
                <a:latin typeface="Arial"/>
                <a:cs typeface="Arial"/>
              </a:rPr>
              <a:t>Build Organizational Agility Through Our People and Culture</a:t>
            </a:r>
          </a:p>
        </p:txBody>
      </p:sp>
      <p:sp>
        <p:nvSpPr>
          <p:cNvPr id="31" name="TextBox 30" descr="Success factor: Workforce readiness across the enterprise; organizational alignment    &#10;">
            <a:extLst>
              <a:ext uri="{FF2B5EF4-FFF2-40B4-BE49-F238E27FC236}">
                <a16:creationId xmlns:a16="http://schemas.microsoft.com/office/drawing/2014/main" id="{2A71FF8B-CBCB-DC12-8D41-AAED0FCF3AB6}"/>
              </a:ext>
            </a:extLst>
          </p:cNvPr>
          <p:cNvSpPr txBox="1">
            <a:spLocks/>
          </p:cNvSpPr>
          <p:nvPr/>
        </p:nvSpPr>
        <p:spPr>
          <a:xfrm>
            <a:off x="2437575" y="3251594"/>
            <a:ext cx="2346571" cy="530915"/>
          </a:xfrm>
          <a:prstGeom prst="rect">
            <a:avLst/>
          </a:prstGeom>
          <a:noFill/>
        </p:spPr>
        <p:txBody>
          <a:bodyPr wrap="square" lIns="91440" tIns="45720" rIns="91440" bIns="45720" rtlCol="0" anchor="t">
            <a:spAutoFit/>
          </a:bodyPr>
          <a:lstStyle/>
          <a:p>
            <a:pPr marL="0" lvl="1">
              <a:spcBef>
                <a:spcPts val="300"/>
              </a:spcBef>
            </a:pPr>
            <a:r>
              <a:rPr lang="en-US" sz="950" i="1"/>
              <a:t>Success factor: Workforce readiness across the enterprise; organizational alignment    </a:t>
            </a:r>
          </a:p>
        </p:txBody>
      </p:sp>
      <p:sp>
        <p:nvSpPr>
          <p:cNvPr id="30" name="TextBox 29" descr="Attract and retain talent with the right skillsets and expertise who are invested in DLA’s mission.&#10;Build and exercise mission-driven skills and standards for operating successfully in a Contested Logistics environment.&#10;Sustain an agile and resilient workforce; foster an adaptive culture of growth, inclusion, support, and safety.&#10;Enhance Agency performance by instituting DLA data literacy and acumen, and empowering the workforce to interpret and use data effectively.&#10;Foster Joint Logistics Enterprise thought, communication, and collaboration.">
            <a:extLst>
              <a:ext uri="{FF2B5EF4-FFF2-40B4-BE49-F238E27FC236}">
                <a16:creationId xmlns:a16="http://schemas.microsoft.com/office/drawing/2014/main" id="{5987F15F-E971-5B5F-9D0D-77DD88DB673F}"/>
              </a:ext>
            </a:extLst>
          </p:cNvPr>
          <p:cNvSpPr txBox="1">
            <a:spLocks/>
          </p:cNvSpPr>
          <p:nvPr/>
        </p:nvSpPr>
        <p:spPr>
          <a:xfrm>
            <a:off x="2441611" y="3794372"/>
            <a:ext cx="2342535" cy="3031599"/>
          </a:xfrm>
          <a:prstGeom prst="rect">
            <a:avLst/>
          </a:prstGeom>
          <a:noFill/>
        </p:spPr>
        <p:txBody>
          <a:bodyPr wrap="square" lIns="91440" tIns="45720" rIns="91440" bIns="45720" rtlCol="0" anchor="t">
            <a:spAutoFit/>
          </a:bodyPr>
          <a:lstStyle/>
          <a:p>
            <a:pPr marL="182880" lvl="1" indent="-182880">
              <a:spcBef>
                <a:spcPts val="300"/>
              </a:spcBef>
              <a:spcAft>
                <a:spcPts val="300"/>
              </a:spcAft>
              <a:buFont typeface="Arial"/>
              <a:buChar char="•"/>
            </a:pPr>
            <a:r>
              <a:rPr kumimoji="0" lang="en-US" sz="900" b="1" i="0" u="none" strike="noStrike" kern="1200" cap="none" spc="0" normalizeH="0" baseline="0" noProof="0" dirty="0">
                <a:ln>
                  <a:noFill/>
                </a:ln>
                <a:solidFill>
                  <a:prstClr val="black"/>
                </a:solidFill>
                <a:effectLst/>
                <a:uLnTx/>
                <a:uFillTx/>
                <a:ea typeface="+mn-ea"/>
                <a:cs typeface="Arial"/>
                <a:sym typeface=""/>
              </a:rPr>
              <a:t>Attract and retain talent with the right skillsets and expertise who are invested in DLA’s mission</a:t>
            </a:r>
            <a:r>
              <a:rPr lang="en-US" sz="900" b="1" dirty="0">
                <a:solidFill>
                  <a:prstClr val="black"/>
                </a:solidFill>
                <a:cs typeface="Arial"/>
                <a:sym typeface=""/>
              </a:rPr>
              <a:t>.</a:t>
            </a:r>
            <a:endParaRPr lang="en-US" sz="900" b="1" i="0" u="none" strike="noStrike" kern="1200" cap="none" spc="0" normalizeH="0" baseline="0" noProof="0" dirty="0">
              <a:ln>
                <a:noFill/>
              </a:ln>
              <a:solidFill>
                <a:prstClr val="black"/>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a:buChar char="•"/>
              <a:tabLst/>
              <a:defRPr/>
            </a:pPr>
            <a:r>
              <a:rPr kumimoji="0" lang="en-US" sz="900" b="1" i="0" u="none" strike="noStrike" kern="1200" cap="none" spc="0" normalizeH="0" baseline="0" noProof="0" dirty="0">
                <a:ln>
                  <a:noFill/>
                </a:ln>
                <a:solidFill>
                  <a:prstClr val="black"/>
                </a:solidFill>
                <a:effectLst/>
                <a:uLnTx/>
                <a:uFillTx/>
                <a:cs typeface="Arial"/>
                <a:sym typeface=""/>
              </a:rPr>
              <a:t>Build and exercise mission-driven skills and standards for operating successfully in a </a:t>
            </a:r>
            <a:r>
              <a:rPr lang="en-US" sz="900" b="1" dirty="0">
                <a:solidFill>
                  <a:prstClr val="black"/>
                </a:solidFill>
                <a:cs typeface="Arial"/>
                <a:sym typeface=""/>
              </a:rPr>
              <a:t>Contested</a:t>
            </a:r>
            <a:r>
              <a:rPr kumimoji="0" lang="en-US" sz="900" b="1" i="0" u="none" strike="noStrike" kern="1200" cap="none" spc="0" normalizeH="0" baseline="0" noProof="0" dirty="0">
                <a:ln>
                  <a:noFill/>
                </a:ln>
                <a:solidFill>
                  <a:prstClr val="black"/>
                </a:solidFill>
                <a:effectLst/>
                <a:uLnTx/>
                <a:uFillTx/>
                <a:cs typeface="Arial"/>
                <a:sym typeface=""/>
              </a:rPr>
              <a:t> </a:t>
            </a:r>
            <a:r>
              <a:rPr lang="en-US" sz="900" b="1" dirty="0">
                <a:solidFill>
                  <a:prstClr val="black"/>
                </a:solidFill>
                <a:cs typeface="Arial"/>
                <a:sym typeface=""/>
              </a:rPr>
              <a:t>Logistics</a:t>
            </a:r>
            <a:r>
              <a:rPr kumimoji="0" lang="en-US" sz="900" b="1" i="0" u="none" strike="noStrike" kern="1200" cap="none" spc="0" normalizeH="0" baseline="0" noProof="0" dirty="0">
                <a:ln>
                  <a:noFill/>
                </a:ln>
                <a:solidFill>
                  <a:prstClr val="black"/>
                </a:solidFill>
                <a:effectLst/>
                <a:uLnTx/>
                <a:uFillTx/>
                <a:cs typeface="Arial"/>
                <a:sym typeface=""/>
              </a:rPr>
              <a:t> environment</a:t>
            </a:r>
            <a:r>
              <a:rPr lang="en-US" sz="900" b="1" dirty="0">
                <a:solidFill>
                  <a:prstClr val="black"/>
                </a:solidFill>
                <a:cs typeface="Arial"/>
                <a:sym typeface=""/>
              </a:rPr>
              <a:t>.</a:t>
            </a:r>
            <a:endParaRPr lang="en-US" sz="900" b="1" i="0" u="none" strike="noStrike" kern="1200" cap="none" spc="0" normalizeH="0" baseline="0" noProof="0" dirty="0">
              <a:ln>
                <a:noFill/>
              </a:ln>
              <a:solidFill>
                <a:prstClr val="black"/>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a:buChar char="•"/>
              <a:tabLst/>
              <a:defRPr/>
            </a:pPr>
            <a:r>
              <a:rPr kumimoji="0" lang="en-US" sz="900" b="1" i="0" u="none" kern="1200" cap="none" spc="0" normalizeH="0" noProof="0" dirty="0">
                <a:ln>
                  <a:noFill/>
                </a:ln>
                <a:solidFill>
                  <a:prstClr val="black"/>
                </a:solidFill>
                <a:effectLst/>
                <a:uLnTx/>
                <a:uFillTx/>
                <a:cs typeface="Arial"/>
                <a:sym typeface=""/>
              </a:rPr>
              <a:t>Sustain an agile and resilient workforce; foster an adaptive culture of growth, support, and safety</a:t>
            </a:r>
            <a:r>
              <a:rPr lang="en-US" sz="900" b="1" dirty="0">
                <a:solidFill>
                  <a:prstClr val="black"/>
                </a:solidFill>
                <a:cs typeface="Arial"/>
                <a:sym typeface=""/>
              </a:rPr>
              <a:t>.</a:t>
            </a:r>
            <a:endParaRPr lang="en-US" sz="900" b="1" i="0" u="none" kern="1200" cap="none" spc="0" normalizeH="0" noProof="0" dirty="0">
              <a:ln>
                <a:noFill/>
              </a:ln>
              <a:solidFill>
                <a:prstClr val="black"/>
              </a:solidFill>
              <a:effectLst/>
              <a:uLnTx/>
              <a:uFillTx/>
              <a:cs typeface="Arial"/>
            </a:endParaRPr>
          </a:p>
          <a:p>
            <a:pPr marL="182880" lvl="1" indent="-182880">
              <a:spcBef>
                <a:spcPts val="300"/>
              </a:spcBef>
              <a:spcAft>
                <a:spcPts val="300"/>
              </a:spcAft>
              <a:buFont typeface="Arial"/>
              <a:buChar char="•"/>
            </a:pPr>
            <a:r>
              <a:rPr lang="en-US" sz="900" b="1" dirty="0">
                <a:effectLst/>
                <a:ea typeface="Times New Roman" panose="02020603050405020304" pitchFamily="18" charset="0"/>
                <a:cs typeface="Arial"/>
              </a:rPr>
              <a:t>Enhance Agency performance by institutin</a:t>
            </a:r>
            <a:r>
              <a:rPr lang="en-US" sz="900" b="1" dirty="0">
                <a:ea typeface="Times New Roman" panose="02020603050405020304" pitchFamily="18" charset="0"/>
                <a:cs typeface="Arial"/>
              </a:rPr>
              <a:t>g DLA data literacy and acumen, and empowering the workforce to interpret and use data effectively.</a:t>
            </a:r>
          </a:p>
          <a:p>
            <a:pPr marL="182880" lvl="1" indent="-182880">
              <a:spcBef>
                <a:spcPts val="300"/>
              </a:spcBef>
              <a:spcAft>
                <a:spcPts val="300"/>
              </a:spcAft>
              <a:buFont typeface="Arial"/>
              <a:buChar char="•"/>
            </a:pPr>
            <a:r>
              <a:rPr lang="en-US" sz="900" b="1" dirty="0">
                <a:effectLst/>
                <a:ea typeface="Times New Roman" panose="02020603050405020304" pitchFamily="18" charset="0"/>
                <a:cs typeface="Arial"/>
              </a:rPr>
              <a:t>Foster Joint Logistics Enterprise thought, communication, and collaboration</a:t>
            </a:r>
            <a:r>
              <a:rPr lang="en-US" sz="900" b="1" dirty="0">
                <a:ea typeface="Times New Roman" panose="02020603050405020304" pitchFamily="18" charset="0"/>
                <a:cs typeface="Arial"/>
              </a:rPr>
              <a:t>.</a:t>
            </a:r>
          </a:p>
        </p:txBody>
      </p:sp>
      <p:sp>
        <p:nvSpPr>
          <p:cNvPr id="12" name="Rectangle 11">
            <a:extLst>
              <a:ext uri="{FF2B5EF4-FFF2-40B4-BE49-F238E27FC236}">
                <a16:creationId xmlns:a16="http://schemas.microsoft.com/office/drawing/2014/main" id="{F8FB5712-F542-9C30-372D-DB30410A51F1}"/>
              </a:ext>
              <a:ext uri="{C183D7F6-B498-43B3-948B-1728B52AA6E4}">
                <adec:decorative xmlns:adec="http://schemas.microsoft.com/office/drawing/2017/decorative" val="1"/>
              </a:ext>
            </a:extLst>
          </p:cNvPr>
          <p:cNvSpPr>
            <a:spLocks/>
          </p:cNvSpPr>
          <p:nvPr/>
        </p:nvSpPr>
        <p:spPr>
          <a:xfrm>
            <a:off x="4883587" y="2497868"/>
            <a:ext cx="2352729" cy="4737820"/>
          </a:xfrm>
          <a:prstGeom prst="rect">
            <a:avLst/>
          </a:prstGeom>
          <a:solidFill>
            <a:srgbClr val="E0E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610CBA34-985E-CAD6-7D0B-278AD6D1E785}"/>
              </a:ext>
              <a:ext uri="{C183D7F6-B498-43B3-948B-1728B52AA6E4}">
                <adec:decorative xmlns:adec="http://schemas.microsoft.com/office/drawing/2017/decorative" val="1"/>
              </a:ext>
            </a:extLst>
          </p:cNvPr>
          <p:cNvGrpSpPr>
            <a:grpSpLocks/>
          </p:cNvGrpSpPr>
          <p:nvPr/>
        </p:nvGrpSpPr>
        <p:grpSpPr>
          <a:xfrm>
            <a:off x="4889745" y="1826319"/>
            <a:ext cx="2346571" cy="785295"/>
            <a:chOff x="664116" y="3533436"/>
            <a:chExt cx="1588008" cy="940360"/>
          </a:xfrm>
          <a:solidFill>
            <a:srgbClr val="25485B"/>
          </a:solidFill>
        </p:grpSpPr>
        <p:sp>
          <p:nvSpPr>
            <p:cNvPr id="14" name="Freeform: Shape 13">
              <a:extLst>
                <a:ext uri="{FF2B5EF4-FFF2-40B4-BE49-F238E27FC236}">
                  <a16:creationId xmlns:a16="http://schemas.microsoft.com/office/drawing/2014/main" id="{5E1BE06D-3DFB-E2FD-3631-71DA83BFD943}"/>
                </a:ext>
              </a:extLst>
            </p:cNvPr>
            <p:cNvSpPr>
              <a:spLocks/>
            </p:cNvSpPr>
            <p:nvPr/>
          </p:nvSpPr>
          <p:spPr>
            <a:xfrm>
              <a:off x="664116" y="3533436"/>
              <a:ext cx="1588008" cy="804153"/>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25485B"/>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8AB795E-EF55-6EB7-91B4-E60E4FA518EC}"/>
                </a:ext>
              </a:extLst>
            </p:cNvPr>
            <p:cNvSpPr>
              <a:spLocks/>
            </p:cNvSpPr>
            <p:nvPr/>
          </p:nvSpPr>
          <p:spPr>
            <a:xfrm>
              <a:off x="1321626" y="4337589"/>
              <a:ext cx="272986" cy="136207"/>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grpFill/>
            <a:ln w="0" cap="flat">
              <a:noFill/>
              <a:prstDash val="solid"/>
              <a:miter/>
            </a:ln>
          </p:spPr>
          <p:txBody>
            <a:bodyPr rtlCol="0" anchor="ctr"/>
            <a:lstStyle/>
            <a:p>
              <a:endParaRPr lang="en-US"/>
            </a:p>
          </p:txBody>
        </p:sp>
      </p:grpSp>
      <p:sp>
        <p:nvSpPr>
          <p:cNvPr id="16" name="TextBox 15" descr="PRECISION">
            <a:extLst>
              <a:ext uri="{FF2B5EF4-FFF2-40B4-BE49-F238E27FC236}">
                <a16:creationId xmlns:a16="http://schemas.microsoft.com/office/drawing/2014/main" id="{75D8AC84-AEA8-EC41-CBCB-5C3AC4A657F7}"/>
              </a:ext>
            </a:extLst>
          </p:cNvPr>
          <p:cNvSpPr txBox="1">
            <a:spLocks/>
          </p:cNvSpPr>
          <p:nvPr/>
        </p:nvSpPr>
        <p:spPr>
          <a:xfrm>
            <a:off x="5452445" y="1823195"/>
            <a:ext cx="1241046" cy="307777"/>
          </a:xfrm>
          <a:prstGeom prst="rect">
            <a:avLst/>
          </a:prstGeom>
          <a:noFill/>
          <a:effectLst/>
        </p:spPr>
        <p:txBody>
          <a:bodyPr wrap="square" lIns="91440" tIns="45720" rIns="91440" bIns="45720" rtlCol="0" anchor="t">
            <a:spAutoFit/>
          </a:bodyPr>
          <a:lstStyle/>
          <a:p>
            <a:r>
              <a:rPr lang="en-US" sz="1400" b="1">
                <a:solidFill>
                  <a:schemeClr val="bg1"/>
                </a:solidFill>
                <a:latin typeface="Arial"/>
                <a:cs typeface="Arial"/>
              </a:rPr>
              <a:t>PRECISION</a:t>
            </a:r>
            <a:endParaRPr lang="en-US">
              <a:solidFill>
                <a:schemeClr val="bg1"/>
              </a:solidFill>
            </a:endParaRPr>
          </a:p>
        </p:txBody>
      </p:sp>
      <p:pic>
        <p:nvPicPr>
          <p:cNvPr id="40" name="Graphic 39">
            <a:extLst>
              <a:ext uri="{FF2B5EF4-FFF2-40B4-BE49-F238E27FC236}">
                <a16:creationId xmlns:a16="http://schemas.microsoft.com/office/drawing/2014/main" id="{749387AB-27C8-8F0F-472F-01D50CC7B010}"/>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64035" y="2134211"/>
            <a:ext cx="381000" cy="381000"/>
          </a:xfrm>
          <a:prstGeom prst="rect">
            <a:avLst/>
          </a:prstGeom>
        </p:spPr>
      </p:pic>
      <p:sp>
        <p:nvSpPr>
          <p:cNvPr id="17" name="TextBox 16" descr="Calibrate Resilient and Responsive Logistics Solutions in Support of Military Readiness &#10;">
            <a:extLst>
              <a:ext uri="{FF2B5EF4-FFF2-40B4-BE49-F238E27FC236}">
                <a16:creationId xmlns:a16="http://schemas.microsoft.com/office/drawing/2014/main" id="{84AEB4DB-A923-8C0F-8B20-3192FFD6DF6C}"/>
              </a:ext>
            </a:extLst>
          </p:cNvPr>
          <p:cNvSpPr txBox="1">
            <a:spLocks/>
          </p:cNvSpPr>
          <p:nvPr/>
        </p:nvSpPr>
        <p:spPr>
          <a:xfrm>
            <a:off x="4877884" y="2640113"/>
            <a:ext cx="2358432" cy="530915"/>
          </a:xfrm>
          <a:prstGeom prst="rect">
            <a:avLst/>
          </a:prstGeom>
          <a:noFill/>
        </p:spPr>
        <p:txBody>
          <a:bodyPr wrap="square" lIns="91440" tIns="45720" rIns="91440" bIns="45720" rtlCol="0" anchor="t">
            <a:spAutoFit/>
          </a:bodyPr>
          <a:lstStyle/>
          <a:p>
            <a:pPr marL="0" lvl="1">
              <a:spcBef>
                <a:spcPts val="300"/>
              </a:spcBef>
            </a:pPr>
            <a:r>
              <a:rPr lang="en-US" sz="950" b="1">
                <a:latin typeface="Arial"/>
                <a:cs typeface="Arial"/>
              </a:rPr>
              <a:t>Calibrate Resilient and Responsive Logistics Solutions in Support of Military Readiness </a:t>
            </a:r>
          </a:p>
        </p:txBody>
      </p:sp>
      <p:sp>
        <p:nvSpPr>
          <p:cNvPr id="33" name="TextBox 32" descr="Success factor: Critical readiness and supply availability, with balanced cost&#10;">
            <a:extLst>
              <a:ext uri="{FF2B5EF4-FFF2-40B4-BE49-F238E27FC236}">
                <a16:creationId xmlns:a16="http://schemas.microsoft.com/office/drawing/2014/main" id="{6A3F0265-17E9-E321-4083-083D3F907F88}"/>
              </a:ext>
            </a:extLst>
          </p:cNvPr>
          <p:cNvSpPr txBox="1">
            <a:spLocks/>
          </p:cNvSpPr>
          <p:nvPr/>
        </p:nvSpPr>
        <p:spPr>
          <a:xfrm>
            <a:off x="4889744" y="3269247"/>
            <a:ext cx="2349225" cy="355482"/>
          </a:xfrm>
          <a:prstGeom prst="rect">
            <a:avLst/>
          </a:prstGeom>
          <a:noFill/>
        </p:spPr>
        <p:txBody>
          <a:bodyPr wrap="square" rtlCol="0">
            <a:spAutoFit/>
          </a:bodyPr>
          <a:lstStyle/>
          <a:p>
            <a:pPr defTabSz="760193">
              <a:lnSpc>
                <a:spcPct val="90000"/>
              </a:lnSpc>
              <a:spcBef>
                <a:spcPts val="352"/>
              </a:spcBef>
              <a:buSzPct val="100000"/>
              <a:defRPr/>
            </a:pPr>
            <a:r>
              <a:rPr lang="en-US" sz="950" i="1">
                <a:solidFill>
                  <a:prstClr val="black"/>
                </a:solidFill>
                <a:latin typeface="Arial" panose="020B0604020202020204" pitchFamily="34" charset="0"/>
                <a:cs typeface="Arial" panose="020B0604020202020204" pitchFamily="34" charset="0"/>
              </a:rPr>
              <a:t>Success factor: Critical readiness and supply availability, with balanced cost</a:t>
            </a:r>
          </a:p>
        </p:txBody>
      </p:sp>
      <p:sp>
        <p:nvSpPr>
          <p:cNvPr id="32" name="TextBox 31" descr="Set agile mission partner supply chain and services strategies to improve effectiveness of critical support and demand forecasting for the Warfighter.&#10;Strengthen digital interoperability and develop Artificial Intelligence-powered solutions to achieve decision advantage.&#10;Align performance metrics with customer readiness requirements and increase transparency of performance factors.&#10;Improve process discipline and align organizational resources to critical priorities.&#10;Establish effective internal controls to mitigate risk, achieve audit goals, and enhance accountability.&#10;">
            <a:extLst>
              <a:ext uri="{FF2B5EF4-FFF2-40B4-BE49-F238E27FC236}">
                <a16:creationId xmlns:a16="http://schemas.microsoft.com/office/drawing/2014/main" id="{42103940-0327-5373-8C15-1E8FAD3AED19}"/>
              </a:ext>
            </a:extLst>
          </p:cNvPr>
          <p:cNvSpPr txBox="1">
            <a:spLocks/>
          </p:cNvSpPr>
          <p:nvPr/>
        </p:nvSpPr>
        <p:spPr>
          <a:xfrm>
            <a:off x="4877403" y="3788817"/>
            <a:ext cx="2352729" cy="3031599"/>
          </a:xfrm>
          <a:prstGeom prst="rect">
            <a:avLst/>
          </a:prstGeom>
          <a:noFill/>
        </p:spPr>
        <p:txBody>
          <a:bodyPr wrap="square" lIns="91440" tIns="45720" rIns="91440" bIns="45720" rtlCol="0" anchor="t">
            <a:spAutoFit/>
          </a:bodyPr>
          <a:lstStyle/>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kumimoji="0" lang="en-US" sz="900" b="1" i="0" u="none" kern="1200" cap="none" spc="0" normalizeH="0" baseline="0" noProof="0">
                <a:ln>
                  <a:noFill/>
                </a:ln>
                <a:solidFill>
                  <a:prstClr val="black"/>
                </a:solidFill>
                <a:effectLst/>
                <a:uLnTx/>
                <a:uFillTx/>
                <a:cs typeface="Arial"/>
                <a:sym typeface=""/>
              </a:rPr>
              <a:t>Set agile mission partner supply chain and services strategies to improve effectiveness of critical support and demand forecasting for the Warfighter</a:t>
            </a:r>
            <a:r>
              <a:rPr lang="en-US" sz="900" b="1">
                <a:solidFill>
                  <a:prstClr val="black"/>
                </a:solidFill>
                <a:cs typeface="Arial"/>
                <a:sym typeface=""/>
              </a:rPr>
              <a:t>.</a:t>
            </a:r>
            <a:endParaRPr lang="en-US" sz="900" b="1" i="0" u="none" kern="1200" cap="none" spc="0" normalizeH="0" baseline="0" noProof="0">
              <a:ln>
                <a:noFill/>
              </a:ln>
              <a:solidFill>
                <a:prstClr val="black"/>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lang="en-US" sz="900" b="1">
                <a:effectLst/>
                <a:ea typeface="Times New Roman" panose="02020603050405020304" pitchFamily="18" charset="0"/>
                <a:cs typeface="Arial"/>
              </a:rPr>
              <a:t>Strengthen digital interoperability and develop Artificial Intelligence-powered solutions to achieve decision advantage</a:t>
            </a:r>
            <a:r>
              <a:rPr lang="en-US" sz="900" b="1">
                <a:ea typeface="Times New Roman" panose="02020603050405020304" pitchFamily="18" charset="0"/>
                <a:cs typeface="Arial"/>
              </a:rPr>
              <a:t>.</a:t>
            </a:r>
            <a:endParaRPr lang="en-US" sz="900" b="1" i="0" u="none" strike="sngStrike" kern="1200" cap="none" spc="0" normalizeH="0" baseline="0" noProof="0">
              <a:ln>
                <a:noFill/>
              </a:ln>
              <a:solidFill>
                <a:srgbClr val="FF0000"/>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kumimoji="0" lang="en-US" sz="900" b="1" i="0" u="none" strike="noStrike" kern="1200" cap="none" spc="0" normalizeH="0" baseline="0" noProof="0">
                <a:ln>
                  <a:noFill/>
                </a:ln>
                <a:solidFill>
                  <a:prstClr val="black"/>
                </a:solidFill>
                <a:effectLst/>
                <a:uLnTx/>
                <a:uFillTx/>
                <a:cs typeface="Arial"/>
                <a:sym typeface=""/>
              </a:rPr>
              <a:t>Align performance metrics with customer readiness requirements and increase transparency of performance factors</a:t>
            </a:r>
            <a:r>
              <a:rPr lang="en-US" sz="900" b="1">
                <a:solidFill>
                  <a:prstClr val="black"/>
                </a:solidFill>
                <a:cs typeface="Arial"/>
                <a:sym typeface=""/>
              </a:rPr>
              <a:t>.</a:t>
            </a:r>
            <a:endParaRPr lang="en-US" sz="900" b="1" i="0" u="none" strike="sngStrike" kern="1200" cap="none" spc="0" normalizeH="0" baseline="0" noProof="0">
              <a:ln>
                <a:noFill/>
              </a:ln>
              <a:solidFill>
                <a:prstClr val="black"/>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lang="en-US" sz="900" b="1">
                <a:solidFill>
                  <a:prstClr val="black"/>
                </a:solidFill>
                <a:cs typeface="Arial"/>
                <a:sym typeface=""/>
              </a:rPr>
              <a:t>Improve </a:t>
            </a:r>
            <a:r>
              <a:rPr kumimoji="0" lang="en-US" sz="900" b="1" i="0" u="none" kern="1200" cap="none" spc="0" normalizeH="0" baseline="0" noProof="0">
                <a:ln>
                  <a:noFill/>
                </a:ln>
                <a:solidFill>
                  <a:prstClr val="black"/>
                </a:solidFill>
                <a:effectLst/>
                <a:uLnTx/>
                <a:uFillTx/>
                <a:cs typeface="Arial"/>
                <a:sym typeface=""/>
              </a:rPr>
              <a:t>process discipline and align organizational resources to critical priorities</a:t>
            </a:r>
            <a:r>
              <a:rPr lang="en-US" sz="900" b="1">
                <a:solidFill>
                  <a:prstClr val="black"/>
                </a:solidFill>
                <a:cs typeface="Arial"/>
                <a:sym typeface=""/>
              </a:rPr>
              <a:t>.</a:t>
            </a:r>
            <a:endParaRPr lang="en-US" sz="900" b="1" strike="sngStrike">
              <a:solidFill>
                <a:prstClr val="black"/>
              </a:solidFill>
              <a:cs typeface="Arial"/>
              <a:sym typeface=""/>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lang="en-US" sz="900" b="1">
                <a:solidFill>
                  <a:prstClr val="black"/>
                </a:solidFill>
                <a:cs typeface="Arial"/>
                <a:sym typeface=""/>
              </a:rPr>
              <a:t>Establish effective internal controls to mitigate risk, achieve audit goals, and enhance accountability.</a:t>
            </a:r>
            <a:endParaRPr lang="en-US" sz="900" b="1">
              <a:solidFill>
                <a:prstClr val="black"/>
              </a:solidFill>
              <a:cs typeface="Arial"/>
            </a:endParaRPr>
          </a:p>
        </p:txBody>
      </p:sp>
      <p:grpSp>
        <p:nvGrpSpPr>
          <p:cNvPr id="18" name="Group 17">
            <a:extLst>
              <a:ext uri="{FF2B5EF4-FFF2-40B4-BE49-F238E27FC236}">
                <a16:creationId xmlns:a16="http://schemas.microsoft.com/office/drawing/2014/main" id="{DAEC886C-E7D4-64DC-CEF8-6F22A2C561F0}"/>
              </a:ext>
              <a:ext uri="{C183D7F6-B498-43B3-948B-1728B52AA6E4}">
                <adec:decorative xmlns:adec="http://schemas.microsoft.com/office/drawing/2017/decorative" val="1"/>
              </a:ext>
            </a:extLst>
          </p:cNvPr>
          <p:cNvGrpSpPr>
            <a:grpSpLocks/>
          </p:cNvGrpSpPr>
          <p:nvPr/>
        </p:nvGrpSpPr>
        <p:grpSpPr>
          <a:xfrm>
            <a:off x="7317174" y="1826319"/>
            <a:ext cx="2346571" cy="5408523"/>
            <a:chOff x="7333076" y="1172326"/>
            <a:chExt cx="2346571" cy="5408523"/>
          </a:xfrm>
        </p:grpSpPr>
        <p:sp>
          <p:nvSpPr>
            <p:cNvPr id="19" name="Rectangle 18">
              <a:extLst>
                <a:ext uri="{FF2B5EF4-FFF2-40B4-BE49-F238E27FC236}">
                  <a16:creationId xmlns:a16="http://schemas.microsoft.com/office/drawing/2014/main" id="{1F45481C-D942-6887-02D8-21B501F2DCB8}"/>
                </a:ext>
              </a:extLst>
            </p:cNvPr>
            <p:cNvSpPr>
              <a:spLocks/>
            </p:cNvSpPr>
            <p:nvPr/>
          </p:nvSpPr>
          <p:spPr>
            <a:xfrm>
              <a:off x="7337857" y="1843029"/>
              <a:ext cx="2339136" cy="4737820"/>
            </a:xfrm>
            <a:prstGeom prst="rect">
              <a:avLst/>
            </a:prstGeom>
            <a:solidFill>
              <a:srgbClr val="E0E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9ED2DFA5-7E06-417F-CAFF-EA778CB90090}"/>
                </a:ext>
              </a:extLst>
            </p:cNvPr>
            <p:cNvGrpSpPr>
              <a:grpSpLocks/>
            </p:cNvGrpSpPr>
            <p:nvPr/>
          </p:nvGrpSpPr>
          <p:grpSpPr>
            <a:xfrm>
              <a:off x="7333076" y="1172326"/>
              <a:ext cx="2346571" cy="784305"/>
              <a:chOff x="664116" y="3533436"/>
              <a:chExt cx="1588008" cy="940360"/>
            </a:xfrm>
            <a:solidFill>
              <a:srgbClr val="8299A2"/>
            </a:solidFill>
          </p:grpSpPr>
          <p:sp>
            <p:nvSpPr>
              <p:cNvPr id="21" name="Freeform: Shape 20">
                <a:extLst>
                  <a:ext uri="{FF2B5EF4-FFF2-40B4-BE49-F238E27FC236}">
                    <a16:creationId xmlns:a16="http://schemas.microsoft.com/office/drawing/2014/main" id="{A2813FE6-F163-5478-6A92-B85E46E523BF}"/>
                  </a:ext>
                </a:extLst>
              </p:cNvPr>
              <p:cNvSpPr>
                <a:spLocks/>
              </p:cNvSpPr>
              <p:nvPr/>
            </p:nvSpPr>
            <p:spPr>
              <a:xfrm>
                <a:off x="664116" y="3533436"/>
                <a:ext cx="1588008" cy="804153"/>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486777"/>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B91B010-E20B-31BD-ED0B-9C95B705E757}"/>
                  </a:ext>
                </a:extLst>
              </p:cNvPr>
              <p:cNvSpPr>
                <a:spLocks/>
              </p:cNvSpPr>
              <p:nvPr/>
            </p:nvSpPr>
            <p:spPr>
              <a:xfrm>
                <a:off x="1321626" y="4337589"/>
                <a:ext cx="272986" cy="136207"/>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solidFill>
                <a:srgbClr val="486777"/>
              </a:solidFill>
              <a:ln w="0" cap="flat">
                <a:noFill/>
                <a:prstDash val="solid"/>
                <a:miter/>
              </a:ln>
            </p:spPr>
            <p:txBody>
              <a:bodyPr rtlCol="0" anchor="ctr"/>
              <a:lstStyle/>
              <a:p>
                <a:endParaRPr lang="en-US"/>
              </a:p>
            </p:txBody>
          </p:sp>
        </p:grpSp>
      </p:grpSp>
      <p:sp>
        <p:nvSpPr>
          <p:cNvPr id="27" name="TextBox 26" descr="POSTURE&#10;">
            <a:extLst>
              <a:ext uri="{FF2B5EF4-FFF2-40B4-BE49-F238E27FC236}">
                <a16:creationId xmlns:a16="http://schemas.microsoft.com/office/drawing/2014/main" id="{B3C89551-DF19-58CD-7B50-A171C5799252}"/>
              </a:ext>
            </a:extLst>
          </p:cNvPr>
          <p:cNvSpPr txBox="1">
            <a:spLocks/>
          </p:cNvSpPr>
          <p:nvPr/>
        </p:nvSpPr>
        <p:spPr>
          <a:xfrm>
            <a:off x="7799016" y="1823195"/>
            <a:ext cx="1376595" cy="307777"/>
          </a:xfrm>
          <a:prstGeom prst="rect">
            <a:avLst/>
          </a:prstGeom>
          <a:noFill/>
          <a:effectLst/>
        </p:spPr>
        <p:txBody>
          <a:bodyPr wrap="square" lIns="91440" tIns="45720" rIns="91440" bIns="45720" rtlCol="0" anchor="t">
            <a:spAutoFit/>
          </a:bodyPr>
          <a:lstStyle/>
          <a:p>
            <a:pPr algn="ctr"/>
            <a:r>
              <a:rPr lang="en-US" sz="1400" b="1">
                <a:solidFill>
                  <a:schemeClr val="bg1"/>
                </a:solidFill>
                <a:latin typeface="Arial"/>
                <a:cs typeface="Arial"/>
              </a:rPr>
              <a:t>POSTURE</a:t>
            </a:r>
            <a:endParaRPr lang="en-US">
              <a:solidFill>
                <a:schemeClr val="bg1"/>
              </a:solidFill>
            </a:endParaRPr>
          </a:p>
        </p:txBody>
      </p:sp>
      <p:pic>
        <p:nvPicPr>
          <p:cNvPr id="38" name="Graphic 37">
            <a:extLst>
              <a:ext uri="{FF2B5EF4-FFF2-40B4-BE49-F238E27FC236}">
                <a16:creationId xmlns:a16="http://schemas.microsoft.com/office/drawing/2014/main" id="{F7A55A02-9F0C-D1B6-B942-73E1DF26093B}"/>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294736" y="2136998"/>
            <a:ext cx="381000" cy="381000"/>
          </a:xfrm>
          <a:prstGeom prst="rect">
            <a:avLst/>
          </a:prstGeom>
        </p:spPr>
      </p:pic>
      <p:sp>
        <p:nvSpPr>
          <p:cNvPr id="23" name="TextBox 22" descr="Enhance Support to Integrated Deterrence Across the Continuum of Conflict in Contested Logistics Environments&#10;">
            <a:extLst>
              <a:ext uri="{FF2B5EF4-FFF2-40B4-BE49-F238E27FC236}">
                <a16:creationId xmlns:a16="http://schemas.microsoft.com/office/drawing/2014/main" id="{C9F5A844-975E-2432-9487-ABAE1DBA00D2}"/>
              </a:ext>
            </a:extLst>
          </p:cNvPr>
          <p:cNvSpPr txBox="1">
            <a:spLocks/>
          </p:cNvSpPr>
          <p:nvPr/>
        </p:nvSpPr>
        <p:spPr>
          <a:xfrm>
            <a:off x="7326953" y="2640113"/>
            <a:ext cx="2334138" cy="677108"/>
          </a:xfrm>
          <a:prstGeom prst="rect">
            <a:avLst/>
          </a:prstGeom>
          <a:noFill/>
        </p:spPr>
        <p:txBody>
          <a:bodyPr wrap="square" lIns="91440" tIns="45720" rIns="91440" bIns="45720" rtlCol="0" anchor="t">
            <a:spAutoFit/>
          </a:bodyPr>
          <a:lstStyle/>
          <a:p>
            <a:pPr marL="0" lvl="1">
              <a:spcBef>
                <a:spcPts val="300"/>
              </a:spcBef>
            </a:pPr>
            <a:r>
              <a:rPr lang="en-US" sz="950" b="1">
                <a:latin typeface="Arial"/>
                <a:cs typeface="Arial"/>
              </a:rPr>
              <a:t>Enhance Support to Integrated Deterrence Across the Continuum of Conflict in Contested Logistics Environments</a:t>
            </a:r>
          </a:p>
        </p:txBody>
      </p:sp>
      <p:sp>
        <p:nvSpPr>
          <p:cNvPr id="35" name="TextBox 34" descr="Success factor: Logistics support and performance to Services and CCMD Requirements&#10;">
            <a:extLst>
              <a:ext uri="{FF2B5EF4-FFF2-40B4-BE49-F238E27FC236}">
                <a16:creationId xmlns:a16="http://schemas.microsoft.com/office/drawing/2014/main" id="{EB80A94E-F68F-72C6-A211-9EB52F5DC4C9}"/>
              </a:ext>
            </a:extLst>
          </p:cNvPr>
          <p:cNvSpPr txBox="1">
            <a:spLocks/>
          </p:cNvSpPr>
          <p:nvPr/>
        </p:nvSpPr>
        <p:spPr>
          <a:xfrm>
            <a:off x="7324299" y="3257192"/>
            <a:ext cx="2334138" cy="530915"/>
          </a:xfrm>
          <a:prstGeom prst="rect">
            <a:avLst/>
          </a:prstGeom>
          <a:noFill/>
        </p:spPr>
        <p:txBody>
          <a:bodyPr wrap="square" lIns="91440" tIns="45720" rIns="91440" bIns="45720" rtlCol="0" anchor="t">
            <a:spAutoFit/>
          </a:bodyPr>
          <a:lstStyle/>
          <a:p>
            <a:pPr marL="0" lvl="1">
              <a:spcBef>
                <a:spcPts val="300"/>
              </a:spcBef>
            </a:pPr>
            <a:r>
              <a:rPr lang="en-US" sz="950" i="1"/>
              <a:t>Success factor: Logistics support and performance to Services and CCMD Requirements</a:t>
            </a:r>
          </a:p>
        </p:txBody>
      </p:sp>
      <p:sp>
        <p:nvSpPr>
          <p:cNvPr id="34" name="TextBox 33" descr="Strengthen Agency global resilience through enhanced presence, positioning of materiel, and a balanced stance to project and protect capability.&#10;Develop resource strategies to support capital-intensive wartime inventory and forward positioning requirements.&#10;Optimize the Agency’s Command and Control (C2) structure, procedures, and capabilities to operate at the speed of conflict.&#10;Illuminate and mitigate global supply chain risk to increase resiliency and agility.&#10;Team with Services, industry, allies, and partners to develop comprehensive support strategies and capabilities to enhance global and regional sustainment capacity.&#10;">
            <a:extLst>
              <a:ext uri="{FF2B5EF4-FFF2-40B4-BE49-F238E27FC236}">
                <a16:creationId xmlns:a16="http://schemas.microsoft.com/office/drawing/2014/main" id="{3052ECA3-38E8-5527-322D-6E991E0412CA}"/>
              </a:ext>
            </a:extLst>
          </p:cNvPr>
          <p:cNvSpPr txBox="1">
            <a:spLocks/>
          </p:cNvSpPr>
          <p:nvPr/>
        </p:nvSpPr>
        <p:spPr>
          <a:xfrm>
            <a:off x="7320289" y="3795656"/>
            <a:ext cx="2334138" cy="3308598"/>
          </a:xfrm>
          <a:prstGeom prst="rect">
            <a:avLst/>
          </a:prstGeom>
          <a:noFill/>
        </p:spPr>
        <p:txBody>
          <a:bodyPr wrap="square" lIns="91440" tIns="45720" rIns="91440" bIns="45720" rtlCol="0" anchor="t">
            <a:spAutoFit/>
          </a:bodyPr>
          <a:lstStyle/>
          <a:p>
            <a:pPr marL="182880" marR="0" lvl="0" indent="-182880">
              <a:spcBef>
                <a:spcPts val="300"/>
              </a:spcBef>
              <a:spcAft>
                <a:spcPts val="300"/>
              </a:spcAft>
              <a:buFont typeface="Arial" panose="020B0604020202020204" pitchFamily="34" charset="0"/>
              <a:buChar char="•"/>
            </a:pPr>
            <a:r>
              <a:rPr lang="en-US" sz="900" b="1">
                <a:effectLst/>
                <a:ea typeface="Times New Roman" panose="02020603050405020304" pitchFamily="18" charset="0"/>
                <a:cs typeface="Arial"/>
              </a:rPr>
              <a:t>Strengthen Agency global resilience through enhanced presence, positioning of materiel, and a balanced stance to project and protect capability</a:t>
            </a:r>
            <a:r>
              <a:rPr lang="en-US" sz="900" b="1">
                <a:ea typeface="Times New Roman" panose="02020603050405020304" pitchFamily="18" charset="0"/>
                <a:cs typeface="Arial"/>
              </a:rPr>
              <a:t>.</a:t>
            </a:r>
            <a:endParaRPr lang="en-US" sz="900" b="1">
              <a:effectLst/>
              <a:ea typeface="Aptos" panose="020B0004020202020204" pitchFamily="34" charset="0"/>
              <a:cs typeface="Arial"/>
            </a:endParaRPr>
          </a:p>
          <a:p>
            <a:pPr marL="182880" indent="-182880" defTabSz="1074664">
              <a:spcBef>
                <a:spcPts val="300"/>
              </a:spcBef>
              <a:spcAft>
                <a:spcPts val="300"/>
              </a:spcAft>
              <a:buClr>
                <a:prstClr val="black"/>
              </a:buClr>
              <a:buSzPct val="100000"/>
              <a:buFont typeface="Arial" panose="020B0604020202020204" pitchFamily="34" charset="0"/>
              <a:buChar char="•"/>
              <a:defRPr/>
            </a:pPr>
            <a:r>
              <a:rPr kumimoji="0" lang="en-US" sz="900" b="1" i="0" u="none" strike="noStrike" kern="1200" cap="none" spc="0" normalizeH="0" baseline="0" noProof="0">
                <a:ln>
                  <a:noFill/>
                </a:ln>
                <a:solidFill>
                  <a:srgbClr val="000000"/>
                </a:solidFill>
                <a:effectLst/>
                <a:uLnTx/>
                <a:uFillTx/>
                <a:cs typeface="Arial"/>
              </a:rPr>
              <a:t>Develop resource strategies </a:t>
            </a:r>
            <a:r>
              <a:rPr kumimoji="0" lang="en-US" sz="900" b="1" i="0" u="none" strike="noStrike" kern="1200" cap="none" spc="0" normalizeH="0" baseline="0" noProof="0">
                <a:ln>
                  <a:noFill/>
                </a:ln>
                <a:solidFill>
                  <a:prstClr val="black"/>
                </a:solidFill>
                <a:effectLst/>
                <a:uLnTx/>
                <a:uFillTx/>
                <a:cs typeface="Arial"/>
                <a:sym typeface=""/>
              </a:rPr>
              <a:t>to support capital-intensive wartime inventory and forward positioning requirements</a:t>
            </a:r>
            <a:r>
              <a:rPr lang="en-US" sz="900" b="1">
                <a:solidFill>
                  <a:prstClr val="black"/>
                </a:solidFill>
                <a:cs typeface="Arial"/>
                <a:sym typeface=""/>
              </a:rPr>
              <a:t>.</a:t>
            </a:r>
            <a:endParaRPr lang="en-US" sz="900" b="1">
              <a:solidFill>
                <a:prstClr val="black"/>
              </a:solidFill>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kumimoji="0" lang="en-US" sz="900" b="1" i="0" u="none" strike="noStrike" kern="1200" cap="none" spc="0" normalizeH="0" baseline="0" noProof="0">
                <a:ln>
                  <a:noFill/>
                </a:ln>
                <a:solidFill>
                  <a:prstClr val="black"/>
                </a:solidFill>
                <a:effectLst/>
                <a:uLnTx/>
                <a:uFillTx/>
                <a:cs typeface="Arial"/>
                <a:sym typeface=""/>
              </a:rPr>
              <a:t>Optimize the Agency’s Command and Control (C2) structure, procedures, and capabilities to operate at the speed of conflict</a:t>
            </a:r>
            <a:r>
              <a:rPr lang="en-US" sz="900" b="1">
                <a:solidFill>
                  <a:prstClr val="black"/>
                </a:solidFill>
                <a:cs typeface="Arial"/>
                <a:sym typeface=""/>
              </a:rPr>
              <a:t>.</a:t>
            </a:r>
            <a:endParaRPr lang="en-US" sz="900" b="1" i="0" u="none" strike="sngStrike" kern="1200" cap="none" spc="0" normalizeH="0" baseline="0" noProof="0">
              <a:ln>
                <a:noFill/>
              </a:ln>
              <a:solidFill>
                <a:prstClr val="black"/>
              </a:solidFill>
              <a:effectLst/>
              <a:uLnTx/>
              <a:uFillTx/>
              <a:cs typeface="Arial"/>
            </a:endParaRPr>
          </a:p>
          <a:p>
            <a:pPr marL="182880" marR="0" lvl="0" indent="-182880">
              <a:spcBef>
                <a:spcPts val="300"/>
              </a:spcBef>
              <a:spcAft>
                <a:spcPts val="300"/>
              </a:spcAft>
              <a:buFont typeface="Arial" panose="020B0604020202020204" pitchFamily="34" charset="0"/>
              <a:buChar char="•"/>
            </a:pPr>
            <a:r>
              <a:rPr lang="en-US" sz="900" b="1">
                <a:effectLst/>
                <a:ea typeface="Times New Roman" panose="02020603050405020304" pitchFamily="18" charset="0"/>
                <a:cs typeface="Arial"/>
              </a:rPr>
              <a:t>Illuminate and mitigate global supply chain risk to increase resiliency and agility</a:t>
            </a:r>
            <a:r>
              <a:rPr lang="en-US" sz="900" b="1">
                <a:ea typeface="Times New Roman" panose="02020603050405020304" pitchFamily="18" charset="0"/>
                <a:cs typeface="Arial"/>
              </a:rPr>
              <a:t>.</a:t>
            </a:r>
            <a:endParaRPr lang="en-US" sz="900" b="1" strike="sngStrike">
              <a:solidFill>
                <a:srgbClr val="FF0000"/>
              </a:solidFill>
              <a:effectLst/>
              <a:ea typeface="Aptos" panose="020B0004020202020204" pitchFamily="34" charset="0"/>
              <a:cs typeface="Arial"/>
            </a:endParaRPr>
          </a:p>
          <a:p>
            <a:pPr marL="182880" lvl="0" indent="-182880" defTabSz="1074664">
              <a:spcBef>
                <a:spcPts val="300"/>
              </a:spcBef>
              <a:spcAft>
                <a:spcPts val="300"/>
              </a:spcAft>
              <a:buClr>
                <a:prstClr val="black"/>
              </a:buClr>
              <a:buFont typeface="Arial" panose="020B0604020202020204" pitchFamily="34" charset="0"/>
              <a:buChar char="•"/>
              <a:defRPr/>
            </a:pPr>
            <a:r>
              <a:rPr lang="en-US" sz="900" b="1">
                <a:effectLst/>
                <a:ea typeface="Times New Roman" panose="02020603050405020304" pitchFamily="18" charset="0"/>
                <a:cs typeface="Arial"/>
              </a:rPr>
              <a:t>Team with </a:t>
            </a:r>
            <a:r>
              <a:rPr lang="en-US" sz="900" b="1">
                <a:ea typeface="Times New Roman" panose="02020603050405020304" pitchFamily="18" charset="0"/>
                <a:cs typeface="Arial"/>
              </a:rPr>
              <a:t>Services, </a:t>
            </a:r>
            <a:r>
              <a:rPr lang="en-US" sz="900" b="1">
                <a:effectLst/>
                <a:ea typeface="Times New Roman" panose="02020603050405020304" pitchFamily="18" charset="0"/>
                <a:cs typeface="Arial"/>
              </a:rPr>
              <a:t>industry, allies, and partners to develop comprehensive support strategies and capabilities to enhance global and regional sustainment capacity</a:t>
            </a:r>
            <a:r>
              <a:rPr lang="en-US" sz="900" b="1">
                <a:ea typeface="Times New Roman" panose="02020603050405020304" pitchFamily="18" charset="0"/>
                <a:cs typeface="Arial"/>
              </a:rPr>
              <a:t>.</a:t>
            </a:r>
            <a:endParaRPr lang="en-US" sz="900" b="1">
              <a:effectLst/>
              <a:ea typeface="Times New Roman" panose="02020603050405020304" pitchFamily="18" charset="0"/>
              <a:cs typeface="Arial"/>
            </a:endParaRPr>
          </a:p>
        </p:txBody>
      </p:sp>
      <p:grpSp>
        <p:nvGrpSpPr>
          <p:cNvPr id="24" name="Group 23">
            <a:extLst>
              <a:ext uri="{FF2B5EF4-FFF2-40B4-BE49-F238E27FC236}">
                <a16:creationId xmlns:a16="http://schemas.microsoft.com/office/drawing/2014/main" id="{59026B71-CECE-0FEF-AA3A-94F07EA45194}"/>
              </a:ext>
              <a:ext uri="{C183D7F6-B498-43B3-948B-1728B52AA6E4}">
                <adec:decorative xmlns:adec="http://schemas.microsoft.com/office/drawing/2017/decorative" val="1"/>
              </a:ext>
            </a:extLst>
          </p:cNvPr>
          <p:cNvGrpSpPr>
            <a:grpSpLocks/>
          </p:cNvGrpSpPr>
          <p:nvPr/>
        </p:nvGrpSpPr>
        <p:grpSpPr>
          <a:xfrm>
            <a:off x="9725564" y="1826319"/>
            <a:ext cx="2346571" cy="784305"/>
            <a:chOff x="664116" y="3533436"/>
            <a:chExt cx="1588008" cy="940360"/>
          </a:xfrm>
          <a:solidFill>
            <a:srgbClr val="8299A2"/>
          </a:solidFill>
        </p:grpSpPr>
        <p:sp>
          <p:nvSpPr>
            <p:cNvPr id="25" name="Freeform: Shape 24">
              <a:extLst>
                <a:ext uri="{FF2B5EF4-FFF2-40B4-BE49-F238E27FC236}">
                  <a16:creationId xmlns:a16="http://schemas.microsoft.com/office/drawing/2014/main" id="{0C640BE9-1151-7A80-48C9-4A455F276AF0}"/>
                </a:ext>
              </a:extLst>
            </p:cNvPr>
            <p:cNvSpPr>
              <a:spLocks/>
            </p:cNvSpPr>
            <p:nvPr/>
          </p:nvSpPr>
          <p:spPr>
            <a:xfrm>
              <a:off x="664116" y="3533436"/>
              <a:ext cx="1588008" cy="804153"/>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486777"/>
            </a:solidFill>
            <a:ln w="0" cap="flat">
              <a:solidFill>
                <a:srgbClr val="8299A2"/>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6A0F5C0-C3E5-4817-65D2-078C963262F1}"/>
                </a:ext>
              </a:extLst>
            </p:cNvPr>
            <p:cNvSpPr>
              <a:spLocks/>
            </p:cNvSpPr>
            <p:nvPr/>
          </p:nvSpPr>
          <p:spPr>
            <a:xfrm>
              <a:off x="1321626" y="4337589"/>
              <a:ext cx="272986" cy="136207"/>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solidFill>
              <a:srgbClr val="486777"/>
            </a:solidFill>
            <a:ln w="0" cap="flat">
              <a:noFill/>
              <a:prstDash val="solid"/>
              <a:miter/>
            </a:ln>
          </p:spPr>
          <p:txBody>
            <a:bodyPr rtlCol="0" anchor="ctr"/>
            <a:lstStyle/>
            <a:p>
              <a:endParaRPr lang="en-US"/>
            </a:p>
          </p:txBody>
        </p:sp>
      </p:grpSp>
      <p:sp>
        <p:nvSpPr>
          <p:cNvPr id="29" name="TextBox 28" descr="PARTNERSHIPS">
            <a:extLst>
              <a:ext uri="{FF2B5EF4-FFF2-40B4-BE49-F238E27FC236}">
                <a16:creationId xmlns:a16="http://schemas.microsoft.com/office/drawing/2014/main" id="{62138D5B-AC6B-8E23-B8A6-C10E8C5F6F31}"/>
              </a:ext>
            </a:extLst>
          </p:cNvPr>
          <p:cNvSpPr txBox="1">
            <a:spLocks/>
          </p:cNvSpPr>
          <p:nvPr/>
        </p:nvSpPr>
        <p:spPr>
          <a:xfrm>
            <a:off x="10078817" y="1823195"/>
            <a:ext cx="1697437" cy="307777"/>
          </a:xfrm>
          <a:prstGeom prst="rect">
            <a:avLst/>
          </a:prstGeom>
          <a:noFill/>
          <a:effectLst/>
        </p:spPr>
        <p:txBody>
          <a:bodyPr wrap="square" lIns="91440" tIns="45720" rIns="91440" bIns="45720" rtlCol="0" anchor="t">
            <a:spAutoFit/>
          </a:bodyPr>
          <a:lstStyle/>
          <a:p>
            <a:r>
              <a:rPr lang="en-US" sz="1400" b="1">
                <a:solidFill>
                  <a:schemeClr val="bg1"/>
                </a:solidFill>
                <a:latin typeface="Arial"/>
                <a:cs typeface="Arial"/>
              </a:rPr>
              <a:t>PARTNERSHIPS</a:t>
            </a:r>
            <a:endParaRPr lang="en-US" sz="1400" b="1">
              <a:solidFill>
                <a:schemeClr val="bg1"/>
              </a:solidFill>
              <a:cs typeface="Arial"/>
            </a:endParaRPr>
          </a:p>
        </p:txBody>
      </p:sp>
      <p:pic>
        <p:nvPicPr>
          <p:cNvPr id="39" name="Graphic 38">
            <a:extLst>
              <a:ext uri="{FF2B5EF4-FFF2-40B4-BE49-F238E27FC236}">
                <a16:creationId xmlns:a16="http://schemas.microsoft.com/office/drawing/2014/main" id="{1038A23C-FA14-826B-D629-21128D2154F1}"/>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713569" y="2137996"/>
            <a:ext cx="381000" cy="381000"/>
          </a:xfrm>
          <a:prstGeom prst="rect">
            <a:avLst/>
          </a:prstGeom>
        </p:spPr>
      </p:pic>
      <p:sp>
        <p:nvSpPr>
          <p:cNvPr id="5" name="Rectangle 4">
            <a:extLst>
              <a:ext uri="{FF2B5EF4-FFF2-40B4-BE49-F238E27FC236}">
                <a16:creationId xmlns:a16="http://schemas.microsoft.com/office/drawing/2014/main" id="{E492B10A-83EE-1599-5A7F-5A30281493B8}"/>
              </a:ext>
              <a:ext uri="{C183D7F6-B498-43B3-948B-1728B52AA6E4}">
                <adec:decorative xmlns:adec="http://schemas.microsoft.com/office/drawing/2017/decorative" val="1"/>
              </a:ext>
            </a:extLst>
          </p:cNvPr>
          <p:cNvSpPr>
            <a:spLocks/>
          </p:cNvSpPr>
          <p:nvPr/>
        </p:nvSpPr>
        <p:spPr>
          <a:xfrm>
            <a:off x="9723090" y="2497020"/>
            <a:ext cx="2349045" cy="4737820"/>
          </a:xfrm>
          <a:prstGeom prst="rect">
            <a:avLst/>
          </a:prstGeom>
          <a:solidFill>
            <a:srgbClr val="E0E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descr="Lead Logistics Interoperability Across the Department, Allies, Whole of Government, and Industrial Base&#10;">
            <a:extLst>
              <a:ext uri="{FF2B5EF4-FFF2-40B4-BE49-F238E27FC236}">
                <a16:creationId xmlns:a16="http://schemas.microsoft.com/office/drawing/2014/main" id="{F1A034B2-AAD6-66BD-C51E-581ED0618110}"/>
              </a:ext>
            </a:extLst>
          </p:cNvPr>
          <p:cNvSpPr txBox="1">
            <a:spLocks/>
          </p:cNvSpPr>
          <p:nvPr/>
        </p:nvSpPr>
        <p:spPr>
          <a:xfrm>
            <a:off x="9720436" y="2640113"/>
            <a:ext cx="2351699" cy="530915"/>
          </a:xfrm>
          <a:prstGeom prst="rect">
            <a:avLst/>
          </a:prstGeom>
          <a:noFill/>
        </p:spPr>
        <p:txBody>
          <a:bodyPr wrap="square" lIns="91440" tIns="45720" rIns="91440" bIns="45720" rtlCol="0" anchor="t">
            <a:spAutoFit/>
          </a:bodyPr>
          <a:lstStyle/>
          <a:p>
            <a:pPr marL="0" lvl="1">
              <a:spcBef>
                <a:spcPts val="300"/>
              </a:spcBef>
            </a:pPr>
            <a:r>
              <a:rPr lang="en-US" sz="950" b="1">
                <a:latin typeface="Arial"/>
                <a:cs typeface="Arial"/>
              </a:rPr>
              <a:t>Lead Logistics Interoperability Across the Department, Allies, Whole of Government, and Industrial Base</a:t>
            </a:r>
          </a:p>
        </p:txBody>
      </p:sp>
      <p:sp>
        <p:nvSpPr>
          <p:cNvPr id="37" name="TextBox 36" descr="Success factor: Redundancy/Contingency Plans in support of Services&#10;">
            <a:extLst>
              <a:ext uri="{FF2B5EF4-FFF2-40B4-BE49-F238E27FC236}">
                <a16:creationId xmlns:a16="http://schemas.microsoft.com/office/drawing/2014/main" id="{A1E37CF4-0D00-EAA5-63BB-BB653AA52183}"/>
              </a:ext>
            </a:extLst>
          </p:cNvPr>
          <p:cNvSpPr txBox="1">
            <a:spLocks/>
          </p:cNvSpPr>
          <p:nvPr/>
        </p:nvSpPr>
        <p:spPr>
          <a:xfrm>
            <a:off x="9725565" y="3249241"/>
            <a:ext cx="2311102" cy="530915"/>
          </a:xfrm>
          <a:prstGeom prst="rect">
            <a:avLst/>
          </a:prstGeom>
          <a:noFill/>
        </p:spPr>
        <p:txBody>
          <a:bodyPr wrap="square" rtlCol="0">
            <a:spAutoFit/>
          </a:bodyPr>
          <a:lstStyle/>
          <a:p>
            <a:pPr marL="0" lvl="1">
              <a:spcBef>
                <a:spcPts val="300"/>
              </a:spcBef>
            </a:pPr>
            <a:r>
              <a:rPr lang="en-US" sz="950" i="1">
                <a:solidFill>
                  <a:prstClr val="black"/>
                </a:solidFill>
                <a:latin typeface="Arial" panose="020B0604020202020204" pitchFamily="34" charset="0"/>
                <a:cs typeface="Arial" panose="020B0604020202020204" pitchFamily="34" charset="0"/>
              </a:rPr>
              <a:t>Success factor: Redundancy/Contingency Plans in support of Services</a:t>
            </a:r>
          </a:p>
        </p:txBody>
      </p:sp>
      <p:sp>
        <p:nvSpPr>
          <p:cNvPr id="36" name="TextBox 35" descr="Aggressively integrate with OSD, Joint Staff, CCMD, and Service logistics planning, execution, and training.&#10;Expand Industrial Base partnerships to grow access to capability and capacity through the defense logistics enterprise.&#10;Strengthen multinational partnerships to enable mutual support and reduce supply chain risk.&#10;Enhance support to Whole of Government customers to improve our capabilities and sourcing resiliency.&#10;">
            <a:extLst>
              <a:ext uri="{FF2B5EF4-FFF2-40B4-BE49-F238E27FC236}">
                <a16:creationId xmlns:a16="http://schemas.microsoft.com/office/drawing/2014/main" id="{521E41B4-AAB0-2409-F85D-0905EC6A1ABA}"/>
              </a:ext>
            </a:extLst>
          </p:cNvPr>
          <p:cNvSpPr txBox="1">
            <a:spLocks/>
          </p:cNvSpPr>
          <p:nvPr/>
        </p:nvSpPr>
        <p:spPr>
          <a:xfrm>
            <a:off x="9737413" y="3793279"/>
            <a:ext cx="2334721" cy="2870016"/>
          </a:xfrm>
          <a:prstGeom prst="rect">
            <a:avLst/>
          </a:prstGeom>
          <a:noFill/>
        </p:spPr>
        <p:txBody>
          <a:bodyPr wrap="square" lIns="91440" tIns="45720" rIns="91440" bIns="45720" rtlCol="0" anchor="t">
            <a:spAutoFit/>
          </a:bodyPr>
          <a:lstStyle/>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kumimoji="0" lang="en-US" sz="900" b="1" i="0" u="none" kern="1200" cap="none" spc="0" normalizeH="0" baseline="0" noProof="0">
                <a:ln>
                  <a:noFill/>
                </a:ln>
                <a:solidFill>
                  <a:prstClr val="black"/>
                </a:solidFill>
                <a:effectLst/>
                <a:uLnTx/>
                <a:uFillTx/>
                <a:cs typeface="Arial"/>
                <a:sym typeface=""/>
              </a:rPr>
              <a:t>Aggressively</a:t>
            </a:r>
            <a:r>
              <a:rPr kumimoji="0" lang="en-US" sz="900" b="1" i="0" u="none" strike="noStrike" kern="1200" cap="none" spc="0" normalizeH="0" baseline="0" noProof="0">
                <a:ln>
                  <a:noFill/>
                </a:ln>
                <a:solidFill>
                  <a:prstClr val="black"/>
                </a:solidFill>
                <a:effectLst/>
                <a:uLnTx/>
                <a:uFillTx/>
                <a:cs typeface="Arial"/>
                <a:sym typeface=""/>
              </a:rPr>
              <a:t> integrate with OSD, </a:t>
            </a:r>
            <a:r>
              <a:rPr kumimoji="0" lang="en-US" sz="900" b="1" i="0" u="none" kern="1200" cap="none" spc="0" normalizeH="0" baseline="0" noProof="0">
                <a:ln>
                  <a:noFill/>
                </a:ln>
                <a:solidFill>
                  <a:prstClr val="black"/>
                </a:solidFill>
                <a:effectLst/>
                <a:uLnTx/>
                <a:uFillTx/>
                <a:cs typeface="Arial"/>
                <a:sym typeface=""/>
              </a:rPr>
              <a:t>Joint Staff, CCMD</a:t>
            </a:r>
            <a:r>
              <a:rPr kumimoji="0" lang="en-US" sz="900" b="1" i="0" u="none" strike="noStrike" kern="1200" cap="none" spc="0" normalizeH="0" baseline="0" noProof="0">
                <a:ln>
                  <a:noFill/>
                </a:ln>
                <a:solidFill>
                  <a:prstClr val="black"/>
                </a:solidFill>
                <a:effectLst/>
                <a:uLnTx/>
                <a:uFillTx/>
                <a:cs typeface="Arial"/>
                <a:sym typeface=""/>
              </a:rPr>
              <a:t>, and Service logistics planning, execution, and </a:t>
            </a:r>
            <a:r>
              <a:rPr lang="en-US" sz="900" b="1">
                <a:solidFill>
                  <a:prstClr val="black"/>
                </a:solidFill>
                <a:cs typeface="Arial"/>
                <a:sym typeface=""/>
              </a:rPr>
              <a:t>training.</a:t>
            </a:r>
            <a:endParaRPr lang="en-US" sz="900" b="1" i="0" u="none" strike="noStrike" kern="1200" cap="none" spc="0" normalizeH="0" baseline="0" noProof="0">
              <a:ln>
                <a:noFill/>
              </a:ln>
              <a:solidFill>
                <a:prstClr val="black"/>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kumimoji="0" lang="en-US" sz="900" b="1" i="0" u="none" strike="noStrike" kern="1200" cap="none" spc="0" normalizeH="0" baseline="0" noProof="0">
                <a:ln>
                  <a:noFill/>
                </a:ln>
                <a:solidFill>
                  <a:prstClr val="black"/>
                </a:solidFill>
                <a:effectLst/>
                <a:uLnTx/>
                <a:uFillTx/>
                <a:cs typeface="Arial"/>
                <a:sym typeface=""/>
              </a:rPr>
              <a:t>Expand Industrial Base partnerships to grow access to capability and capacity through the </a:t>
            </a:r>
            <a:r>
              <a:rPr kumimoji="0" lang="en-US" sz="900" b="1" i="0" u="none" kern="1200" cap="none" spc="0" normalizeH="0" baseline="0" noProof="0">
                <a:ln>
                  <a:noFill/>
                </a:ln>
                <a:solidFill>
                  <a:prstClr val="black"/>
                </a:solidFill>
                <a:effectLst/>
                <a:uLnTx/>
                <a:uFillTx/>
                <a:cs typeface="Arial"/>
                <a:sym typeface=""/>
              </a:rPr>
              <a:t>defense logistics enterprise</a:t>
            </a:r>
            <a:r>
              <a:rPr lang="en-US" sz="900" b="1">
                <a:solidFill>
                  <a:prstClr val="black"/>
                </a:solidFill>
                <a:cs typeface="Arial"/>
                <a:sym typeface=""/>
              </a:rPr>
              <a:t>.</a:t>
            </a:r>
            <a:endParaRPr lang="en-US" sz="900" b="1" i="0" u="none" strike="sngStrike" kern="1200" cap="none" spc="0" normalizeH="0" noProof="0">
              <a:ln>
                <a:noFill/>
              </a:ln>
              <a:solidFill>
                <a:prstClr val="black"/>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kumimoji="0" lang="en-US" sz="900" b="1" i="0" u="none" strike="noStrike" kern="1200" cap="none" spc="0" normalizeH="0" baseline="0" noProof="0">
                <a:ln>
                  <a:noFill/>
                </a:ln>
                <a:solidFill>
                  <a:prstClr val="black"/>
                </a:solidFill>
                <a:effectLst/>
                <a:uLnTx/>
                <a:uFillTx/>
                <a:cs typeface="Arial"/>
                <a:sym typeface=""/>
              </a:rPr>
              <a:t>Strengthen multinational partnerships to enable mutual support and reduce supply chain risk</a:t>
            </a:r>
            <a:r>
              <a:rPr lang="en-US" sz="900" b="1">
                <a:solidFill>
                  <a:prstClr val="black"/>
                </a:solidFill>
                <a:cs typeface="Arial"/>
                <a:sym typeface=""/>
              </a:rPr>
              <a:t>.</a:t>
            </a:r>
            <a:endParaRPr lang="en-US" sz="900" b="1" i="0" u="none" strike="sngStrike" kern="1200" cap="none" spc="0" normalizeH="0" noProof="0">
              <a:ln>
                <a:noFill/>
              </a:ln>
              <a:solidFill>
                <a:prstClr val="black"/>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kumimoji="0" lang="en-US" sz="900" b="1" i="0" u="none" strike="noStrike" kern="1200" cap="none" spc="0" normalizeH="0" baseline="0" noProof="0">
                <a:ln>
                  <a:noFill/>
                </a:ln>
                <a:solidFill>
                  <a:prstClr val="black"/>
                </a:solidFill>
                <a:effectLst/>
                <a:uLnTx/>
                <a:uFillTx/>
                <a:cs typeface="Arial"/>
                <a:sym typeface=""/>
              </a:rPr>
              <a:t>Enhance support to Whole of Government </a:t>
            </a:r>
            <a:r>
              <a:rPr kumimoji="0" lang="en-US" sz="900" b="1" i="0" u="none" kern="1200" cap="none" spc="0" normalizeH="0" baseline="0" noProof="0">
                <a:ln>
                  <a:noFill/>
                </a:ln>
                <a:solidFill>
                  <a:prstClr val="black"/>
                </a:solidFill>
                <a:effectLst/>
                <a:uLnTx/>
                <a:uFillTx/>
                <a:cs typeface="Arial"/>
                <a:sym typeface=""/>
              </a:rPr>
              <a:t>customers </a:t>
            </a:r>
            <a:r>
              <a:rPr kumimoji="0" lang="en-US" sz="900" b="1" i="0" u="none" strike="noStrike" kern="1200" cap="none" spc="0" normalizeH="0" baseline="0" noProof="0">
                <a:ln>
                  <a:noFill/>
                </a:ln>
                <a:solidFill>
                  <a:prstClr val="black"/>
                </a:solidFill>
                <a:effectLst/>
                <a:uLnTx/>
                <a:uFillTx/>
                <a:cs typeface="Arial"/>
                <a:sym typeface=""/>
              </a:rPr>
              <a:t>to improve our capabilities and sourcing resiliency</a:t>
            </a:r>
            <a:r>
              <a:rPr lang="en-US" sz="900" b="1">
                <a:solidFill>
                  <a:prstClr val="black"/>
                </a:solidFill>
                <a:cs typeface="Arial"/>
                <a:sym typeface=""/>
              </a:rPr>
              <a:t>.</a:t>
            </a:r>
            <a:endParaRPr lang="en-US" sz="900" b="1" i="0" u="none" strike="noStrike" kern="1200" cap="none" spc="0" normalizeH="0" baseline="0" noProof="0">
              <a:ln>
                <a:noFill/>
              </a:ln>
              <a:solidFill>
                <a:prstClr val="black"/>
              </a:solidFill>
              <a:effectLst/>
              <a:uLnTx/>
              <a:uFillTx/>
              <a:cs typeface="Arial"/>
            </a:endParaRPr>
          </a:p>
          <a:p>
            <a:pPr marL="1600206" lvl="4" indent="-228606">
              <a:spcBef>
                <a:spcPts val="1200"/>
              </a:spcBef>
              <a:buFont typeface="Arial" panose="020B0604020202020204" pitchFamily="34" charset="0"/>
              <a:buChar char="•"/>
            </a:pPr>
            <a:endParaRPr lang="en-US" sz="900"/>
          </a:p>
        </p:txBody>
      </p:sp>
      <p:pic>
        <p:nvPicPr>
          <p:cNvPr id="106" name="Graphic 105">
            <a:extLst>
              <a:ext uri="{FF2B5EF4-FFF2-40B4-BE49-F238E27FC236}">
                <a16:creationId xmlns:a16="http://schemas.microsoft.com/office/drawing/2014/main" id="{D6307A31-8F0C-2DBB-11AF-86F1DA0FF900}"/>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64533" y="1860378"/>
            <a:ext cx="11127467" cy="5515338"/>
          </a:xfrm>
          <a:prstGeom prst="rect">
            <a:avLst/>
          </a:prstGeom>
        </p:spPr>
      </p:pic>
      <p:sp>
        <p:nvSpPr>
          <p:cNvPr id="4" name="Slide Number Placeholder 3">
            <a:extLst>
              <a:ext uri="{FF2B5EF4-FFF2-40B4-BE49-F238E27FC236}">
                <a16:creationId xmlns:a16="http://schemas.microsoft.com/office/drawing/2014/main" id="{D3387BB8-4D43-220E-CBA9-479B94B4165F}"/>
              </a:ext>
            </a:extLst>
          </p:cNvPr>
          <p:cNvSpPr>
            <a:spLocks noGrp="1"/>
          </p:cNvSpPr>
          <p:nvPr>
            <p:ph type="sldNum" sz="quarter" idx="4"/>
          </p:nvPr>
        </p:nvSpPr>
        <p:spPr/>
        <p:txBody>
          <a:bodyPr/>
          <a:lstStyle/>
          <a:p>
            <a:fld id="{165700FE-BCEC-4E84-BA78-D55E132666CC}" type="slidenum">
              <a:rPr lang="en-US" smtClean="0"/>
              <a:pPr/>
              <a:t>5</a:t>
            </a:fld>
            <a:endParaRPr lang="en-US"/>
          </a:p>
        </p:txBody>
      </p:sp>
    </p:spTree>
    <p:extLst>
      <p:ext uri="{BB962C8B-B14F-4D97-AF65-F5344CB8AC3E}">
        <p14:creationId xmlns:p14="http://schemas.microsoft.com/office/powerpoint/2010/main" val="148466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2">
            <a:extLst>
              <a:ext uri="{FF2B5EF4-FFF2-40B4-BE49-F238E27FC236}">
                <a16:creationId xmlns:a16="http://schemas.microsoft.com/office/drawing/2014/main" id="{C13DB8C9-25E5-4D4E-9FB6-9D2E0C62C245}"/>
              </a:ext>
            </a:extLst>
          </p:cNvPr>
          <p:cNvSpPr txBox="1">
            <a:spLocks noGrp="1"/>
          </p:cNvSpPr>
          <p:nvPr>
            <p:ph type="title"/>
          </p:nvPr>
        </p:nvSpPr>
        <p:spPr bwMode="auto">
          <a:xfrm>
            <a:off x="4048626" y="362422"/>
            <a:ext cx="7612380" cy="427039"/>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algn="r" defTabSz="1036290">
              <a:lnSpc>
                <a:spcPts val="2811"/>
              </a:lnSpc>
              <a:defRPr/>
            </a:pPr>
            <a:r>
              <a:rPr lang="en-US" dirty="0">
                <a:solidFill>
                  <a:srgbClr val="C9AD62"/>
                </a:solidFill>
                <a:latin typeface="Raleway Black" panose="020B0503030101060003" pitchFamily="34" charset="77"/>
              </a:rPr>
              <a:t>DEFENSE LOGISTICS AGENCY</a:t>
            </a:r>
            <a:br>
              <a:rPr lang="en-US" dirty="0">
                <a:solidFill>
                  <a:srgbClr val="C9AD62"/>
                </a:solidFill>
                <a:latin typeface="Raleway Black" panose="020B0503030101060003" pitchFamily="34" charset="77"/>
              </a:rPr>
            </a:br>
            <a:r>
              <a:rPr lang="en-US" dirty="0">
                <a:solidFill>
                  <a:srgbClr val="C9AD62"/>
                </a:solidFill>
                <a:latin typeface="Raleway Black" panose="020B0503030101060003" pitchFamily="34" charset="77"/>
              </a:rPr>
              <a:t>Warfighter Always – Global Support</a:t>
            </a:r>
            <a:endParaRPr lang="en-US" altLang="en-US" dirty="0">
              <a:solidFill>
                <a:srgbClr val="C9AD62"/>
              </a:solidFill>
              <a:latin typeface="Raleway Black" panose="020B0503030101060003" pitchFamily="34" charset="77"/>
              <a:cs typeface="Times New Roman" panose="02020603050405020304" pitchFamily="18" charset="0"/>
            </a:endParaRPr>
          </a:p>
        </p:txBody>
      </p:sp>
      <p:sp>
        <p:nvSpPr>
          <p:cNvPr id="4" name="Slide Number Placeholder 3">
            <a:extLst>
              <a:ext uri="{FF2B5EF4-FFF2-40B4-BE49-F238E27FC236}">
                <a16:creationId xmlns:a16="http://schemas.microsoft.com/office/drawing/2014/main" id="{2701297A-0204-4283-B204-77E62E852D67}"/>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6</a:t>
            </a:fld>
            <a:endParaRPr lang="en-US" dirty="0"/>
          </a:p>
        </p:txBody>
      </p:sp>
      <p:sp>
        <p:nvSpPr>
          <p:cNvPr id="8" name="Rectangle 7">
            <a:extLst>
              <a:ext uri="{FF2B5EF4-FFF2-40B4-BE49-F238E27FC236}">
                <a16:creationId xmlns:a16="http://schemas.microsoft.com/office/drawing/2014/main" id="{AFD98B54-DF25-DA58-E9EE-6015CB1E2D26}"/>
              </a:ext>
            </a:extLst>
          </p:cNvPr>
          <p:cNvSpPr/>
          <p:nvPr/>
        </p:nvSpPr>
        <p:spPr>
          <a:xfrm>
            <a:off x="1402596" y="1557693"/>
            <a:ext cx="9105255" cy="1243564"/>
          </a:xfrm>
          <a:prstGeom prst="rect">
            <a:avLst/>
          </a:prstGeom>
          <a:solidFill>
            <a:schemeClr val="bg1">
              <a:lumMod val="95000"/>
              <a:alpha val="6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9DD3E38-010E-5E9A-F33C-DD5AA864514A}"/>
              </a:ext>
            </a:extLst>
          </p:cNvPr>
          <p:cNvSpPr/>
          <p:nvPr/>
        </p:nvSpPr>
        <p:spPr>
          <a:xfrm>
            <a:off x="2255003" y="6154056"/>
            <a:ext cx="7610854" cy="1059543"/>
          </a:xfrm>
          <a:prstGeom prst="rect">
            <a:avLst/>
          </a:prstGeom>
          <a:solidFill>
            <a:schemeClr val="bg1">
              <a:lumMod val="95000"/>
              <a:alpha val="6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descr="World map graphic showing locations of Northern Command, Southern Command, European Command, Africa Command, Central Command and Indo-Pacific Command.">
            <a:extLst>
              <a:ext uri="{FF2B5EF4-FFF2-40B4-BE49-F238E27FC236}">
                <a16:creationId xmlns:a16="http://schemas.microsoft.com/office/drawing/2014/main" id="{4AF2C628-5EB4-AC0F-E80E-FB38052E7938}"/>
              </a:ext>
            </a:extLst>
          </p:cNvPr>
          <p:cNvGrpSpPr/>
          <p:nvPr/>
        </p:nvGrpSpPr>
        <p:grpSpPr>
          <a:xfrm>
            <a:off x="1777266" y="1642820"/>
            <a:ext cx="8749176" cy="5556144"/>
            <a:chOff x="761352" y="1397015"/>
            <a:chExt cx="7719861" cy="4965617"/>
          </a:xfrm>
        </p:grpSpPr>
        <p:pic>
          <p:nvPicPr>
            <p:cNvPr id="9" name="Picture 8">
              <a:extLst>
                <a:ext uri="{FF2B5EF4-FFF2-40B4-BE49-F238E27FC236}">
                  <a16:creationId xmlns:a16="http://schemas.microsoft.com/office/drawing/2014/main" id="{7D5B6978-742B-4753-A308-8C82643C16B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9762" y="4033090"/>
              <a:ext cx="914400" cy="914400"/>
            </a:xfrm>
            <a:prstGeom prst="rect">
              <a:avLst/>
            </a:prstGeom>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69697309-11DF-420A-9686-4BBD98D1CCD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80658" y="2823071"/>
              <a:ext cx="990600" cy="990600"/>
            </a:xfrm>
            <a:prstGeom prst="rect">
              <a:avLst/>
            </a:prstGeom>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D22D87F2-ABD2-48CA-9F9F-045498EC7FC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55378" y="2477794"/>
              <a:ext cx="1244501" cy="1244500"/>
            </a:xfrm>
            <a:prstGeom prst="rect">
              <a:avLst/>
            </a:prstGeom>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F3CA50EB-261F-4930-B1D7-D6A47D78C2E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85958" y="3352790"/>
              <a:ext cx="823837" cy="1065306"/>
            </a:xfrm>
            <a:prstGeom prst="rect">
              <a:avLst/>
            </a:prstGeom>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2A6269B4-3376-4F74-B131-1B50CC724728}"/>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97594" y="3741373"/>
              <a:ext cx="729269" cy="944803"/>
            </a:xfrm>
            <a:prstGeom prst="rect">
              <a:avLst/>
            </a:prstGeom>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F150B94E-B4F4-4656-8A4C-F72084F894C4}"/>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1352" y="3406350"/>
              <a:ext cx="960718" cy="960718"/>
            </a:xfrm>
            <a:prstGeom prst="rect">
              <a:avLst/>
            </a:prstGeom>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CE17D75B-0DED-40F4-99F4-0F7A68385A83}"/>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390713" y="3876745"/>
              <a:ext cx="499874" cy="612716"/>
            </a:xfrm>
            <a:prstGeom prst="rect">
              <a:avLst/>
            </a:prstGeom>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4740D330-C428-451B-A7BD-049C71537DBA}"/>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776926" y="4066317"/>
              <a:ext cx="499874" cy="612716"/>
            </a:xfrm>
            <a:prstGeom prst="rect">
              <a:avLst/>
            </a:prstGeom>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F466BB45-50A1-4BB9-B3E4-D0D789F03386}"/>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270175" y="3143183"/>
              <a:ext cx="586154" cy="457200"/>
            </a:xfrm>
            <a:prstGeom prst="rect">
              <a:avLst/>
            </a:prstGeom>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9D092CDE-E849-4C7F-A3CE-89BD2E611A1A}"/>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895059" y="4649384"/>
              <a:ext cx="586154" cy="457200"/>
            </a:xfrm>
            <a:prstGeom prst="rect">
              <a:avLst/>
            </a:prstGeom>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6D68D28A-832A-4A76-84AB-8373D762F0EE}"/>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28365" y="3418316"/>
              <a:ext cx="586154" cy="457200"/>
            </a:xfrm>
            <a:prstGeom prst="rect">
              <a:avLst/>
            </a:prstGeom>
            <a:effectLst>
              <a:outerShdw blurRad="50800" dist="38100" dir="2700000" algn="tl" rotWithShape="0">
                <a:srgbClr val="000000">
                  <a:alpha val="43000"/>
                </a:srgbClr>
              </a:outerShdw>
            </a:effectLst>
          </p:spPr>
        </p:pic>
        <p:pic>
          <p:nvPicPr>
            <p:cNvPr id="31" name="Picture 30">
              <a:extLst>
                <a:ext uri="{FF2B5EF4-FFF2-40B4-BE49-F238E27FC236}">
                  <a16:creationId xmlns:a16="http://schemas.microsoft.com/office/drawing/2014/main" id="{F39F16CE-4219-4F77-957A-E468D3F34E0B}"/>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85758" y="3909868"/>
              <a:ext cx="586154" cy="457200"/>
            </a:xfrm>
            <a:prstGeom prst="rect">
              <a:avLst/>
            </a:prstGeom>
            <a:effectLst>
              <a:outerShdw blurRad="50800" dist="38100" dir="2700000" algn="tl" rotWithShape="0">
                <a:srgbClr val="000000">
                  <a:alpha val="43000"/>
                </a:srgbClr>
              </a:outerShdw>
            </a:effectLst>
          </p:spPr>
        </p:pic>
        <p:grpSp>
          <p:nvGrpSpPr>
            <p:cNvPr id="2" name="Group 1">
              <a:extLst>
                <a:ext uri="{FF2B5EF4-FFF2-40B4-BE49-F238E27FC236}">
                  <a16:creationId xmlns:a16="http://schemas.microsoft.com/office/drawing/2014/main" id="{EFEE87FC-672E-BE65-69F4-D8ECA9F48FC1}"/>
                </a:ext>
              </a:extLst>
            </p:cNvPr>
            <p:cNvGrpSpPr/>
            <p:nvPr/>
          </p:nvGrpSpPr>
          <p:grpSpPr>
            <a:xfrm>
              <a:off x="896914" y="1397015"/>
              <a:ext cx="7170286" cy="980357"/>
              <a:chOff x="896914" y="1328435"/>
              <a:chExt cx="7170286" cy="980357"/>
            </a:xfrm>
          </p:grpSpPr>
          <p:sp>
            <p:nvSpPr>
              <p:cNvPr id="35" name="Rectangle 34">
                <a:extLst>
                  <a:ext uri="{FF2B5EF4-FFF2-40B4-BE49-F238E27FC236}">
                    <a16:creationId xmlns:a16="http://schemas.microsoft.com/office/drawing/2014/main" id="{F5A6AAF9-C2AD-48BA-8161-F131F5951D07}"/>
                  </a:ext>
                  <a:ext uri="{C183D7F6-B498-43B3-948B-1728B52AA6E4}">
                    <adec:decorative xmlns:adec="http://schemas.microsoft.com/office/drawing/2017/decorative" val="1"/>
                  </a:ext>
                </a:extLst>
              </p:cNvPr>
              <p:cNvSpPr/>
              <p:nvPr/>
            </p:nvSpPr>
            <p:spPr>
              <a:xfrm>
                <a:off x="909781" y="2042656"/>
                <a:ext cx="618382"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ARMY</a:t>
                </a:r>
              </a:p>
            </p:txBody>
          </p:sp>
          <p:sp>
            <p:nvSpPr>
              <p:cNvPr id="36" name="Rectangle 35">
                <a:extLst>
                  <a:ext uri="{FF2B5EF4-FFF2-40B4-BE49-F238E27FC236}">
                    <a16:creationId xmlns:a16="http://schemas.microsoft.com/office/drawing/2014/main" id="{658AE7D7-6124-4AC2-B5BD-DC1EEDF585A0}"/>
                  </a:ext>
                  <a:ext uri="{C183D7F6-B498-43B3-948B-1728B52AA6E4}">
                    <adec:decorative xmlns:adec="http://schemas.microsoft.com/office/drawing/2017/decorative" val="1"/>
                  </a:ext>
                </a:extLst>
              </p:cNvPr>
              <p:cNvSpPr/>
              <p:nvPr/>
            </p:nvSpPr>
            <p:spPr>
              <a:xfrm>
                <a:off x="2764975" y="2042656"/>
                <a:ext cx="581494"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NAVY</a:t>
                </a:r>
              </a:p>
            </p:txBody>
          </p:sp>
          <p:sp>
            <p:nvSpPr>
              <p:cNvPr id="37" name="Rectangle 36">
                <a:extLst>
                  <a:ext uri="{FF2B5EF4-FFF2-40B4-BE49-F238E27FC236}">
                    <a16:creationId xmlns:a16="http://schemas.microsoft.com/office/drawing/2014/main" id="{67AD77B5-9CA5-4ACF-92D7-0A7DEF73FA7A}"/>
                  </a:ext>
                  <a:ext uri="{C183D7F6-B498-43B3-948B-1728B52AA6E4}">
                    <adec:decorative xmlns:adec="http://schemas.microsoft.com/office/drawing/2017/decorative" val="1"/>
                  </a:ext>
                </a:extLst>
              </p:cNvPr>
              <p:cNvSpPr/>
              <p:nvPr/>
            </p:nvSpPr>
            <p:spPr>
              <a:xfrm>
                <a:off x="1850669" y="2042656"/>
                <a:ext cx="618382"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USMC</a:t>
                </a:r>
              </a:p>
            </p:txBody>
          </p:sp>
          <p:sp>
            <p:nvSpPr>
              <p:cNvPr id="38" name="Rectangle 37">
                <a:extLst>
                  <a:ext uri="{FF2B5EF4-FFF2-40B4-BE49-F238E27FC236}">
                    <a16:creationId xmlns:a16="http://schemas.microsoft.com/office/drawing/2014/main" id="{7D189DA5-4601-4881-AF9C-7BF1D203988E}"/>
                  </a:ext>
                  <a:ext uri="{C183D7F6-B498-43B3-948B-1728B52AA6E4}">
                    <adec:decorative xmlns:adec="http://schemas.microsoft.com/office/drawing/2017/decorative" val="1"/>
                  </a:ext>
                </a:extLst>
              </p:cNvPr>
              <p:cNvSpPr/>
              <p:nvPr/>
            </p:nvSpPr>
            <p:spPr>
              <a:xfrm>
                <a:off x="3466424" y="2042656"/>
                <a:ext cx="1011589"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AIR FORCE</a:t>
                </a:r>
              </a:p>
            </p:txBody>
          </p:sp>
          <p:sp>
            <p:nvSpPr>
              <p:cNvPr id="39" name="Rectangle 38">
                <a:extLst>
                  <a:ext uri="{FF2B5EF4-FFF2-40B4-BE49-F238E27FC236}">
                    <a16:creationId xmlns:a16="http://schemas.microsoft.com/office/drawing/2014/main" id="{80267F02-B1C8-4263-823E-6F053BB9F2E2}"/>
                  </a:ext>
                  <a:ext uri="{C183D7F6-B498-43B3-948B-1728B52AA6E4}">
                    <adec:decorative xmlns:adec="http://schemas.microsoft.com/office/drawing/2017/decorative" val="1"/>
                  </a:ext>
                </a:extLst>
              </p:cNvPr>
              <p:cNvSpPr/>
              <p:nvPr/>
            </p:nvSpPr>
            <p:spPr>
              <a:xfrm>
                <a:off x="5737816" y="2042656"/>
                <a:ext cx="609896"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USCG</a:t>
                </a:r>
              </a:p>
            </p:txBody>
          </p:sp>
          <p:pic>
            <p:nvPicPr>
              <p:cNvPr id="40" name="Picture 39">
                <a:extLst>
                  <a:ext uri="{FF2B5EF4-FFF2-40B4-BE49-F238E27FC236}">
                    <a16:creationId xmlns:a16="http://schemas.microsoft.com/office/drawing/2014/main" id="{FB6BB56C-F269-487D-B7D1-8EBDFF4C8A8F}"/>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702211" y="1329055"/>
                <a:ext cx="685800" cy="685800"/>
              </a:xfrm>
              <a:prstGeom prst="rect">
                <a:avLst/>
              </a:prstGeom>
              <a:effectLst>
                <a:outerShdw blurRad="50800" dist="38100" dir="2700000" algn="tl" rotWithShape="0">
                  <a:srgbClr val="000000">
                    <a:alpha val="43000"/>
                  </a:srgbClr>
                </a:outerShdw>
              </a:effectLst>
            </p:spPr>
          </p:pic>
          <p:pic>
            <p:nvPicPr>
              <p:cNvPr id="41" name="Picture 40">
                <a:extLst>
                  <a:ext uri="{FF2B5EF4-FFF2-40B4-BE49-F238E27FC236}">
                    <a16:creationId xmlns:a16="http://schemas.microsoft.com/office/drawing/2014/main" id="{78681D1D-45F8-4796-88F4-B839A83A1FE1}"/>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43514" y="1329055"/>
                <a:ext cx="688093" cy="685800"/>
              </a:xfrm>
              <a:prstGeom prst="rect">
                <a:avLst/>
              </a:prstGeom>
              <a:effectLst>
                <a:outerShdw blurRad="50800" dist="38100" dir="2700000" algn="tl" rotWithShape="0">
                  <a:srgbClr val="000000">
                    <a:alpha val="43000"/>
                  </a:srgbClr>
                </a:outerShdw>
              </a:effectLst>
            </p:spPr>
          </p:pic>
          <p:pic>
            <p:nvPicPr>
              <p:cNvPr id="42" name="Picture 41">
                <a:extLst>
                  <a:ext uri="{FF2B5EF4-FFF2-40B4-BE49-F238E27FC236}">
                    <a16:creationId xmlns:a16="http://schemas.microsoft.com/office/drawing/2014/main" id="{400DCC4A-2984-42C4-ADD5-229286044988}"/>
                  </a:ext>
                  <a:ext uri="{C183D7F6-B498-43B3-948B-1728B52AA6E4}">
                    <adec:decorative xmlns:adec="http://schemas.microsoft.com/office/drawing/2017/decorative" val="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24979" y="1329055"/>
                <a:ext cx="688093" cy="685800"/>
              </a:xfrm>
              <a:prstGeom prst="rect">
                <a:avLst/>
              </a:prstGeom>
              <a:effectLst>
                <a:outerShdw blurRad="50800" dist="38100" dir="2700000" algn="tl" rotWithShape="0">
                  <a:srgbClr val="000000">
                    <a:alpha val="43000"/>
                  </a:srgbClr>
                </a:outerShdw>
              </a:effectLst>
            </p:spPr>
          </p:pic>
          <p:pic>
            <p:nvPicPr>
              <p:cNvPr id="43" name="Picture 42">
                <a:extLst>
                  <a:ext uri="{FF2B5EF4-FFF2-40B4-BE49-F238E27FC236}">
                    <a16:creationId xmlns:a16="http://schemas.microsoft.com/office/drawing/2014/main" id="{3C834B5D-6ED1-48F1-A3FB-7D927E4CBE40}"/>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746871" y="1328435"/>
                <a:ext cx="688094" cy="685800"/>
              </a:xfrm>
              <a:prstGeom prst="rect">
                <a:avLst/>
              </a:prstGeom>
              <a:effectLst>
                <a:outerShdw blurRad="50800" dist="38100" dir="2700000" algn="tl" rotWithShape="0">
                  <a:srgbClr val="000000">
                    <a:alpha val="43000"/>
                  </a:srgbClr>
                </a:outerShdw>
              </a:effectLst>
            </p:spPr>
          </p:pic>
          <p:pic>
            <p:nvPicPr>
              <p:cNvPr id="44" name="Picture 43">
                <a:extLst>
                  <a:ext uri="{FF2B5EF4-FFF2-40B4-BE49-F238E27FC236}">
                    <a16:creationId xmlns:a16="http://schemas.microsoft.com/office/drawing/2014/main" id="{5DABAA0D-FEF5-49FB-A4A5-94CBA150FC75}"/>
                  </a:ext>
                  <a:ext uri="{C183D7F6-B498-43B3-948B-1728B52AA6E4}">
                    <adec:decorative xmlns:adec="http://schemas.microsoft.com/office/drawing/2017/decorative" val="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96914" y="1329055"/>
                <a:ext cx="688094" cy="685800"/>
              </a:xfrm>
              <a:prstGeom prst="rect">
                <a:avLst/>
              </a:prstGeom>
              <a:effectLst>
                <a:outerShdw blurRad="50800" dist="38100" dir="2700000" algn="tl" rotWithShape="0">
                  <a:srgbClr val="000000">
                    <a:alpha val="43000"/>
                  </a:srgbClr>
                </a:outerShdw>
              </a:effectLst>
            </p:spPr>
          </p:pic>
          <p:sp>
            <p:nvSpPr>
              <p:cNvPr id="45" name="Rectangle 44">
                <a:extLst>
                  <a:ext uri="{FF2B5EF4-FFF2-40B4-BE49-F238E27FC236}">
                    <a16:creationId xmlns:a16="http://schemas.microsoft.com/office/drawing/2014/main" id="{3FDDB746-896F-471D-A448-527FC4C4E42B}"/>
                  </a:ext>
                  <a:ext uri="{C183D7F6-B498-43B3-948B-1728B52AA6E4}">
                    <adec:decorative xmlns:adec="http://schemas.microsoft.com/office/drawing/2017/decorative" val="1"/>
                  </a:ext>
                </a:extLst>
              </p:cNvPr>
              <p:cNvSpPr/>
              <p:nvPr/>
            </p:nvSpPr>
            <p:spPr>
              <a:xfrm>
                <a:off x="6613404" y="2042656"/>
                <a:ext cx="599995"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FEMA</a:t>
                </a:r>
              </a:p>
            </p:txBody>
          </p:sp>
          <p:pic>
            <p:nvPicPr>
              <p:cNvPr id="46" name="Picture 45">
                <a:extLst>
                  <a:ext uri="{FF2B5EF4-FFF2-40B4-BE49-F238E27FC236}">
                    <a16:creationId xmlns:a16="http://schemas.microsoft.com/office/drawing/2014/main" id="{60AF6578-CEE2-449D-B156-79E19BB22698}"/>
                  </a:ext>
                  <a:ext uri="{C183D7F6-B498-43B3-948B-1728B52AA6E4}">
                    <adec:decorative xmlns:adec="http://schemas.microsoft.com/office/drawing/2017/decorative" val="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475362" y="1329055"/>
                <a:ext cx="914400" cy="707136"/>
              </a:xfrm>
              <a:prstGeom prst="rect">
                <a:avLst/>
              </a:prstGeom>
              <a:effectLst>
                <a:outerShdw blurRad="50800" dist="38100" dir="2700000" algn="tl" rotWithShape="0">
                  <a:srgbClr val="000000">
                    <a:alpha val="43000"/>
                  </a:srgbClr>
                </a:outerShdw>
              </a:effectLst>
            </p:spPr>
          </p:pic>
          <p:sp>
            <p:nvSpPr>
              <p:cNvPr id="48" name="Rectangle 47">
                <a:extLst>
                  <a:ext uri="{FF2B5EF4-FFF2-40B4-BE49-F238E27FC236}">
                    <a16:creationId xmlns:a16="http://schemas.microsoft.com/office/drawing/2014/main" id="{F8B6D568-66ED-457B-BE58-34DD0FEDA5E1}"/>
                  </a:ext>
                  <a:ext uri="{C183D7F6-B498-43B3-948B-1728B52AA6E4}">
                    <adec:decorative xmlns:adec="http://schemas.microsoft.com/office/drawing/2017/decorative" val="1"/>
                  </a:ext>
                </a:extLst>
              </p:cNvPr>
              <p:cNvSpPr/>
              <p:nvPr/>
            </p:nvSpPr>
            <p:spPr>
              <a:xfrm>
                <a:off x="7462967" y="2042656"/>
                <a:ext cx="574535"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USFS</a:t>
                </a:r>
              </a:p>
            </p:txBody>
          </p:sp>
          <p:pic>
            <p:nvPicPr>
              <p:cNvPr id="49" name="Picture 48">
                <a:extLst>
                  <a:ext uri="{FF2B5EF4-FFF2-40B4-BE49-F238E27FC236}">
                    <a16:creationId xmlns:a16="http://schemas.microsoft.com/office/drawing/2014/main" id="{F550911E-97BE-40F0-9ECF-3EE2DC8B0627}"/>
                  </a:ext>
                  <a:ext uri="{C183D7F6-B498-43B3-948B-1728B52AA6E4}">
                    <adec:decorative xmlns:adec="http://schemas.microsoft.com/office/drawing/2017/decorative" val="1"/>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4697245" y="1329195"/>
                <a:ext cx="684893" cy="682359"/>
              </a:xfrm>
              <a:prstGeom prst="rect">
                <a:avLst/>
              </a:prstGeom>
              <a:effectLst>
                <a:outerShdw blurRad="50800" dist="38100" dir="2700000" algn="tl" rotWithShape="0">
                  <a:srgbClr val="000000">
                    <a:alpha val="43000"/>
                  </a:srgbClr>
                </a:outerShdw>
              </a:effectLst>
            </p:spPr>
          </p:pic>
          <p:sp>
            <p:nvSpPr>
              <p:cNvPr id="50" name="Rectangle 49">
                <a:extLst>
                  <a:ext uri="{FF2B5EF4-FFF2-40B4-BE49-F238E27FC236}">
                    <a16:creationId xmlns:a16="http://schemas.microsoft.com/office/drawing/2014/main" id="{CA89779A-19E3-4EC2-8C87-3A1CC1DFF784}"/>
                  </a:ext>
                  <a:ext uri="{C183D7F6-B498-43B3-948B-1728B52AA6E4}">
                    <adec:decorative xmlns:adec="http://schemas.microsoft.com/office/drawing/2017/decorative" val="1"/>
                  </a:ext>
                </a:extLst>
              </p:cNvPr>
              <p:cNvSpPr/>
              <p:nvPr/>
            </p:nvSpPr>
            <p:spPr>
              <a:xfrm>
                <a:off x="4412853" y="2042656"/>
                <a:ext cx="1267485"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SPACE FORCE</a:t>
                </a:r>
              </a:p>
            </p:txBody>
          </p:sp>
          <p:pic>
            <p:nvPicPr>
              <p:cNvPr id="61" name="Picture 60">
                <a:extLst>
                  <a:ext uri="{FF2B5EF4-FFF2-40B4-BE49-F238E27FC236}">
                    <a16:creationId xmlns:a16="http://schemas.microsoft.com/office/drawing/2014/main" id="{ACD5F5B6-F356-8446-916A-FF57F3C25854}"/>
                  </a:ext>
                  <a:ext uri="{C183D7F6-B498-43B3-948B-1728B52AA6E4}">
                    <adec:decorative xmlns:adec="http://schemas.microsoft.com/office/drawing/2017/decorative" val="1"/>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7429499" y="1364546"/>
                <a:ext cx="637701" cy="692853"/>
              </a:xfrm>
              <a:prstGeom prst="rect">
                <a:avLst/>
              </a:prstGeom>
              <a:effectLst>
                <a:outerShdw blurRad="50800" dist="38100" dir="2700000" algn="tl" rotWithShape="0">
                  <a:prstClr val="black">
                    <a:alpha val="40000"/>
                  </a:prstClr>
                </a:outerShdw>
              </a:effectLst>
            </p:spPr>
          </p:pic>
        </p:grpSp>
        <p:grpSp>
          <p:nvGrpSpPr>
            <p:cNvPr id="3" name="Group 2">
              <a:extLst>
                <a:ext uri="{FF2B5EF4-FFF2-40B4-BE49-F238E27FC236}">
                  <a16:creationId xmlns:a16="http://schemas.microsoft.com/office/drawing/2014/main" id="{AAE99A8F-E0A6-2B8D-5587-26FC469C7CDD}"/>
                </a:ext>
              </a:extLst>
            </p:cNvPr>
            <p:cNvGrpSpPr/>
            <p:nvPr/>
          </p:nvGrpSpPr>
          <p:grpSpPr>
            <a:xfrm>
              <a:off x="1442491" y="5459018"/>
              <a:ext cx="6270563" cy="903614"/>
              <a:chOff x="1442491" y="5459018"/>
              <a:chExt cx="6270563" cy="903614"/>
            </a:xfrm>
          </p:grpSpPr>
          <p:sp>
            <p:nvSpPr>
              <p:cNvPr id="21" name="TextBox 20">
                <a:extLst>
                  <a:ext uri="{FF2B5EF4-FFF2-40B4-BE49-F238E27FC236}">
                    <a16:creationId xmlns:a16="http://schemas.microsoft.com/office/drawing/2014/main" id="{55E55A02-C0EE-4E2E-9B0A-FC01364F81D4}"/>
                  </a:ext>
                  <a:ext uri="{C183D7F6-B498-43B3-948B-1728B52AA6E4}">
                    <adec:decorative xmlns:adec="http://schemas.microsoft.com/office/drawing/2017/decorative" val="1"/>
                  </a:ext>
                </a:extLst>
              </p:cNvPr>
              <p:cNvSpPr txBox="1"/>
              <p:nvPr/>
            </p:nvSpPr>
            <p:spPr>
              <a:xfrm>
                <a:off x="1442491" y="6096496"/>
                <a:ext cx="1447800" cy="266136"/>
              </a:xfrm>
              <a:prstGeom prst="rect">
                <a:avLst/>
              </a:prstGeom>
              <a:noFill/>
            </p:spPr>
            <p:txBody>
              <a:bodyPr wrap="square" rtlCol="0">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USTRANSCOM</a:t>
                </a:r>
              </a:p>
            </p:txBody>
          </p:sp>
          <p:sp>
            <p:nvSpPr>
              <p:cNvPr id="22" name="Rectangle 21">
                <a:extLst>
                  <a:ext uri="{FF2B5EF4-FFF2-40B4-BE49-F238E27FC236}">
                    <a16:creationId xmlns:a16="http://schemas.microsoft.com/office/drawing/2014/main" id="{A983A448-0391-488F-8623-63A6C8694A43}"/>
                  </a:ext>
                  <a:ext uri="{C183D7F6-B498-43B3-948B-1728B52AA6E4}">
                    <adec:decorative xmlns:adec="http://schemas.microsoft.com/office/drawing/2017/decorative" val="1"/>
                  </a:ext>
                </a:extLst>
              </p:cNvPr>
              <p:cNvSpPr/>
              <p:nvPr/>
            </p:nvSpPr>
            <p:spPr>
              <a:xfrm>
                <a:off x="2773005" y="6096496"/>
                <a:ext cx="1240611"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USSTRATCOM</a:t>
                </a:r>
              </a:p>
            </p:txBody>
          </p:sp>
          <p:sp>
            <p:nvSpPr>
              <p:cNvPr id="23" name="Rectangle 22">
                <a:extLst>
                  <a:ext uri="{FF2B5EF4-FFF2-40B4-BE49-F238E27FC236}">
                    <a16:creationId xmlns:a16="http://schemas.microsoft.com/office/drawing/2014/main" id="{272EC194-4FDF-487F-AAA1-B4BC53FCE143}"/>
                  </a:ext>
                  <a:ext uri="{C183D7F6-B498-43B3-948B-1728B52AA6E4}">
                    <adec:decorative xmlns:adec="http://schemas.microsoft.com/office/drawing/2017/decorative" val="1"/>
                  </a:ext>
                </a:extLst>
              </p:cNvPr>
              <p:cNvSpPr/>
              <p:nvPr/>
            </p:nvSpPr>
            <p:spPr>
              <a:xfrm>
                <a:off x="4083969" y="6096496"/>
                <a:ext cx="962085"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USSOCOM</a:t>
                </a:r>
              </a:p>
            </p:txBody>
          </p:sp>
          <p:pic>
            <p:nvPicPr>
              <p:cNvPr id="24" name="Picture 52">
                <a:extLst>
                  <a:ext uri="{FF2B5EF4-FFF2-40B4-BE49-F238E27FC236}">
                    <a16:creationId xmlns:a16="http://schemas.microsoft.com/office/drawing/2014/main" id="{EDB8BD58-D26D-4CCD-B920-D2DCC3B09A35}"/>
                  </a:ext>
                  <a:ext uri="{C183D7F6-B498-43B3-948B-1728B52AA6E4}">
                    <adec:decorative xmlns:adec="http://schemas.microsoft.com/office/drawing/2017/decorative" val="1"/>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1693127" y="5459018"/>
                <a:ext cx="693173" cy="693173"/>
              </a:xfrm>
              <a:prstGeom prst="rect">
                <a:avLst/>
              </a:prstGeom>
              <a:noFill/>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25" name="Picture 55">
                <a:extLst>
                  <a:ext uri="{FF2B5EF4-FFF2-40B4-BE49-F238E27FC236}">
                    <a16:creationId xmlns:a16="http://schemas.microsoft.com/office/drawing/2014/main" id="{EBB995F5-5628-4CA1-B5D2-7935B61A0933}"/>
                  </a:ext>
                  <a:ext uri="{C183D7F6-B498-43B3-948B-1728B52AA6E4}">
                    <adec:decorative xmlns:adec="http://schemas.microsoft.com/office/drawing/2017/decorative" val="1"/>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3100070" y="5545842"/>
                <a:ext cx="538142" cy="538142"/>
              </a:xfrm>
              <a:prstGeom prst="rect">
                <a:avLst/>
              </a:prstGeom>
              <a:noFill/>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26" name="Picture 57">
                <a:extLst>
                  <a:ext uri="{FF2B5EF4-FFF2-40B4-BE49-F238E27FC236}">
                    <a16:creationId xmlns:a16="http://schemas.microsoft.com/office/drawing/2014/main" id="{0ECE14FF-3B42-4710-A931-EBE9ABDAE30F}"/>
                  </a:ext>
                  <a:ext uri="{C183D7F6-B498-43B3-948B-1728B52AA6E4}">
                    <adec:decorative xmlns:adec="http://schemas.microsoft.com/office/drawing/2017/decorative" val="1"/>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4283801" y="5532131"/>
                <a:ext cx="473391" cy="562622"/>
              </a:xfrm>
              <a:prstGeom prst="rect">
                <a:avLst/>
              </a:prstGeom>
              <a:noFill/>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27" name="Picture 26">
                <a:extLst>
                  <a:ext uri="{FF2B5EF4-FFF2-40B4-BE49-F238E27FC236}">
                    <a16:creationId xmlns:a16="http://schemas.microsoft.com/office/drawing/2014/main" id="{A4207F30-B1B7-4051-8CCB-1B68E3DCB956}"/>
                  </a:ext>
                  <a:ext uri="{C183D7F6-B498-43B3-948B-1728B52AA6E4}">
                    <adec:decorative xmlns:adec="http://schemas.microsoft.com/office/drawing/2017/decorative" val="1"/>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771258" y="5542376"/>
                <a:ext cx="546072" cy="544328"/>
              </a:xfrm>
              <a:prstGeom prst="rect">
                <a:avLst/>
              </a:prstGeom>
              <a:noFill/>
              <a:effectLst>
                <a:outerShdw blurRad="50800" dist="38100" dir="2700000" algn="tl" rotWithShape="0">
                  <a:srgbClr val="000000">
                    <a:alpha val="43000"/>
                  </a:srgbClr>
                </a:outerShdw>
              </a:effectLst>
            </p:spPr>
          </p:pic>
          <p:pic>
            <p:nvPicPr>
              <p:cNvPr id="28" name="Picture 27">
                <a:extLst>
                  <a:ext uri="{FF2B5EF4-FFF2-40B4-BE49-F238E27FC236}">
                    <a16:creationId xmlns:a16="http://schemas.microsoft.com/office/drawing/2014/main" id="{4B65BDB9-BD09-406A-BE16-2DFD9E21DA29}"/>
                  </a:ext>
                  <a:ext uri="{C183D7F6-B498-43B3-948B-1728B52AA6E4}">
                    <adec:decorative xmlns:adec="http://schemas.microsoft.com/office/drawing/2017/decorative" val="1"/>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441246" y="5542376"/>
                <a:ext cx="546072" cy="544328"/>
              </a:xfrm>
              <a:prstGeom prst="rect">
                <a:avLst/>
              </a:prstGeom>
              <a:noFill/>
              <a:effectLst>
                <a:outerShdw blurRad="50800" dist="38100" dir="2700000" algn="tl" rotWithShape="0">
                  <a:srgbClr val="000000">
                    <a:alpha val="43000"/>
                  </a:srgbClr>
                </a:outerShdw>
              </a:effectLst>
            </p:spPr>
          </p:pic>
          <p:sp>
            <p:nvSpPr>
              <p:cNvPr id="29" name="Rectangle 28">
                <a:extLst>
                  <a:ext uri="{FF2B5EF4-FFF2-40B4-BE49-F238E27FC236}">
                    <a16:creationId xmlns:a16="http://schemas.microsoft.com/office/drawing/2014/main" id="{3B2B3A28-8474-4979-B985-54584BB08DB7}"/>
                  </a:ext>
                  <a:ext uri="{C183D7F6-B498-43B3-948B-1728B52AA6E4}">
                    <adec:decorative xmlns:adec="http://schemas.microsoft.com/office/drawing/2017/decorative" val="1"/>
                  </a:ext>
                </a:extLst>
              </p:cNvPr>
              <p:cNvSpPr/>
              <p:nvPr/>
            </p:nvSpPr>
            <p:spPr>
              <a:xfrm>
                <a:off x="5100091" y="6096496"/>
                <a:ext cx="1280328"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USCYBERCOM</a:t>
                </a:r>
              </a:p>
            </p:txBody>
          </p:sp>
          <p:sp>
            <p:nvSpPr>
              <p:cNvPr id="30" name="Rectangle 29">
                <a:extLst>
                  <a:ext uri="{FF2B5EF4-FFF2-40B4-BE49-F238E27FC236}">
                    <a16:creationId xmlns:a16="http://schemas.microsoft.com/office/drawing/2014/main" id="{E5BFCC3B-DE6E-4F95-B3F4-8B240D7FCDB1}"/>
                  </a:ext>
                  <a:ext uri="{C183D7F6-B498-43B3-948B-1728B52AA6E4}">
                    <adec:decorative xmlns:adec="http://schemas.microsoft.com/office/drawing/2017/decorative" val="1"/>
                  </a:ext>
                </a:extLst>
              </p:cNvPr>
              <p:cNvSpPr/>
              <p:nvPr/>
            </p:nvSpPr>
            <p:spPr>
              <a:xfrm>
                <a:off x="6452641" y="6096496"/>
                <a:ext cx="1260413"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USSPACECOM</a:t>
                </a:r>
              </a:p>
            </p:txBody>
          </p:sp>
        </p:grpSp>
      </p:grpSp>
    </p:spTree>
    <p:extLst>
      <p:ext uri="{BB962C8B-B14F-4D97-AF65-F5344CB8AC3E}">
        <p14:creationId xmlns:p14="http://schemas.microsoft.com/office/powerpoint/2010/main" val="1411938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41">
            <a:extLst>
              <a:ext uri="{FF2B5EF4-FFF2-40B4-BE49-F238E27FC236}">
                <a16:creationId xmlns:a16="http://schemas.microsoft.com/office/drawing/2014/main" id="{5611114A-1335-53E6-8330-E4E44D6D09DF}"/>
              </a:ext>
            </a:extLst>
          </p:cNvPr>
          <p:cNvSpPr txBox="1">
            <a:spLocks noGrp="1"/>
          </p:cNvSpPr>
          <p:nvPr>
            <p:ph type="title" idx="4294967295"/>
          </p:nvPr>
        </p:nvSpPr>
        <p:spPr>
          <a:xfrm>
            <a:off x="4676704" y="190829"/>
            <a:ext cx="7231126" cy="42849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ctr" defTabSz="1005913" rtl="0" eaLnBrk="1" latinLnBrk="0" hangingPunct="1">
              <a:lnSpc>
                <a:spcPct val="100000"/>
              </a:lnSpc>
              <a:spcBef>
                <a:spcPct val="0"/>
              </a:spcBef>
              <a:buNone/>
              <a:defRPr sz="2641" b="1" kern="1200">
                <a:solidFill>
                  <a:srgbClr val="C9AD62"/>
                </a:solidFill>
                <a:latin typeface="+mj-lt"/>
                <a:ea typeface="+mj-ea"/>
                <a:cs typeface="+mj-cs"/>
              </a:defRPr>
            </a:lvl1pPr>
          </a:lstStyle>
          <a:p>
            <a:pPr marL="0" marR="0" lvl="0" indent="0" algn="r" defTabSz="1005913"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C9AD62"/>
                </a:solidFill>
                <a:effectLst/>
                <a:uLnTx/>
                <a:uFillTx/>
                <a:latin typeface="Raleway Black" pitchFamily="2" charset="0"/>
                <a:ea typeface="+mj-ea"/>
                <a:cs typeface="+mj-cs"/>
              </a:rPr>
              <a:t>End-to-End Global Supply Chain Management</a:t>
            </a:r>
          </a:p>
        </p:txBody>
      </p:sp>
      <p:sp>
        <p:nvSpPr>
          <p:cNvPr id="99" name="TextBox 98">
            <a:extLst>
              <a:ext uri="{FF2B5EF4-FFF2-40B4-BE49-F238E27FC236}">
                <a16:creationId xmlns:a16="http://schemas.microsoft.com/office/drawing/2014/main" id="{EE699470-E27C-7E3D-6501-09CB1E02DA1D}"/>
              </a:ext>
            </a:extLst>
          </p:cNvPr>
          <p:cNvSpPr txBox="1"/>
          <p:nvPr/>
        </p:nvSpPr>
        <p:spPr>
          <a:xfrm>
            <a:off x="286659" y="1466484"/>
            <a:ext cx="2825432" cy="314382"/>
          </a:xfrm>
          <a:prstGeom prst="rect">
            <a:avLst/>
          </a:prstGeom>
          <a:solidFill>
            <a:srgbClr val="455864"/>
          </a:solidFill>
        </p:spPr>
        <p:txBody>
          <a:bodyPr wrap="square" rtlCol="0" anchor="ctr">
            <a:noAutofit/>
          </a:bodyPr>
          <a:lstStyle/>
          <a:p>
            <a:pPr marL="0" marR="0" lvl="0" indent="0" algn="ctr" defTabSz="518145" rtl="0" eaLnBrk="1" fontAlgn="auto" latinLnBrk="0" hangingPunct="1">
              <a:lnSpc>
                <a:spcPct val="100000"/>
              </a:lnSpc>
              <a:spcBef>
                <a:spcPts val="0"/>
              </a:spcBef>
              <a:spcAft>
                <a:spcPts val="0"/>
              </a:spcAft>
              <a:buClrTx/>
              <a:buSzTx/>
              <a:buFontTx/>
              <a:buNone/>
              <a:tabLst/>
              <a:defRPr/>
            </a:pPr>
            <a:r>
              <a:rPr kumimoji="0" lang="en-US" sz="1813" b="1" i="0" u="none" strike="noStrike" kern="1200" cap="none" spc="0" normalizeH="0" baseline="0" noProof="0">
                <a:ln>
                  <a:noFill/>
                </a:ln>
                <a:solidFill>
                  <a:prstClr val="white"/>
                </a:solidFill>
                <a:effectLst/>
                <a:uLnTx/>
                <a:uFillTx/>
                <a:latin typeface="Arial" panose="020B0604020202020204"/>
                <a:ea typeface="+mn-ea"/>
                <a:cs typeface="+mn-cs"/>
              </a:rPr>
              <a:t>FY24 Totals</a:t>
            </a:r>
          </a:p>
        </p:txBody>
      </p:sp>
      <p:sp>
        <p:nvSpPr>
          <p:cNvPr id="2" name="Text Placeholder 6">
            <a:extLst>
              <a:ext uri="{FF2B5EF4-FFF2-40B4-BE49-F238E27FC236}">
                <a16:creationId xmlns:a16="http://schemas.microsoft.com/office/drawing/2014/main" id="{5EA99A05-3222-B570-BFA9-C4665561FD71}"/>
              </a:ext>
            </a:extLst>
          </p:cNvPr>
          <p:cNvSpPr txBox="1">
            <a:spLocks/>
          </p:cNvSpPr>
          <p:nvPr/>
        </p:nvSpPr>
        <p:spPr>
          <a:xfrm>
            <a:off x="286659" y="1731341"/>
            <a:ext cx="3763101" cy="1106159"/>
          </a:xfrm>
          <a:prstGeom prst="rect">
            <a:avLst/>
          </a:prstGeom>
          <a:effectLst/>
        </p:spPr>
        <p:txBody>
          <a:bodyPr vert="horz" wrap="square" lIns="103632" tIns="51816" rIns="103632" bIns="51816" numCol="1" spcCol="0" rtlCol="0">
            <a:noAutofit/>
          </a:bodyPr>
          <a:lstStyle>
            <a:lvl1pPr marL="112713" indent="-112713" algn="l" rtl="0" eaLnBrk="0" fontAlgn="base" hangingPunct="0">
              <a:spcBef>
                <a:spcPts val="0"/>
              </a:spcBef>
              <a:spcAft>
                <a:spcPts val="600"/>
              </a:spcAft>
              <a:buFont typeface="Arial" charset="0"/>
              <a:buChar char="•"/>
              <a:defRPr sz="1200" kern="1200" spc="0" baseline="0">
                <a:solidFill>
                  <a:schemeClr val="tx1"/>
                </a:solidFill>
                <a:effectLst/>
                <a:latin typeface="Arial" pitchFamily="34" charset="0"/>
                <a:ea typeface="+mn-ea"/>
                <a:cs typeface="Arial" pitchFamily="34" charset="0"/>
              </a:defRPr>
            </a:lvl1pPr>
            <a:lvl2pPr marL="227013" indent="-115888" algn="l" rtl="0" eaLnBrk="0" fontAlgn="base" hangingPunct="0">
              <a:spcBef>
                <a:spcPts val="0"/>
              </a:spcBef>
              <a:spcAft>
                <a:spcPts val="600"/>
              </a:spcAft>
              <a:buFont typeface="Arial" charset="0"/>
              <a:buChar char="–"/>
              <a:defRPr sz="1200" kern="1200" spc="0" baseline="0">
                <a:solidFill>
                  <a:schemeClr val="tx1"/>
                </a:solidFill>
                <a:effectLst/>
                <a:latin typeface="Arial" pitchFamily="34" charset="0"/>
                <a:ea typeface="+mn-ea"/>
                <a:cs typeface="Arial" pitchFamily="34" charset="0"/>
              </a:defRPr>
            </a:lvl2pPr>
            <a:lvl3pPr marL="339725" indent="-112713" algn="l" rtl="0" eaLnBrk="0" fontAlgn="base" hangingPunct="0">
              <a:spcBef>
                <a:spcPts val="0"/>
              </a:spcBef>
              <a:spcAft>
                <a:spcPts val="600"/>
              </a:spcAft>
              <a:buFont typeface="Arial" charset="0"/>
              <a:buChar char="•"/>
              <a:defRPr sz="1200" kern="1200" spc="0" baseline="0">
                <a:solidFill>
                  <a:schemeClr val="tx1"/>
                </a:solidFill>
                <a:effectLst/>
                <a:latin typeface="Arial" pitchFamily="34" charset="0"/>
                <a:ea typeface="+mn-ea"/>
                <a:cs typeface="Arial" pitchFamily="34" charset="0"/>
              </a:defRPr>
            </a:lvl3pPr>
            <a:lvl4pPr marL="461963" indent="-115888" algn="l" rtl="0" eaLnBrk="0" fontAlgn="base" hangingPunct="0">
              <a:spcBef>
                <a:spcPts val="0"/>
              </a:spcBef>
              <a:spcAft>
                <a:spcPts val="600"/>
              </a:spcAft>
              <a:buFont typeface="Arial" charset="0"/>
              <a:buChar char="–"/>
              <a:defRPr sz="1200" kern="1200" spc="0" baseline="0">
                <a:solidFill>
                  <a:schemeClr val="tx1"/>
                </a:solidFill>
                <a:effectLst/>
                <a:latin typeface="Arial" pitchFamily="34" charset="0"/>
                <a:ea typeface="+mn-ea"/>
                <a:cs typeface="Arial" pitchFamily="34" charset="0"/>
              </a:defRPr>
            </a:lvl4pPr>
            <a:lvl5pPr marL="1027113" indent="-107950" algn="l" rtl="0" eaLnBrk="0" fontAlgn="base" hangingPunct="0">
              <a:spcBef>
                <a:spcPts val="0"/>
              </a:spcBef>
              <a:spcAft>
                <a:spcPts val="600"/>
              </a:spcAft>
              <a:buFont typeface="Arial" panose="020B0604020202020204" pitchFamily="34" charset="0"/>
              <a:buChar char="•"/>
              <a:defRPr sz="1200" kern="1200" spc="0" baseline="0">
                <a:solidFill>
                  <a:schemeClr val="tx1"/>
                </a:solidFill>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738" marR="0" lvl="0" indent="-127738" algn="l" defTabSz="1135241" rtl="0" eaLnBrk="0" fontAlgn="base" latinLnBrk="0" hangingPunct="0">
              <a:lnSpc>
                <a:spcPct val="100000"/>
              </a:lnSpc>
              <a:spcBef>
                <a:spcPts val="0"/>
              </a:spcBef>
              <a:spcAft>
                <a:spcPts val="567"/>
              </a:spcAft>
              <a:buClrTx/>
              <a:buSzTx/>
              <a:buFont typeface="Arial" charset="0"/>
              <a:buChar char="•"/>
              <a:tabLst/>
              <a:defRPr/>
            </a:pP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$47.0B</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 in Revenue</a:t>
            </a:r>
            <a:endPar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endParaRPr>
          </a:p>
          <a:p>
            <a:pPr marL="127738" marR="0" lvl="0" indent="-127738" algn="l" defTabSz="1036290" rtl="0" eaLnBrk="0" fontAlgn="base" latinLnBrk="0" hangingPunct="0">
              <a:lnSpc>
                <a:spcPct val="100000"/>
              </a:lnSpc>
              <a:spcBef>
                <a:spcPts val="0"/>
              </a:spcBef>
              <a:spcAft>
                <a:spcPts val="567"/>
              </a:spcAft>
              <a:buClrTx/>
              <a:buSzTx/>
              <a:buFont typeface="Arial" charset="0"/>
              <a:buChar char="•"/>
              <a:tabLst/>
              <a:defRPr/>
            </a:pP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$19B </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in Small Business</a:t>
            </a:r>
          </a:p>
          <a:p>
            <a:pPr marL="127738" marR="0" lvl="0" indent="-127738" algn="l" defTabSz="1036290" rtl="0" eaLnBrk="0" fontAlgn="base" latinLnBrk="0" hangingPunct="0">
              <a:lnSpc>
                <a:spcPct val="100000"/>
              </a:lnSpc>
              <a:spcBef>
                <a:spcPts val="0"/>
              </a:spcBef>
              <a:spcAft>
                <a:spcPts val="567"/>
              </a:spcAft>
              <a:buClrTx/>
              <a:buSzTx/>
              <a:buFont typeface="Arial" charset="0"/>
              <a:buChar char="•"/>
              <a:tabLst/>
              <a:defRPr/>
            </a:pP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$9.2B </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in support to D</a:t>
            </a:r>
            <a:r>
              <a:rPr lang="en-US" sz="1360" dirty="0">
                <a:solidFill>
                  <a:srgbClr val="0A3348"/>
                </a:solidFill>
              </a:rPr>
              <a:t>o</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W Agencies </a:t>
            </a:r>
          </a:p>
          <a:p>
            <a:pPr marL="127738" marR="0" lvl="0" indent="-127738" algn="l" defTabSz="1036290" rtl="0" eaLnBrk="0" fontAlgn="base" latinLnBrk="0" hangingPunct="0">
              <a:lnSpc>
                <a:spcPct val="100000"/>
              </a:lnSpc>
              <a:spcBef>
                <a:spcPts val="0"/>
              </a:spcBef>
              <a:spcAft>
                <a:spcPts val="567"/>
              </a:spcAft>
              <a:buClrTx/>
              <a:buSzTx/>
              <a:buFont typeface="Arial" charset="0"/>
              <a:buChar char="•"/>
              <a:tabLst/>
              <a:defRPr/>
            </a:pP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$1.2B </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in support of FMS Partners</a:t>
            </a:r>
          </a:p>
          <a:p>
            <a:pPr marL="127738" marR="0" lvl="0" indent="-127738" algn="l" defTabSz="1036290" rtl="0" eaLnBrk="0" fontAlgn="base" latinLnBrk="0" hangingPunct="0">
              <a:lnSpc>
                <a:spcPct val="100000"/>
              </a:lnSpc>
              <a:spcBef>
                <a:spcPts val="0"/>
              </a:spcBef>
              <a:spcAft>
                <a:spcPts val="567"/>
              </a:spcAft>
              <a:buClrTx/>
              <a:buSzTx/>
              <a:buFont typeface="Arial" charset="0"/>
              <a:buChar char="•"/>
              <a:tabLst/>
              <a:defRPr/>
            </a:pPr>
            <a:r>
              <a:rPr kumimoji="0" lang="en-US" sz="1360" b="1" i="0" u="none" strike="noStrike" kern="1200" cap="none" spc="-34" normalizeH="0" baseline="0" noProof="0" dirty="0">
                <a:ln>
                  <a:noFill/>
                </a:ln>
                <a:solidFill>
                  <a:srgbClr val="0A3348"/>
                </a:solidFill>
                <a:effectLst/>
                <a:uLnTx/>
                <a:uFillTx/>
                <a:latin typeface="Arial" pitchFamily="34" charset="0"/>
                <a:ea typeface="+mn-ea"/>
                <a:cs typeface="Arial" pitchFamily="34" charset="0"/>
              </a:rPr>
              <a:t>$1.9B </a:t>
            </a:r>
            <a:r>
              <a:rPr kumimoji="0" lang="en-US" sz="1360" b="0" i="0" u="none" strike="noStrike" kern="1200" cap="none" spc="-34" normalizeH="0" baseline="0" noProof="0" dirty="0">
                <a:ln>
                  <a:noFill/>
                </a:ln>
                <a:solidFill>
                  <a:srgbClr val="0A3348"/>
                </a:solidFill>
                <a:effectLst/>
                <a:uLnTx/>
                <a:uFillTx/>
                <a:latin typeface="Arial" pitchFamily="34" charset="0"/>
                <a:ea typeface="+mn-ea"/>
                <a:cs typeface="Arial" pitchFamily="34" charset="0"/>
              </a:rPr>
              <a:t>in support to Civil Authorities</a:t>
            </a:r>
          </a:p>
        </p:txBody>
      </p:sp>
      <p:sp>
        <p:nvSpPr>
          <p:cNvPr id="139" name="Text Placeholder 6">
            <a:extLst>
              <a:ext uri="{FF2B5EF4-FFF2-40B4-BE49-F238E27FC236}">
                <a16:creationId xmlns:a16="http://schemas.microsoft.com/office/drawing/2014/main" id="{C695CFF5-B99B-89A3-DC41-10FEB427250B}"/>
              </a:ext>
            </a:extLst>
          </p:cNvPr>
          <p:cNvSpPr txBox="1">
            <a:spLocks/>
          </p:cNvSpPr>
          <p:nvPr/>
        </p:nvSpPr>
        <p:spPr>
          <a:xfrm>
            <a:off x="4058955" y="1736472"/>
            <a:ext cx="7900537" cy="1379543"/>
          </a:xfrm>
          <a:prstGeom prst="rect">
            <a:avLst/>
          </a:prstGeom>
          <a:effectLst/>
        </p:spPr>
        <p:txBody>
          <a:bodyPr vert="horz" wrap="square" lIns="103632" tIns="51816" rIns="103632" bIns="51816" numCol="2" spcCol="0" rtlCol="0">
            <a:noAutofit/>
          </a:bodyPr>
          <a:lstStyle>
            <a:lvl1pPr marL="112713" indent="-112713" algn="l" rtl="0" eaLnBrk="0" fontAlgn="base" hangingPunct="0">
              <a:spcBef>
                <a:spcPts val="0"/>
              </a:spcBef>
              <a:spcAft>
                <a:spcPts val="600"/>
              </a:spcAft>
              <a:buFont typeface="Arial" charset="0"/>
              <a:buChar char="•"/>
              <a:defRPr sz="1200" kern="1200" spc="0" baseline="0">
                <a:solidFill>
                  <a:schemeClr val="tx1"/>
                </a:solidFill>
                <a:effectLst/>
                <a:latin typeface="Arial" pitchFamily="34" charset="0"/>
                <a:ea typeface="+mn-ea"/>
                <a:cs typeface="Arial" pitchFamily="34" charset="0"/>
              </a:defRPr>
            </a:lvl1pPr>
            <a:lvl2pPr marL="227013" indent="-115888" algn="l" rtl="0" eaLnBrk="0" fontAlgn="base" hangingPunct="0">
              <a:spcBef>
                <a:spcPts val="0"/>
              </a:spcBef>
              <a:spcAft>
                <a:spcPts val="600"/>
              </a:spcAft>
              <a:buFont typeface="Arial" charset="0"/>
              <a:buChar char="–"/>
              <a:defRPr sz="1200" kern="1200" spc="0" baseline="0">
                <a:solidFill>
                  <a:schemeClr val="tx1"/>
                </a:solidFill>
                <a:effectLst/>
                <a:latin typeface="Arial" pitchFamily="34" charset="0"/>
                <a:ea typeface="+mn-ea"/>
                <a:cs typeface="Arial" pitchFamily="34" charset="0"/>
              </a:defRPr>
            </a:lvl2pPr>
            <a:lvl3pPr marL="339725" indent="-112713" algn="l" rtl="0" eaLnBrk="0" fontAlgn="base" hangingPunct="0">
              <a:spcBef>
                <a:spcPts val="0"/>
              </a:spcBef>
              <a:spcAft>
                <a:spcPts val="600"/>
              </a:spcAft>
              <a:buFont typeface="Arial" charset="0"/>
              <a:buChar char="•"/>
              <a:defRPr sz="1200" kern="1200" spc="0" baseline="0">
                <a:solidFill>
                  <a:schemeClr val="tx1"/>
                </a:solidFill>
                <a:effectLst/>
                <a:latin typeface="Arial" pitchFamily="34" charset="0"/>
                <a:ea typeface="+mn-ea"/>
                <a:cs typeface="Arial" pitchFamily="34" charset="0"/>
              </a:defRPr>
            </a:lvl3pPr>
            <a:lvl4pPr marL="461963" indent="-115888" algn="l" rtl="0" eaLnBrk="0" fontAlgn="base" hangingPunct="0">
              <a:spcBef>
                <a:spcPts val="0"/>
              </a:spcBef>
              <a:spcAft>
                <a:spcPts val="600"/>
              </a:spcAft>
              <a:buFont typeface="Arial" charset="0"/>
              <a:buChar char="–"/>
              <a:defRPr sz="1200" kern="1200" spc="0" baseline="0">
                <a:solidFill>
                  <a:schemeClr val="tx1"/>
                </a:solidFill>
                <a:effectLst/>
                <a:latin typeface="Arial" pitchFamily="34" charset="0"/>
                <a:ea typeface="+mn-ea"/>
                <a:cs typeface="Arial" pitchFamily="34" charset="0"/>
              </a:defRPr>
            </a:lvl4pPr>
            <a:lvl5pPr marL="1027113" indent="-107950" algn="l" rtl="0" eaLnBrk="0" fontAlgn="base" hangingPunct="0">
              <a:spcBef>
                <a:spcPts val="0"/>
              </a:spcBef>
              <a:spcAft>
                <a:spcPts val="600"/>
              </a:spcAft>
              <a:buFont typeface="Arial" panose="020B0604020202020204" pitchFamily="34" charset="0"/>
              <a:buChar char="•"/>
              <a:defRPr sz="1200" kern="1200" spc="0" baseline="0">
                <a:solidFill>
                  <a:schemeClr val="tx1"/>
                </a:solidFill>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3134" marR="0" lvl="0" indent="-133134" algn="l" defTabSz="1036290" rtl="0" eaLnBrk="0" fontAlgn="base" latinLnBrk="0" hangingPunct="0">
              <a:lnSpc>
                <a:spcPct val="100000"/>
              </a:lnSpc>
              <a:spcBef>
                <a:spcPts val="0"/>
              </a:spcBef>
              <a:spcAft>
                <a:spcPts val="567"/>
              </a:spcAft>
              <a:buClrTx/>
              <a:buSzTx/>
              <a:buFont typeface="Arial" charset="0"/>
              <a:buChar char="•"/>
              <a:tabLst>
                <a:tab pos="2594322" algn="l"/>
              </a:tabLst>
              <a:defRPr/>
            </a:pP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~100% </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Mil Services’ Consumables</a:t>
            </a:r>
          </a:p>
          <a:p>
            <a:pPr marL="127738" marR="0" lvl="0" indent="-127738" algn="l" defTabSz="1036290" rtl="0" eaLnBrk="0" fontAlgn="base" latinLnBrk="0" hangingPunct="0">
              <a:lnSpc>
                <a:spcPct val="100000"/>
              </a:lnSpc>
              <a:spcBef>
                <a:spcPts val="0"/>
              </a:spcBef>
              <a:spcAft>
                <a:spcPts val="567"/>
              </a:spcAft>
              <a:buClrTx/>
              <a:buSzTx/>
              <a:buFont typeface="Arial" charset="0"/>
              <a:buChar char="•"/>
              <a:tabLst/>
              <a:defRPr/>
            </a:pP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a:t>
            </a: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8.5K</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 Suppliers</a:t>
            </a:r>
            <a:endPar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endParaRPr>
          </a:p>
          <a:p>
            <a:pPr marL="127738" marR="0" lvl="0" indent="-127738" algn="l" defTabSz="1036290" rtl="0" eaLnBrk="0" fontAlgn="base" latinLnBrk="0" hangingPunct="0">
              <a:lnSpc>
                <a:spcPct val="100000"/>
              </a:lnSpc>
              <a:spcBef>
                <a:spcPts val="0"/>
              </a:spcBef>
              <a:spcAft>
                <a:spcPts val="567"/>
              </a:spcAft>
              <a:buClrTx/>
              <a:buSzTx/>
              <a:buFont typeface="Arial" charset="0"/>
              <a:buChar char="•"/>
              <a:tabLst/>
              <a:defRPr/>
            </a:pP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10K</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 Awards/Day (</a:t>
            </a: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95</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 Automated)</a:t>
            </a:r>
            <a:endPar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endParaRPr>
          </a:p>
          <a:p>
            <a:pPr marL="127738" marR="0" lvl="0" indent="-127738" algn="l" defTabSz="1036290" rtl="0" eaLnBrk="0" fontAlgn="base" latinLnBrk="0" hangingPunct="0">
              <a:lnSpc>
                <a:spcPct val="100000"/>
              </a:lnSpc>
              <a:spcBef>
                <a:spcPts val="0"/>
              </a:spcBef>
              <a:spcAft>
                <a:spcPts val="567"/>
              </a:spcAft>
              <a:buClrTx/>
              <a:buSzTx/>
              <a:buFont typeface="Arial" charset="0"/>
              <a:buChar char="•"/>
              <a:tabLst/>
              <a:defRPr/>
            </a:pP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Manage over</a:t>
            </a: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 5M </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Line Items</a:t>
            </a:r>
            <a:endPar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endParaRPr>
          </a:p>
          <a:p>
            <a:pPr marL="127738" marR="0" lvl="0" indent="-127738" algn="l" defTabSz="1036290" rtl="0" eaLnBrk="0" fontAlgn="base" latinLnBrk="0" hangingPunct="0">
              <a:lnSpc>
                <a:spcPct val="100000"/>
              </a:lnSpc>
              <a:spcBef>
                <a:spcPts val="0"/>
              </a:spcBef>
              <a:spcAft>
                <a:spcPts val="567"/>
              </a:spcAft>
              <a:buClrTx/>
              <a:buSzTx/>
              <a:buFont typeface="Arial" charset="0"/>
              <a:buChar char="•"/>
              <a:tabLst/>
              <a:defRPr/>
            </a:pP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$381B </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Active Contracts Managed</a:t>
            </a:r>
          </a:p>
          <a:p>
            <a:pPr marL="127738" marR="0" lvl="0" indent="-127738" algn="l" defTabSz="1036290" rtl="0" eaLnBrk="0" fontAlgn="base" latinLnBrk="0" hangingPunct="0">
              <a:lnSpc>
                <a:spcPct val="100000"/>
              </a:lnSpc>
              <a:spcBef>
                <a:spcPts val="0"/>
              </a:spcBef>
              <a:spcAft>
                <a:spcPts val="567"/>
              </a:spcAft>
              <a:buClrTx/>
              <a:buSzTx/>
              <a:buFont typeface="Arial" charset="0"/>
              <a:buChar char="•"/>
              <a:tabLst/>
              <a:defRPr/>
            </a:pPr>
            <a:endParaRPr kumimoji="0" lang="en-US" sz="1360" b="0" i="0" u="none" strike="noStrike" kern="1200" cap="none" spc="0" normalizeH="0" baseline="0" noProof="0" dirty="0">
              <a:ln>
                <a:noFill/>
              </a:ln>
              <a:solidFill>
                <a:srgbClr val="25485B"/>
              </a:solidFill>
              <a:effectLst/>
              <a:uLnTx/>
              <a:uFillTx/>
              <a:latin typeface="Arial" pitchFamily="34" charset="0"/>
              <a:ea typeface="+mn-ea"/>
              <a:cs typeface="Arial" pitchFamily="34" charset="0"/>
            </a:endParaRPr>
          </a:p>
          <a:p>
            <a:pPr marL="127738" marR="0" lvl="0" indent="-127738" algn="l" defTabSz="1036290" rtl="0" eaLnBrk="0" fontAlgn="base" latinLnBrk="0" hangingPunct="0">
              <a:lnSpc>
                <a:spcPct val="100000"/>
              </a:lnSpc>
              <a:spcBef>
                <a:spcPts val="0"/>
              </a:spcBef>
              <a:spcAft>
                <a:spcPts val="567"/>
              </a:spcAft>
              <a:buClrTx/>
              <a:buSzTx/>
              <a:buFont typeface="Arial" charset="0"/>
              <a:buChar char="•"/>
              <a:tabLst/>
              <a:defRPr/>
            </a:pP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24.5K</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 Workforce, (</a:t>
            </a: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1.1K</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 </a:t>
            </a:r>
            <a:r>
              <a:rPr kumimoji="0" lang="en-US" sz="1360" b="0" i="0" u="none" strike="noStrike" kern="1200" cap="none" spc="0" normalizeH="0" baseline="0" noProof="0" dirty="0" err="1">
                <a:ln>
                  <a:noFill/>
                </a:ln>
                <a:solidFill>
                  <a:srgbClr val="0A3348"/>
                </a:solidFill>
                <a:effectLst/>
                <a:uLnTx/>
                <a:uFillTx/>
                <a:latin typeface="Arial" pitchFamily="34" charset="0"/>
                <a:ea typeface="+mn-ea"/>
                <a:cs typeface="Arial" pitchFamily="34" charset="0"/>
              </a:rPr>
              <a:t>Fwd</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 Positioned)</a:t>
            </a:r>
          </a:p>
          <a:p>
            <a:pPr marL="127738" marR="0" lvl="0" indent="-127738" algn="l" defTabSz="1036290" rtl="0" eaLnBrk="0" fontAlgn="base" latinLnBrk="0" hangingPunct="0">
              <a:lnSpc>
                <a:spcPct val="100000"/>
              </a:lnSpc>
              <a:spcBef>
                <a:spcPts val="0"/>
              </a:spcBef>
              <a:spcAft>
                <a:spcPts val="567"/>
              </a:spcAft>
              <a:buClrTx/>
              <a:buSzTx/>
              <a:buFont typeface="Arial" charset="0"/>
              <a:buChar char="•"/>
              <a:tabLst/>
              <a:defRPr/>
            </a:pPr>
            <a:r>
              <a:rPr kumimoji="0" lang="en-US" sz="1360" b="1" i="0" u="none" strike="noStrike" kern="1200" cap="none" spc="0" normalizeH="0" baseline="0" noProof="0" dirty="0">
                <a:ln>
                  <a:noFill/>
                </a:ln>
                <a:solidFill>
                  <a:srgbClr val="0A3348"/>
                </a:solidFill>
                <a:effectLst/>
                <a:uLnTx/>
                <a:uFillTx/>
                <a:latin typeface="Arial"/>
                <a:ea typeface="+mn-ea"/>
                <a:cs typeface="Arial" pitchFamily="34" charset="0"/>
              </a:rPr>
              <a:t>Executive Agent: </a:t>
            </a:r>
            <a:r>
              <a:rPr kumimoji="0" lang="en-US" sz="1360" b="0" i="0" u="none" strike="noStrike" kern="1200" cap="none" spc="0" normalizeH="0" baseline="0" noProof="0" dirty="0">
                <a:ln>
                  <a:noFill/>
                </a:ln>
                <a:solidFill>
                  <a:srgbClr val="0A3348"/>
                </a:solidFill>
                <a:effectLst/>
                <a:uLnTx/>
                <a:uFillTx/>
                <a:latin typeface="Arial"/>
                <a:ea typeface="+mn-ea"/>
                <a:cs typeface="Arial" pitchFamily="34" charset="0"/>
              </a:rPr>
              <a:t>Medical Materiel, Subsistence, Construction &amp; Barrier Materiel, Defense Logistics Management Standards </a:t>
            </a:r>
          </a:p>
          <a:p>
            <a:pPr marL="259072" marR="0" lvl="0" indent="-127738" algn="l" defTabSz="1036290" rtl="0" eaLnBrk="0" fontAlgn="base" latinLnBrk="0" hangingPunct="0">
              <a:lnSpc>
                <a:spcPct val="100000"/>
              </a:lnSpc>
              <a:spcBef>
                <a:spcPts val="0"/>
              </a:spcBef>
              <a:spcAft>
                <a:spcPts val="567"/>
              </a:spcAft>
              <a:buClrTx/>
              <a:buSzTx/>
              <a:buFont typeface="Arial" charset="0"/>
              <a:buChar char="•"/>
              <a:tabLst/>
              <a:defRPr/>
            </a:pPr>
            <a:endParaRPr kumimoji="0" lang="en-US" sz="1360" b="0" i="0" u="none" strike="noStrike" kern="1200" cap="none" spc="0" normalizeH="0" baseline="0" noProof="0" dirty="0">
              <a:ln>
                <a:noFill/>
              </a:ln>
              <a:solidFill>
                <a:srgbClr val="455864"/>
              </a:solidFill>
              <a:effectLst/>
              <a:uLnTx/>
              <a:uFillTx/>
              <a:latin typeface="Arial" pitchFamily="34" charset="0"/>
              <a:ea typeface="+mn-ea"/>
              <a:cs typeface="Arial" pitchFamily="34" charset="0"/>
            </a:endParaRPr>
          </a:p>
          <a:p>
            <a:pPr marL="0" marR="0" lvl="0" indent="0" algn="l" defTabSz="1036290" rtl="0" eaLnBrk="0" fontAlgn="base" latinLnBrk="0" hangingPunct="0">
              <a:lnSpc>
                <a:spcPts val="1360"/>
              </a:lnSpc>
              <a:spcBef>
                <a:spcPts val="0"/>
              </a:spcBef>
              <a:spcAft>
                <a:spcPts val="567"/>
              </a:spcAft>
              <a:buClrTx/>
              <a:buSzTx/>
              <a:buFont typeface="Arial" charset="0"/>
              <a:buNone/>
              <a:tabLst/>
              <a:defRPr/>
            </a:pPr>
            <a:endParaRPr kumimoji="0" lang="en-US" sz="1360" b="1" i="0" u="none" strike="noStrike" kern="1200" cap="none" spc="0" normalizeH="0" baseline="0" noProof="0" dirty="0">
              <a:ln>
                <a:noFill/>
              </a:ln>
              <a:solidFill>
                <a:srgbClr val="455864"/>
              </a:solidFill>
              <a:effectLst/>
              <a:uLnTx/>
              <a:uFillTx/>
              <a:latin typeface="Arial" pitchFamily="34" charset="0"/>
              <a:ea typeface="+mn-ea"/>
              <a:cs typeface="Arial" pitchFamily="34" charset="0"/>
            </a:endParaRPr>
          </a:p>
        </p:txBody>
      </p:sp>
      <p:cxnSp>
        <p:nvCxnSpPr>
          <p:cNvPr id="21" name="Straight Connector 20">
            <a:extLst>
              <a:ext uri="{FF2B5EF4-FFF2-40B4-BE49-F238E27FC236}">
                <a16:creationId xmlns:a16="http://schemas.microsoft.com/office/drawing/2014/main" id="{D885514C-E26B-EF73-67D5-6813FF30CF77}"/>
              </a:ext>
              <a:ext uri="{C183D7F6-B498-43B3-948B-1728B52AA6E4}">
                <adec:decorative xmlns:adec="http://schemas.microsoft.com/office/drawing/2017/decorative" val="1"/>
              </a:ext>
            </a:extLst>
          </p:cNvPr>
          <p:cNvCxnSpPr/>
          <p:nvPr/>
        </p:nvCxnSpPr>
        <p:spPr>
          <a:xfrm>
            <a:off x="172720" y="3464084"/>
            <a:ext cx="11735110" cy="0"/>
          </a:xfrm>
          <a:prstGeom prst="line">
            <a:avLst/>
          </a:prstGeom>
          <a:ln w="28575">
            <a:solidFill>
              <a:srgbClr val="2A4E60"/>
            </a:solidFill>
          </a:ln>
        </p:spPr>
        <p:style>
          <a:lnRef idx="1">
            <a:schemeClr val="accent1"/>
          </a:lnRef>
          <a:fillRef idx="0">
            <a:schemeClr val="accent1"/>
          </a:fillRef>
          <a:effectRef idx="0">
            <a:schemeClr val="accent1"/>
          </a:effectRef>
          <a:fontRef idx="minor">
            <a:schemeClr val="tx1"/>
          </a:fontRef>
        </p:style>
      </p:cxnSp>
      <p:sp>
        <p:nvSpPr>
          <p:cNvPr id="135" name="Text Placeholder 11">
            <a:extLst>
              <a:ext uri="{FF2B5EF4-FFF2-40B4-BE49-F238E27FC236}">
                <a16:creationId xmlns:a16="http://schemas.microsoft.com/office/drawing/2014/main" id="{5FD427A0-2369-087F-9A77-631C5F008E23}"/>
              </a:ext>
            </a:extLst>
          </p:cNvPr>
          <p:cNvSpPr txBox="1">
            <a:spLocks/>
          </p:cNvSpPr>
          <p:nvPr/>
        </p:nvSpPr>
        <p:spPr>
          <a:xfrm>
            <a:off x="0" y="3100245"/>
            <a:ext cx="2029968" cy="429999"/>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1000" b="1" kern="120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133" b="1" i="0" u="none" strike="noStrike" kern="1200" cap="none" spc="0" normalizeH="0" baseline="0" noProof="0">
                <a:ln>
                  <a:noFill/>
                </a:ln>
                <a:solidFill>
                  <a:prstClr val="black"/>
                </a:solidFill>
                <a:effectLst/>
                <a:uLnTx/>
                <a:uFillTx/>
                <a:latin typeface="Arial" pitchFamily="34" charset="0"/>
                <a:ea typeface="+mn-ea"/>
                <a:cs typeface="Arial" pitchFamily="34" charset="0"/>
              </a:rPr>
              <a:t>TROOP SUPPORT</a:t>
            </a:r>
          </a:p>
        </p:txBody>
      </p:sp>
      <p:sp>
        <p:nvSpPr>
          <p:cNvPr id="136" name="Text Placeholder 12">
            <a:extLst>
              <a:ext uri="{FF2B5EF4-FFF2-40B4-BE49-F238E27FC236}">
                <a16:creationId xmlns:a16="http://schemas.microsoft.com/office/drawing/2014/main" id="{47AFA25F-DAD3-4CB3-F524-4D7820A07332}"/>
              </a:ext>
            </a:extLst>
          </p:cNvPr>
          <p:cNvSpPr txBox="1">
            <a:spLocks/>
          </p:cNvSpPr>
          <p:nvPr/>
        </p:nvSpPr>
        <p:spPr>
          <a:xfrm>
            <a:off x="6683" y="3483061"/>
            <a:ext cx="2022614" cy="335358"/>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800" b="1" kern="1200" spc="-10" baseline="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11" normalizeH="0" baseline="0" noProof="0">
                <a:ln>
                  <a:noFill/>
                </a:ln>
                <a:solidFill>
                  <a:prstClr val="black"/>
                </a:solidFill>
                <a:effectLst/>
                <a:uLnTx/>
                <a:uFillTx/>
                <a:latin typeface="Arial"/>
                <a:ea typeface="+mn-ea"/>
                <a:cs typeface="Arial"/>
              </a:rPr>
              <a:t>PHILADELPHIA, PA</a:t>
            </a:r>
          </a:p>
        </p:txBody>
      </p:sp>
      <p:pic>
        <p:nvPicPr>
          <p:cNvPr id="134" name="Picture 4" descr="Troop Support Regional Commands">
            <a:extLst>
              <a:ext uri="{FF2B5EF4-FFF2-40B4-BE49-F238E27FC236}">
                <a16:creationId xmlns:a16="http://schemas.microsoft.com/office/drawing/2014/main" id="{25DD13BA-8444-D98E-FBDF-48E14280AF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062" r="15062"/>
          <a:stretch/>
        </p:blipFill>
        <p:spPr bwMode="auto">
          <a:xfrm>
            <a:off x="241761" y="3813173"/>
            <a:ext cx="1563624" cy="1228820"/>
          </a:xfrm>
          <a:prstGeom prst="rect">
            <a:avLst/>
          </a:prstGeom>
          <a:noFill/>
          <a:extLst>
            <a:ext uri="{909E8E84-426E-40DD-AFC4-6F175D3DCCD1}">
              <a14:hiddenFill xmlns:a14="http://schemas.microsoft.com/office/drawing/2010/main">
                <a:solidFill>
                  <a:srgbClr val="FFFFFF"/>
                </a:solidFill>
              </a14:hiddenFill>
            </a:ext>
          </a:extLst>
        </p:spPr>
      </p:pic>
      <p:sp>
        <p:nvSpPr>
          <p:cNvPr id="137" name="Text Placeholder 14">
            <a:extLst>
              <a:ext uri="{FF2B5EF4-FFF2-40B4-BE49-F238E27FC236}">
                <a16:creationId xmlns:a16="http://schemas.microsoft.com/office/drawing/2014/main" id="{8851475E-9308-2D94-F076-C57D46C24807}"/>
              </a:ext>
            </a:extLst>
          </p:cNvPr>
          <p:cNvSpPr txBox="1">
            <a:spLocks/>
          </p:cNvSpPr>
          <p:nvPr/>
        </p:nvSpPr>
        <p:spPr>
          <a:xfrm>
            <a:off x="3251" y="5061162"/>
            <a:ext cx="2022614" cy="939971"/>
          </a:xfrm>
          <a:prstGeom prst="rect">
            <a:avLst/>
          </a:prstGeom>
        </p:spPr>
        <p:txBody>
          <a:bodyPr vert="horz" lIns="103632" tIns="51816" rIns="103632" bIns="51816" rtlCol="0" anchor="t">
            <a:noAutofit/>
          </a:bodyPr>
          <a:lstStyle>
            <a:lvl1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1pPr>
            <a:lvl2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0" indent="0" algn="l" rtl="0" eaLnBrk="0" fontAlgn="base" hangingPunct="0">
              <a:spcBef>
                <a:spcPct val="20000"/>
              </a:spcBef>
              <a:spcAft>
                <a:spcPct val="0"/>
              </a:spcAft>
              <a:buFont typeface="Arial" panose="020B0604020202020204" pitchFamily="34"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23" normalizeH="0" baseline="0" noProof="0">
                <a:ln>
                  <a:noFill/>
                </a:ln>
                <a:solidFill>
                  <a:prstClr val="black"/>
                </a:solidFill>
                <a:effectLst/>
                <a:uLnTx/>
                <a:uFillTx/>
                <a:latin typeface="Arial"/>
                <a:ea typeface="+mn-ea"/>
                <a:cs typeface="Arial"/>
              </a:rPr>
              <a:t>Global Supply Chains:</a:t>
            </a:r>
            <a:br>
              <a:rPr kumimoji="0" lang="en-US" sz="1050" b="1" i="0" u="none" strike="noStrike" kern="1200" cap="none" spc="-23" normalizeH="0" baseline="0" noProof="0">
                <a:ln>
                  <a:noFill/>
                </a:ln>
                <a:solidFill>
                  <a:prstClr val="white"/>
                </a:solidFill>
                <a:effectLst/>
                <a:uLnTx/>
                <a:uFillTx/>
                <a:latin typeface="Arial" pitchFamily="34" charset="0"/>
                <a:ea typeface="+mn-ea"/>
                <a:cs typeface="Arial" pitchFamily="34" charset="0"/>
              </a:rPr>
            </a:br>
            <a:r>
              <a:rPr kumimoji="0" lang="en-US" sz="1050" b="1" i="0" u="none" strike="noStrike" kern="1200" cap="none" spc="-23" normalizeH="0" baseline="0" noProof="0">
                <a:ln>
                  <a:noFill/>
                </a:ln>
                <a:solidFill>
                  <a:prstClr val="black"/>
                </a:solidFill>
                <a:effectLst/>
                <a:uLnTx/>
                <a:uFillTx/>
                <a:latin typeface="Arial"/>
                <a:ea typeface="+mn-ea"/>
                <a:cs typeface="Arial"/>
              </a:rPr>
              <a:t>Subsistence, Clothing   &amp; Textiles, Construction &amp; Equipment, and Medica</a:t>
            </a:r>
            <a:r>
              <a:rPr kumimoji="0" lang="en-US" sz="1000" b="1" i="0" u="none" strike="noStrike" kern="1200" cap="none" spc="-23" normalizeH="0" baseline="0" noProof="0">
                <a:ln>
                  <a:noFill/>
                </a:ln>
                <a:solidFill>
                  <a:prstClr val="black"/>
                </a:solidFill>
                <a:effectLst/>
                <a:uLnTx/>
                <a:uFillTx/>
                <a:latin typeface="Arial"/>
                <a:ea typeface="+mn-ea"/>
                <a:cs typeface="Arial"/>
              </a:rPr>
              <a:t>l</a:t>
            </a:r>
          </a:p>
        </p:txBody>
      </p:sp>
      <p:sp>
        <p:nvSpPr>
          <p:cNvPr id="138" name="Text Placeholder 15">
            <a:extLst>
              <a:ext uri="{FF2B5EF4-FFF2-40B4-BE49-F238E27FC236}">
                <a16:creationId xmlns:a16="http://schemas.microsoft.com/office/drawing/2014/main" id="{7C3CB4E5-C18A-B81D-03DA-DED238649724}"/>
              </a:ext>
            </a:extLst>
          </p:cNvPr>
          <p:cNvSpPr txBox="1">
            <a:spLocks/>
          </p:cNvSpPr>
          <p:nvPr/>
        </p:nvSpPr>
        <p:spPr>
          <a:xfrm>
            <a:off x="-10125" y="5960162"/>
            <a:ext cx="2035989" cy="949872"/>
          </a:xfrm>
          <a:prstGeom prst="rect">
            <a:avLst/>
          </a:prstGeom>
        </p:spPr>
        <p:txBody>
          <a:bodyPr vert="horz" lIns="103632" tIns="51816" rIns="103632" bIns="51816" rtlCol="0" anchor="t">
            <a:noAutofit/>
          </a:bodyPr>
          <a:lstStyle>
            <a:lvl1pPr marL="92075" indent="-92075" algn="l" rtl="0" eaLnBrk="0" fontAlgn="base" hangingPunct="0">
              <a:spcBef>
                <a:spcPts val="0"/>
              </a:spcBef>
              <a:spcAft>
                <a:spcPts val="400"/>
              </a:spcAft>
              <a:buFont typeface="Arial" charset="0"/>
              <a:buChar char="•"/>
              <a:defRPr sz="900" b="1" kern="1200">
                <a:solidFill>
                  <a:srgbClr val="FFFF00"/>
                </a:solidFill>
                <a:effectLst>
                  <a:outerShdw blurRad="38100" dist="38100" dir="2700000" algn="tl">
                    <a:srgbClr val="000000">
                      <a:alpha val="43137"/>
                    </a:srgbClr>
                  </a:outerShdw>
                </a:effectLst>
                <a:latin typeface="Arial" pitchFamily="34" charset="0"/>
                <a:ea typeface="+mn-ea"/>
                <a:cs typeface="Arial" pitchFamily="34" charset="0"/>
              </a:defRPr>
            </a:lvl1pPr>
            <a:lvl2pPr marL="92075" indent="-92075"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92075" indent="-92075" algn="l" rtl="0" eaLnBrk="0" fontAlgn="base" hangingPunct="0">
              <a:spcBef>
                <a:spcPts val="0"/>
              </a:spcBef>
              <a:spcAft>
                <a:spcPts val="400"/>
              </a:spcAft>
              <a:buFont typeface="Arial"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92075" indent="-92075"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92075" indent="-92075"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4140" marR="0" lvl="0" indent="-104140" algn="l" defTabSz="1036290" rtl="0" eaLnBrk="0" fontAlgn="base" latinLnBrk="0" hangingPunct="0">
              <a:lnSpc>
                <a:spcPct val="100000"/>
              </a:lnSpc>
              <a:spcBef>
                <a:spcPts val="0"/>
              </a:spcBef>
              <a:spcAft>
                <a:spcPts val="453"/>
              </a:spcAft>
              <a:buClrTx/>
              <a:buSzTx/>
              <a:buFont typeface="Arial" charset="0"/>
              <a:buChar char="•"/>
              <a:tabLst/>
              <a:defRPr/>
            </a:pPr>
            <a:r>
              <a:rPr kumimoji="0" lang="en-US" sz="1050" b="1" i="0" u="none" strike="noStrike" kern="1200" cap="none" spc="0" normalizeH="0" baseline="0" noProof="0">
                <a:ln>
                  <a:noFill/>
                </a:ln>
                <a:solidFill>
                  <a:srgbClr val="002060"/>
                </a:solidFill>
                <a:effectLst/>
                <a:uLnTx/>
                <a:uFillTx/>
                <a:latin typeface="Arial"/>
                <a:ea typeface="+mn-ea"/>
                <a:cs typeface="Arial"/>
              </a:rPr>
              <a:t>$22.0B Revenue</a:t>
            </a:r>
          </a:p>
          <a:p>
            <a:pPr marL="104140" marR="0" lvl="1" indent="-104140"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64K+ Customers</a:t>
            </a:r>
          </a:p>
          <a:p>
            <a:pPr marL="104140" marR="0" lvl="1" indent="-104140"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3 Locations</a:t>
            </a:r>
          </a:p>
        </p:txBody>
      </p:sp>
      <p:cxnSp>
        <p:nvCxnSpPr>
          <p:cNvPr id="15" name="Straight Connector 14">
            <a:extLst>
              <a:ext uri="{FF2B5EF4-FFF2-40B4-BE49-F238E27FC236}">
                <a16:creationId xmlns:a16="http://schemas.microsoft.com/office/drawing/2014/main" id="{E7012CE9-0CB1-FF96-3C82-64511FAE149B}"/>
              </a:ext>
              <a:ext uri="{C183D7F6-B498-43B3-948B-1728B52AA6E4}">
                <adec:decorative xmlns:adec="http://schemas.microsoft.com/office/drawing/2017/decorative" val="1"/>
              </a:ext>
            </a:extLst>
          </p:cNvPr>
          <p:cNvCxnSpPr/>
          <p:nvPr/>
        </p:nvCxnSpPr>
        <p:spPr>
          <a:xfrm>
            <a:off x="2029297" y="3183637"/>
            <a:ext cx="0" cy="3726397"/>
          </a:xfrm>
          <a:prstGeom prst="line">
            <a:avLst/>
          </a:prstGeom>
          <a:ln w="19050">
            <a:solidFill>
              <a:srgbClr val="C9AD62"/>
            </a:solidFill>
            <a:prstDash val="dash"/>
          </a:ln>
        </p:spPr>
        <p:style>
          <a:lnRef idx="1">
            <a:schemeClr val="accent2"/>
          </a:lnRef>
          <a:fillRef idx="0">
            <a:schemeClr val="accent2"/>
          </a:fillRef>
          <a:effectRef idx="0">
            <a:schemeClr val="accent2"/>
          </a:effectRef>
          <a:fontRef idx="minor">
            <a:schemeClr val="tx1"/>
          </a:fontRef>
        </p:style>
      </p:cxnSp>
      <p:sp>
        <p:nvSpPr>
          <p:cNvPr id="129" name="Text Placeholder 27">
            <a:extLst>
              <a:ext uri="{FF2B5EF4-FFF2-40B4-BE49-F238E27FC236}">
                <a16:creationId xmlns:a16="http://schemas.microsoft.com/office/drawing/2014/main" id="{CD6DF164-2A37-66E9-5067-2FE6D58CC82D}"/>
              </a:ext>
            </a:extLst>
          </p:cNvPr>
          <p:cNvSpPr txBox="1">
            <a:spLocks/>
          </p:cNvSpPr>
          <p:nvPr/>
        </p:nvSpPr>
        <p:spPr>
          <a:xfrm>
            <a:off x="2032254" y="3100245"/>
            <a:ext cx="2029968" cy="429999"/>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1000" b="1" kern="120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lang="en-US" sz="1133" dirty="0">
                <a:solidFill>
                  <a:prstClr val="black"/>
                </a:solidFill>
              </a:rPr>
              <a:t>WEAPONS SUPPORT </a:t>
            </a:r>
            <a:endParaRPr kumimoji="0" lang="en-US" sz="1133"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30" name="Text Placeholder 28">
            <a:extLst>
              <a:ext uri="{FF2B5EF4-FFF2-40B4-BE49-F238E27FC236}">
                <a16:creationId xmlns:a16="http://schemas.microsoft.com/office/drawing/2014/main" id="{31433A15-2925-4C2B-9188-70AD2994E86F}"/>
              </a:ext>
            </a:extLst>
          </p:cNvPr>
          <p:cNvSpPr txBox="1">
            <a:spLocks/>
          </p:cNvSpPr>
          <p:nvPr/>
        </p:nvSpPr>
        <p:spPr>
          <a:xfrm>
            <a:off x="2032254" y="3483061"/>
            <a:ext cx="2032676" cy="335358"/>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800" b="1" kern="1200" spc="-10" baseline="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11" normalizeH="0" baseline="0" noProof="0">
                <a:ln>
                  <a:noFill/>
                </a:ln>
                <a:solidFill>
                  <a:prstClr val="black"/>
                </a:solidFill>
                <a:effectLst/>
                <a:uLnTx/>
                <a:uFillTx/>
                <a:latin typeface="Arial" pitchFamily="34" charset="0"/>
                <a:ea typeface="+mn-ea"/>
                <a:cs typeface="Arial" pitchFamily="34" charset="0"/>
              </a:rPr>
              <a:t>COLUMBUS, OH</a:t>
            </a:r>
          </a:p>
        </p:txBody>
      </p:sp>
      <p:pic>
        <p:nvPicPr>
          <p:cNvPr id="133" name="Picture 132" descr="A picture of a soldier on a ship repairing parts">
            <a:extLst>
              <a:ext uri="{FF2B5EF4-FFF2-40B4-BE49-F238E27FC236}">
                <a16:creationId xmlns:a16="http://schemas.microsoft.com/office/drawing/2014/main" id="{571D7E47-2B7F-B100-03BA-E2B08248FA2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58916" y="3826289"/>
            <a:ext cx="1565664" cy="1242004"/>
          </a:xfrm>
          <a:prstGeom prst="rect">
            <a:avLst/>
          </a:prstGeom>
        </p:spPr>
      </p:pic>
      <p:sp>
        <p:nvSpPr>
          <p:cNvPr id="131" name="Text Placeholder 30">
            <a:extLst>
              <a:ext uri="{FF2B5EF4-FFF2-40B4-BE49-F238E27FC236}">
                <a16:creationId xmlns:a16="http://schemas.microsoft.com/office/drawing/2014/main" id="{67475817-2E02-FE53-2ADA-D4DAAD58C83E}"/>
              </a:ext>
            </a:extLst>
          </p:cNvPr>
          <p:cNvSpPr txBox="1">
            <a:spLocks/>
          </p:cNvSpPr>
          <p:nvPr/>
        </p:nvSpPr>
        <p:spPr>
          <a:xfrm>
            <a:off x="2027454" y="5061162"/>
            <a:ext cx="2028589" cy="913977"/>
          </a:xfrm>
          <a:prstGeom prst="rect">
            <a:avLst/>
          </a:prstGeom>
        </p:spPr>
        <p:txBody>
          <a:bodyPr vert="horz" lIns="103632" tIns="51816" rIns="103632" bIns="51816" rtlCol="0" anchor="t">
            <a:noAutofit/>
          </a:bodyPr>
          <a:lstStyle>
            <a:lvl1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1pPr>
            <a:lvl2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0" indent="0" algn="l" rtl="0" eaLnBrk="0" fontAlgn="base" hangingPunct="0">
              <a:spcBef>
                <a:spcPct val="20000"/>
              </a:spcBef>
              <a:spcAft>
                <a:spcPct val="0"/>
              </a:spcAft>
              <a:buFont typeface="Arial" panose="020B0604020202020204" pitchFamily="34"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Repair parts for ground-based and Maritime systems</a:t>
            </a:r>
          </a:p>
        </p:txBody>
      </p:sp>
      <p:sp>
        <p:nvSpPr>
          <p:cNvPr id="132" name="Text Placeholder 31">
            <a:extLst>
              <a:ext uri="{FF2B5EF4-FFF2-40B4-BE49-F238E27FC236}">
                <a16:creationId xmlns:a16="http://schemas.microsoft.com/office/drawing/2014/main" id="{F38F7894-660D-2B90-814A-FFA10147B389}"/>
              </a:ext>
            </a:extLst>
          </p:cNvPr>
          <p:cNvSpPr txBox="1">
            <a:spLocks/>
          </p:cNvSpPr>
          <p:nvPr/>
        </p:nvSpPr>
        <p:spPr>
          <a:xfrm>
            <a:off x="2036652" y="5960162"/>
            <a:ext cx="2025231" cy="949872"/>
          </a:xfrm>
          <a:prstGeom prst="rect">
            <a:avLst/>
          </a:prstGeom>
        </p:spPr>
        <p:txBody>
          <a:bodyPr vert="horz" lIns="103632" tIns="51816" rIns="103632" bIns="51816" rtlCol="0" anchor="t">
            <a:noAutofit/>
          </a:bodyPr>
          <a:lstStyle>
            <a:lvl1pPr marL="79375" indent="-79375" algn="l" rtl="0" eaLnBrk="0" fontAlgn="base" hangingPunct="0">
              <a:spcBef>
                <a:spcPts val="0"/>
              </a:spcBef>
              <a:spcAft>
                <a:spcPts val="400"/>
              </a:spcAft>
              <a:buFont typeface="Arial" charset="0"/>
              <a:buChar char="•"/>
              <a:defRPr sz="900" b="1" kern="1200">
                <a:solidFill>
                  <a:srgbClr val="FFFF00"/>
                </a:solidFill>
                <a:effectLst>
                  <a:outerShdw blurRad="38100" dist="38100" dir="2700000" algn="tl">
                    <a:srgbClr val="000000">
                      <a:alpha val="43137"/>
                    </a:srgbClr>
                  </a:outerShdw>
                </a:effectLst>
                <a:latin typeface="Arial" pitchFamily="34" charset="0"/>
                <a:ea typeface="+mn-ea"/>
                <a:cs typeface="Arial" pitchFamily="34" charset="0"/>
              </a:defRPr>
            </a:lvl1pPr>
            <a:lvl2pPr marL="79375" indent="-79375"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79375" indent="-79375" algn="l" rtl="0" eaLnBrk="0" fontAlgn="base" hangingPunct="0">
              <a:spcBef>
                <a:spcPts val="0"/>
              </a:spcBef>
              <a:spcAft>
                <a:spcPts val="400"/>
              </a:spcAft>
              <a:buFont typeface="Arial"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79375" indent="-79375"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79375" indent="-79375"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9535" marR="0" lvl="0" indent="-89535" algn="l" defTabSz="1036290" rtl="0" eaLnBrk="0" fontAlgn="base" latinLnBrk="0" hangingPunct="0">
              <a:lnSpc>
                <a:spcPct val="100000"/>
              </a:lnSpc>
              <a:spcBef>
                <a:spcPts val="0"/>
              </a:spcBef>
              <a:spcAft>
                <a:spcPts val="453"/>
              </a:spcAft>
              <a:buClrTx/>
              <a:buSzTx/>
              <a:buFont typeface="Arial" charset="0"/>
              <a:buChar char="•"/>
              <a:tabLst/>
              <a:defRPr/>
            </a:pPr>
            <a:r>
              <a:rPr kumimoji="0" lang="en-US" sz="1050" b="1" i="0" u="none" strike="noStrike" kern="1200" cap="none" spc="0" normalizeH="0" baseline="0" noProof="0">
                <a:ln>
                  <a:noFill/>
                </a:ln>
                <a:solidFill>
                  <a:srgbClr val="002060"/>
                </a:solidFill>
                <a:effectLst/>
                <a:uLnTx/>
                <a:uFillTx/>
                <a:latin typeface="Arial"/>
                <a:ea typeface="+mn-ea"/>
                <a:cs typeface="Arial"/>
              </a:rPr>
              <a:t>$4.5B Revenue </a:t>
            </a:r>
          </a:p>
          <a:p>
            <a:pPr marL="89535" marR="0" lvl="1" indent="-8953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15K+ Customers</a:t>
            </a:r>
          </a:p>
          <a:p>
            <a:pPr marL="89535" marR="0" lvl="1" indent="-8953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11" normalizeH="0" baseline="0" noProof="0">
                <a:ln>
                  <a:noFill/>
                </a:ln>
                <a:solidFill>
                  <a:prstClr val="black"/>
                </a:solidFill>
                <a:effectLst/>
                <a:uLnTx/>
                <a:uFillTx/>
                <a:latin typeface="Arial"/>
                <a:ea typeface="+mn-ea"/>
                <a:cs typeface="Arial"/>
              </a:rPr>
              <a:t>1.9K+ Weapon Systems </a:t>
            </a:r>
          </a:p>
          <a:p>
            <a:pPr marL="89535" marR="0" lvl="1" indent="-8953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9+ Locations</a:t>
            </a:r>
          </a:p>
        </p:txBody>
      </p:sp>
      <p:cxnSp>
        <p:nvCxnSpPr>
          <p:cNvPr id="16" name="Straight Connector 15">
            <a:extLst>
              <a:ext uri="{FF2B5EF4-FFF2-40B4-BE49-F238E27FC236}">
                <a16:creationId xmlns:a16="http://schemas.microsoft.com/office/drawing/2014/main" id="{B247B6CC-D6BF-BB4A-91AC-5F19B8F42BA5}"/>
              </a:ext>
              <a:ext uri="{C183D7F6-B498-43B3-948B-1728B52AA6E4}">
                <adec:decorative xmlns:adec="http://schemas.microsoft.com/office/drawing/2017/decorative" val="1"/>
              </a:ext>
            </a:extLst>
          </p:cNvPr>
          <p:cNvCxnSpPr/>
          <p:nvPr/>
        </p:nvCxnSpPr>
        <p:spPr>
          <a:xfrm>
            <a:off x="4061883" y="3183637"/>
            <a:ext cx="0" cy="3726397"/>
          </a:xfrm>
          <a:prstGeom prst="line">
            <a:avLst/>
          </a:prstGeom>
          <a:ln w="19050">
            <a:solidFill>
              <a:srgbClr val="C9AD62"/>
            </a:solidFill>
            <a:prstDash val="dash"/>
          </a:ln>
        </p:spPr>
        <p:style>
          <a:lnRef idx="1">
            <a:schemeClr val="accent2"/>
          </a:lnRef>
          <a:fillRef idx="0">
            <a:schemeClr val="accent2"/>
          </a:fillRef>
          <a:effectRef idx="0">
            <a:schemeClr val="accent2"/>
          </a:effectRef>
          <a:fontRef idx="minor">
            <a:schemeClr val="tx1"/>
          </a:fontRef>
        </p:style>
      </p:cxnSp>
      <p:sp>
        <p:nvSpPr>
          <p:cNvPr id="119" name="Text Placeholder 118">
            <a:extLst>
              <a:ext uri="{FF2B5EF4-FFF2-40B4-BE49-F238E27FC236}">
                <a16:creationId xmlns:a16="http://schemas.microsoft.com/office/drawing/2014/main" id="{7EA28B92-D785-430A-20AC-FD347E9E0AD0}"/>
              </a:ext>
            </a:extLst>
          </p:cNvPr>
          <p:cNvSpPr txBox="1">
            <a:spLocks/>
          </p:cNvSpPr>
          <p:nvPr/>
        </p:nvSpPr>
        <p:spPr>
          <a:xfrm>
            <a:off x="4066461" y="3115918"/>
            <a:ext cx="2029968" cy="435586"/>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1000" b="1" kern="120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defTabSz="1036290">
              <a:defRPr/>
            </a:pPr>
            <a:r>
              <a:rPr lang="en-US" sz="1133" dirty="0">
                <a:solidFill>
                  <a:prstClr val="black"/>
                </a:solidFill>
              </a:rPr>
              <a:t>WEAPONS SUPPORT </a:t>
            </a:r>
          </a:p>
        </p:txBody>
      </p:sp>
      <p:sp>
        <p:nvSpPr>
          <p:cNvPr id="120" name="Text Placeholder 119">
            <a:extLst>
              <a:ext uri="{FF2B5EF4-FFF2-40B4-BE49-F238E27FC236}">
                <a16:creationId xmlns:a16="http://schemas.microsoft.com/office/drawing/2014/main" id="{6BC8A60D-339D-EBA6-20BD-28AA6B04DF57}"/>
              </a:ext>
            </a:extLst>
          </p:cNvPr>
          <p:cNvSpPr txBox="1">
            <a:spLocks/>
          </p:cNvSpPr>
          <p:nvPr/>
        </p:nvSpPr>
        <p:spPr>
          <a:xfrm>
            <a:off x="4061212" y="3483061"/>
            <a:ext cx="2046031" cy="361345"/>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800" b="1" kern="1200" spc="-10" baseline="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11" normalizeH="0" baseline="0" noProof="0">
                <a:ln>
                  <a:noFill/>
                </a:ln>
                <a:solidFill>
                  <a:prstClr val="black"/>
                </a:solidFill>
                <a:effectLst/>
                <a:uLnTx/>
                <a:uFillTx/>
                <a:latin typeface="Arial" pitchFamily="34" charset="0"/>
                <a:ea typeface="+mn-ea"/>
                <a:cs typeface="Arial" pitchFamily="34" charset="0"/>
              </a:rPr>
              <a:t>RICHMOND, VA</a:t>
            </a:r>
          </a:p>
        </p:txBody>
      </p:sp>
      <p:pic>
        <p:nvPicPr>
          <p:cNvPr id="123" name="Picture 122" descr="A picture of a soldier repairing a helecopter">
            <a:extLst>
              <a:ext uri="{FF2B5EF4-FFF2-40B4-BE49-F238E27FC236}">
                <a16:creationId xmlns:a16="http://schemas.microsoft.com/office/drawing/2014/main" id="{93F6CFFC-B7E8-7BE1-FF6F-04F8877B93D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
          <a:stretch/>
        </p:blipFill>
        <p:spPr>
          <a:xfrm>
            <a:off x="4290156" y="3821529"/>
            <a:ext cx="1561839" cy="1246764"/>
          </a:xfrm>
          <a:prstGeom prst="rect">
            <a:avLst/>
          </a:prstGeom>
        </p:spPr>
      </p:pic>
      <p:sp>
        <p:nvSpPr>
          <p:cNvPr id="121" name="Text Placeholder 121">
            <a:extLst>
              <a:ext uri="{FF2B5EF4-FFF2-40B4-BE49-F238E27FC236}">
                <a16:creationId xmlns:a16="http://schemas.microsoft.com/office/drawing/2014/main" id="{A8EF9ADA-216E-60C5-C867-790EF325B128}"/>
              </a:ext>
            </a:extLst>
          </p:cNvPr>
          <p:cNvSpPr txBox="1">
            <a:spLocks/>
          </p:cNvSpPr>
          <p:nvPr/>
        </p:nvSpPr>
        <p:spPr>
          <a:xfrm>
            <a:off x="4058955" y="5061162"/>
            <a:ext cx="2037045" cy="913977"/>
          </a:xfrm>
          <a:prstGeom prst="rect">
            <a:avLst/>
          </a:prstGeom>
        </p:spPr>
        <p:txBody>
          <a:bodyPr vert="horz" lIns="103632" tIns="51816" rIns="103632" bIns="51816" rtlCol="0" anchor="t">
            <a:noAutofit/>
          </a:bodyPr>
          <a:lstStyle>
            <a:lvl1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1pPr>
            <a:lvl2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0" indent="0" algn="l" rtl="0" eaLnBrk="0" fontAlgn="base" hangingPunct="0">
              <a:spcBef>
                <a:spcPct val="20000"/>
              </a:spcBef>
              <a:spcAft>
                <a:spcPct val="0"/>
              </a:spcAft>
              <a:buFont typeface="Arial" panose="020B0604020202020204" pitchFamily="34"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Repair parts for Aviation systems, Nuclear systems, Maps and Industrial Plant Equipment</a:t>
            </a:r>
          </a:p>
        </p:txBody>
      </p:sp>
      <p:sp>
        <p:nvSpPr>
          <p:cNvPr id="122" name="Text Placeholder 122">
            <a:extLst>
              <a:ext uri="{FF2B5EF4-FFF2-40B4-BE49-F238E27FC236}">
                <a16:creationId xmlns:a16="http://schemas.microsoft.com/office/drawing/2014/main" id="{776F3F90-7BD1-35F3-079B-6400E0CEB6EA}"/>
              </a:ext>
            </a:extLst>
          </p:cNvPr>
          <p:cNvSpPr txBox="1">
            <a:spLocks/>
          </p:cNvSpPr>
          <p:nvPr/>
        </p:nvSpPr>
        <p:spPr>
          <a:xfrm>
            <a:off x="4111170" y="5960162"/>
            <a:ext cx="2066108" cy="949872"/>
          </a:xfrm>
          <a:prstGeom prst="rect">
            <a:avLst/>
          </a:prstGeom>
        </p:spPr>
        <p:txBody>
          <a:bodyPr vert="horz" lIns="103632" tIns="51816" rIns="103632" bIns="51816" rtlCol="0" anchor="t">
            <a:noAutofit/>
          </a:bodyPr>
          <a:lstStyle>
            <a:lvl1pPr marL="92075" indent="-87313" algn="l" rtl="0" eaLnBrk="0" fontAlgn="base" hangingPunct="0">
              <a:spcBef>
                <a:spcPts val="0"/>
              </a:spcBef>
              <a:spcAft>
                <a:spcPts val="400"/>
              </a:spcAft>
              <a:buFont typeface="Arial" charset="0"/>
              <a:buChar char="•"/>
              <a:defRPr sz="900" b="1" kern="1200">
                <a:solidFill>
                  <a:srgbClr val="FFFF00"/>
                </a:solidFill>
                <a:effectLst>
                  <a:outerShdw blurRad="38100" dist="38100" dir="2700000" algn="tl">
                    <a:srgbClr val="000000">
                      <a:alpha val="43137"/>
                    </a:srgbClr>
                  </a:outerShdw>
                </a:effectLst>
                <a:latin typeface="Arial" pitchFamily="34" charset="0"/>
                <a:ea typeface="+mn-ea"/>
                <a:cs typeface="Arial" pitchFamily="34" charset="0"/>
              </a:defRPr>
            </a:lvl1pPr>
            <a:lvl2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92075" indent="-87313" algn="l" rtl="0" eaLnBrk="0" fontAlgn="base" hangingPunct="0">
              <a:spcBef>
                <a:spcPts val="0"/>
              </a:spcBef>
              <a:spcAft>
                <a:spcPts val="400"/>
              </a:spcAft>
              <a:buFont typeface="Arial"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4140" marR="0" lvl="0" indent="-98425" algn="l" defTabSz="1036290" rtl="0" eaLnBrk="0" fontAlgn="base" latinLnBrk="0" hangingPunct="0">
              <a:lnSpc>
                <a:spcPct val="100000"/>
              </a:lnSpc>
              <a:spcBef>
                <a:spcPts val="0"/>
              </a:spcBef>
              <a:spcAft>
                <a:spcPts val="453"/>
              </a:spcAft>
              <a:buClrTx/>
              <a:buSzTx/>
              <a:buFont typeface="Arial" charset="0"/>
              <a:buChar char="•"/>
              <a:tabLst/>
              <a:defRPr/>
            </a:pPr>
            <a:r>
              <a:rPr kumimoji="0" lang="en-US" sz="1050" b="1" i="0" u="none" strike="noStrike" kern="1200" cap="none" spc="0" normalizeH="0" baseline="0" noProof="0">
                <a:ln>
                  <a:noFill/>
                </a:ln>
                <a:solidFill>
                  <a:srgbClr val="002060"/>
                </a:solidFill>
                <a:effectLst/>
                <a:uLnTx/>
                <a:uFillTx/>
                <a:latin typeface="Arial"/>
                <a:ea typeface="+mn-ea"/>
                <a:cs typeface="Arial"/>
              </a:rPr>
              <a:t>$5.6B Revenue</a:t>
            </a:r>
          </a:p>
          <a:p>
            <a:pPr marL="104140" marR="0" lvl="1" indent="-9842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12.706K+ Customers</a:t>
            </a:r>
          </a:p>
          <a:p>
            <a:pPr marL="104140" marR="0" lvl="1" indent="-9842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23" normalizeH="0" baseline="0" noProof="0">
                <a:ln>
                  <a:noFill/>
                </a:ln>
                <a:solidFill>
                  <a:prstClr val="black"/>
                </a:solidFill>
                <a:effectLst/>
                <a:uLnTx/>
                <a:uFillTx/>
                <a:latin typeface="Arial"/>
                <a:ea typeface="+mn-ea"/>
                <a:cs typeface="Arial"/>
              </a:rPr>
              <a:t>2.3K Weapon Systems</a:t>
            </a:r>
          </a:p>
          <a:p>
            <a:pPr marL="104140" marR="0" lvl="1" indent="-9842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24 Locations</a:t>
            </a:r>
          </a:p>
        </p:txBody>
      </p:sp>
      <p:cxnSp>
        <p:nvCxnSpPr>
          <p:cNvPr id="17" name="Straight Connector 16">
            <a:extLst>
              <a:ext uri="{FF2B5EF4-FFF2-40B4-BE49-F238E27FC236}">
                <a16:creationId xmlns:a16="http://schemas.microsoft.com/office/drawing/2014/main" id="{88E996EB-DAF2-167B-32DE-3117E73CE631}"/>
              </a:ext>
              <a:ext uri="{C183D7F6-B498-43B3-948B-1728B52AA6E4}">
                <adec:decorative xmlns:adec="http://schemas.microsoft.com/office/drawing/2017/decorative" val="1"/>
              </a:ext>
            </a:extLst>
          </p:cNvPr>
          <p:cNvCxnSpPr/>
          <p:nvPr/>
        </p:nvCxnSpPr>
        <p:spPr>
          <a:xfrm>
            <a:off x="6095053" y="3183637"/>
            <a:ext cx="0" cy="3726397"/>
          </a:xfrm>
          <a:prstGeom prst="line">
            <a:avLst/>
          </a:prstGeom>
          <a:ln w="19050">
            <a:solidFill>
              <a:srgbClr val="C9AD62"/>
            </a:solidFill>
            <a:prstDash val="dash"/>
          </a:ln>
        </p:spPr>
        <p:style>
          <a:lnRef idx="1">
            <a:schemeClr val="accent2"/>
          </a:lnRef>
          <a:fillRef idx="0">
            <a:schemeClr val="accent2"/>
          </a:fillRef>
          <a:effectRef idx="0">
            <a:schemeClr val="accent2"/>
          </a:effectRef>
          <a:fontRef idx="minor">
            <a:schemeClr val="tx1"/>
          </a:fontRef>
        </p:style>
      </p:cxnSp>
      <p:sp>
        <p:nvSpPr>
          <p:cNvPr id="124" name="Text Placeholder 123">
            <a:extLst>
              <a:ext uri="{FF2B5EF4-FFF2-40B4-BE49-F238E27FC236}">
                <a16:creationId xmlns:a16="http://schemas.microsoft.com/office/drawing/2014/main" id="{1332B42D-3A0E-8590-8296-D5353D408E2B}"/>
              </a:ext>
            </a:extLst>
          </p:cNvPr>
          <p:cNvSpPr txBox="1">
            <a:spLocks/>
          </p:cNvSpPr>
          <p:nvPr/>
        </p:nvSpPr>
        <p:spPr>
          <a:xfrm>
            <a:off x="6097632" y="3115918"/>
            <a:ext cx="2029968" cy="435586"/>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1000" b="1" kern="120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133" b="1" i="0" u="none" strike="noStrike" kern="1200" cap="none" spc="0" normalizeH="0" baseline="0" noProof="0">
                <a:ln>
                  <a:noFill/>
                </a:ln>
                <a:solidFill>
                  <a:prstClr val="black"/>
                </a:solidFill>
                <a:effectLst/>
                <a:uLnTx/>
                <a:uFillTx/>
                <a:latin typeface="Arial" pitchFamily="34" charset="0"/>
                <a:ea typeface="+mn-ea"/>
                <a:cs typeface="Arial" pitchFamily="34" charset="0"/>
              </a:rPr>
              <a:t>ENERGY</a:t>
            </a:r>
          </a:p>
        </p:txBody>
      </p:sp>
      <p:sp>
        <p:nvSpPr>
          <p:cNvPr id="125" name="Text Placeholder 124">
            <a:extLst>
              <a:ext uri="{FF2B5EF4-FFF2-40B4-BE49-F238E27FC236}">
                <a16:creationId xmlns:a16="http://schemas.microsoft.com/office/drawing/2014/main" id="{CA6B49A6-6A08-AB04-D244-BAD531437736}"/>
              </a:ext>
            </a:extLst>
          </p:cNvPr>
          <p:cNvSpPr txBox="1">
            <a:spLocks/>
          </p:cNvSpPr>
          <p:nvPr/>
        </p:nvSpPr>
        <p:spPr>
          <a:xfrm>
            <a:off x="6106283" y="3483061"/>
            <a:ext cx="2021316" cy="335357"/>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800" b="1" kern="1200" spc="-10" baseline="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11" normalizeH="0" baseline="0" noProof="0">
                <a:ln>
                  <a:noFill/>
                </a:ln>
                <a:solidFill>
                  <a:prstClr val="black"/>
                </a:solidFill>
                <a:effectLst/>
                <a:uLnTx/>
                <a:uFillTx/>
                <a:latin typeface="Arial" pitchFamily="34" charset="0"/>
                <a:ea typeface="+mn-ea"/>
                <a:cs typeface="Arial" pitchFamily="34" charset="0"/>
              </a:rPr>
              <a:t>FORT BELVOIR, VA</a:t>
            </a:r>
          </a:p>
        </p:txBody>
      </p:sp>
      <p:pic>
        <p:nvPicPr>
          <p:cNvPr id="128" name="Picture 127" descr="A picture of a soldier filling up an aircraft tank with fuel">
            <a:extLst>
              <a:ext uri="{FF2B5EF4-FFF2-40B4-BE49-F238E27FC236}">
                <a16:creationId xmlns:a16="http://schemas.microsoft.com/office/drawing/2014/main" id="{404B5CF3-6597-FEF2-49CB-DB57D2CFC4B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33074" y="3829593"/>
            <a:ext cx="1563624" cy="1254300"/>
          </a:xfrm>
          <a:prstGeom prst="rect">
            <a:avLst/>
          </a:prstGeom>
        </p:spPr>
      </p:pic>
      <p:sp>
        <p:nvSpPr>
          <p:cNvPr id="126" name="Text Placeholder 126">
            <a:extLst>
              <a:ext uri="{FF2B5EF4-FFF2-40B4-BE49-F238E27FC236}">
                <a16:creationId xmlns:a16="http://schemas.microsoft.com/office/drawing/2014/main" id="{5A6E8138-57F8-BDC4-731B-648C46993DFA}"/>
              </a:ext>
            </a:extLst>
          </p:cNvPr>
          <p:cNvSpPr txBox="1">
            <a:spLocks/>
          </p:cNvSpPr>
          <p:nvPr/>
        </p:nvSpPr>
        <p:spPr>
          <a:xfrm>
            <a:off x="6098912" y="5061162"/>
            <a:ext cx="2024267" cy="913977"/>
          </a:xfrm>
          <a:prstGeom prst="rect">
            <a:avLst/>
          </a:prstGeom>
        </p:spPr>
        <p:txBody>
          <a:bodyPr vert="horz" lIns="103632" tIns="51816" rIns="103632" bIns="51816" rtlCol="0" anchor="t">
            <a:noAutofit/>
          </a:bodyPr>
          <a:lstStyle>
            <a:lvl1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1pPr>
            <a:lvl2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0" indent="0" algn="l" rtl="0" eaLnBrk="0" fontAlgn="base" hangingPunct="0">
              <a:spcBef>
                <a:spcPct val="20000"/>
              </a:spcBef>
              <a:spcAft>
                <a:spcPct val="0"/>
              </a:spcAft>
              <a:buFont typeface="Arial" panose="020B0604020202020204" pitchFamily="34"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Global fuel and comprehensive energy solutions</a:t>
            </a:r>
          </a:p>
        </p:txBody>
      </p:sp>
      <p:sp>
        <p:nvSpPr>
          <p:cNvPr id="127" name="Text Placeholder 127">
            <a:extLst>
              <a:ext uri="{FF2B5EF4-FFF2-40B4-BE49-F238E27FC236}">
                <a16:creationId xmlns:a16="http://schemas.microsoft.com/office/drawing/2014/main" id="{0D6A71FE-ADF8-B362-9E3E-8AB50C529EE5}"/>
              </a:ext>
            </a:extLst>
          </p:cNvPr>
          <p:cNvSpPr txBox="1">
            <a:spLocks/>
          </p:cNvSpPr>
          <p:nvPr/>
        </p:nvSpPr>
        <p:spPr>
          <a:xfrm>
            <a:off x="6102758" y="5960162"/>
            <a:ext cx="2031234" cy="949872"/>
          </a:xfrm>
          <a:prstGeom prst="rect">
            <a:avLst/>
          </a:prstGeom>
        </p:spPr>
        <p:txBody>
          <a:bodyPr vert="horz" lIns="103632" tIns="51816" rIns="103632" bIns="51816" rtlCol="0" anchor="t">
            <a:noAutofit/>
          </a:bodyPr>
          <a:lstStyle>
            <a:lvl1pPr marL="92075" indent="-87313" algn="l" rtl="0" eaLnBrk="0" fontAlgn="base" hangingPunct="0">
              <a:spcBef>
                <a:spcPts val="0"/>
              </a:spcBef>
              <a:spcAft>
                <a:spcPts val="400"/>
              </a:spcAft>
              <a:buFont typeface="Arial" charset="0"/>
              <a:buChar char="•"/>
              <a:defRPr sz="900" b="1" kern="1200">
                <a:solidFill>
                  <a:srgbClr val="FFFF00"/>
                </a:solidFill>
                <a:effectLst>
                  <a:outerShdw blurRad="38100" dist="38100" dir="2700000" algn="tl">
                    <a:srgbClr val="000000">
                      <a:alpha val="43137"/>
                    </a:srgbClr>
                  </a:outerShdw>
                </a:effectLst>
                <a:latin typeface="Arial" pitchFamily="34" charset="0"/>
                <a:ea typeface="+mn-ea"/>
                <a:cs typeface="Arial" pitchFamily="34" charset="0"/>
              </a:defRPr>
            </a:lvl1pPr>
            <a:lvl2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92075" indent="-87313" algn="l" rtl="0" eaLnBrk="0" fontAlgn="base" hangingPunct="0">
              <a:spcBef>
                <a:spcPts val="0"/>
              </a:spcBef>
              <a:spcAft>
                <a:spcPts val="400"/>
              </a:spcAft>
              <a:buFont typeface="Arial"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4140" marR="0" lvl="0" indent="-98425" algn="l" defTabSz="1036290" rtl="0" eaLnBrk="0" fontAlgn="base" latinLnBrk="0" hangingPunct="0">
              <a:lnSpc>
                <a:spcPct val="100000"/>
              </a:lnSpc>
              <a:spcBef>
                <a:spcPts val="0"/>
              </a:spcBef>
              <a:spcAft>
                <a:spcPts val="453"/>
              </a:spcAft>
              <a:buClrTx/>
              <a:buSzTx/>
              <a:buFont typeface="Arial" charset="0"/>
              <a:buChar char="•"/>
              <a:tabLst/>
              <a:defRPr/>
            </a:pPr>
            <a:r>
              <a:rPr kumimoji="0" lang="en-US" sz="1050" b="1" i="0" u="none" strike="noStrike" kern="1200" cap="none" spc="0" normalizeH="0" baseline="0" noProof="0">
                <a:ln>
                  <a:noFill/>
                </a:ln>
                <a:solidFill>
                  <a:srgbClr val="002060"/>
                </a:solidFill>
                <a:effectLst/>
                <a:uLnTx/>
                <a:uFillTx/>
                <a:latin typeface="Arial"/>
                <a:ea typeface="+mn-ea"/>
                <a:cs typeface="Arial"/>
              </a:rPr>
              <a:t>$12.3B Revenue</a:t>
            </a:r>
          </a:p>
          <a:p>
            <a:pPr marL="104140" marR="0" lvl="1" indent="-9842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~7K+ Customers</a:t>
            </a:r>
          </a:p>
          <a:p>
            <a:pPr marL="104140" marR="0" lvl="1" indent="-9842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602 Fuel Locations</a:t>
            </a:r>
          </a:p>
        </p:txBody>
      </p:sp>
      <p:cxnSp>
        <p:nvCxnSpPr>
          <p:cNvPr id="18" name="Straight Connector 17">
            <a:extLst>
              <a:ext uri="{FF2B5EF4-FFF2-40B4-BE49-F238E27FC236}">
                <a16:creationId xmlns:a16="http://schemas.microsoft.com/office/drawing/2014/main" id="{B462B018-85D4-FC2F-A31B-12EF9CBDFB64}"/>
              </a:ext>
              <a:ext uri="{C183D7F6-B498-43B3-948B-1728B52AA6E4}">
                <adec:decorative xmlns:adec="http://schemas.microsoft.com/office/drawing/2017/decorative" val="1"/>
              </a:ext>
            </a:extLst>
          </p:cNvPr>
          <p:cNvCxnSpPr/>
          <p:nvPr/>
        </p:nvCxnSpPr>
        <p:spPr>
          <a:xfrm>
            <a:off x="8132459" y="3183637"/>
            <a:ext cx="0" cy="3726397"/>
          </a:xfrm>
          <a:prstGeom prst="line">
            <a:avLst/>
          </a:prstGeom>
          <a:ln w="19050">
            <a:solidFill>
              <a:srgbClr val="C9AD62"/>
            </a:solidFill>
            <a:prstDash val="dash"/>
          </a:ln>
        </p:spPr>
        <p:style>
          <a:lnRef idx="1">
            <a:schemeClr val="accent2"/>
          </a:lnRef>
          <a:fillRef idx="0">
            <a:schemeClr val="accent2"/>
          </a:fillRef>
          <a:effectRef idx="0">
            <a:schemeClr val="accent2"/>
          </a:effectRef>
          <a:fontRef idx="minor">
            <a:schemeClr val="tx1"/>
          </a:fontRef>
        </p:style>
      </p:cxnSp>
      <p:sp>
        <p:nvSpPr>
          <p:cNvPr id="109" name="Text Placeholder 128">
            <a:extLst>
              <a:ext uri="{FF2B5EF4-FFF2-40B4-BE49-F238E27FC236}">
                <a16:creationId xmlns:a16="http://schemas.microsoft.com/office/drawing/2014/main" id="{92FB2B96-041F-37DE-37DA-00BD1A5818F9}"/>
              </a:ext>
            </a:extLst>
          </p:cNvPr>
          <p:cNvSpPr txBox="1">
            <a:spLocks/>
          </p:cNvSpPr>
          <p:nvPr/>
        </p:nvSpPr>
        <p:spPr>
          <a:xfrm>
            <a:off x="8133992" y="3109604"/>
            <a:ext cx="2029968" cy="451904"/>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1000" b="1" kern="120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133" b="1" i="0" u="none" strike="noStrike" kern="1200" cap="none" spc="0" normalizeH="0" baseline="0" noProof="0">
                <a:ln>
                  <a:noFill/>
                </a:ln>
                <a:solidFill>
                  <a:prstClr val="black"/>
                </a:solidFill>
                <a:effectLst/>
                <a:uLnTx/>
                <a:uFillTx/>
                <a:latin typeface="Arial" pitchFamily="34" charset="0"/>
                <a:ea typeface="+mn-ea"/>
                <a:cs typeface="Arial" pitchFamily="34" charset="0"/>
              </a:rPr>
              <a:t>DISTRIBUTION</a:t>
            </a:r>
          </a:p>
        </p:txBody>
      </p:sp>
      <p:sp>
        <p:nvSpPr>
          <p:cNvPr id="110" name="Text Placeholder 129">
            <a:extLst>
              <a:ext uri="{FF2B5EF4-FFF2-40B4-BE49-F238E27FC236}">
                <a16:creationId xmlns:a16="http://schemas.microsoft.com/office/drawing/2014/main" id="{E086B421-F6C0-ECBC-84BB-4842391EEE50}"/>
              </a:ext>
            </a:extLst>
          </p:cNvPr>
          <p:cNvSpPr txBox="1">
            <a:spLocks/>
          </p:cNvSpPr>
          <p:nvPr/>
        </p:nvSpPr>
        <p:spPr>
          <a:xfrm>
            <a:off x="8135504" y="3483061"/>
            <a:ext cx="2026613" cy="335317"/>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800" b="1" kern="1200" spc="-10" baseline="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11" normalizeH="0" baseline="0" noProof="0">
                <a:ln>
                  <a:noFill/>
                </a:ln>
                <a:solidFill>
                  <a:prstClr val="black"/>
                </a:solidFill>
                <a:effectLst/>
                <a:uLnTx/>
                <a:uFillTx/>
                <a:latin typeface="Arial" pitchFamily="34" charset="0"/>
                <a:ea typeface="+mn-ea"/>
                <a:cs typeface="Arial" pitchFamily="34" charset="0"/>
              </a:rPr>
              <a:t>NEW CUMBERLAND, PA</a:t>
            </a:r>
          </a:p>
        </p:txBody>
      </p:sp>
      <p:pic>
        <p:nvPicPr>
          <p:cNvPr id="113" name="Picture 112" descr="A warehouse full of boxes&#10;&#10;">
            <a:extLst>
              <a:ext uri="{FF2B5EF4-FFF2-40B4-BE49-F238E27FC236}">
                <a16:creationId xmlns:a16="http://schemas.microsoft.com/office/drawing/2014/main" id="{75E07DB4-1FE2-7921-18BC-3BE52ACC0704}"/>
              </a:ext>
            </a:extLst>
          </p:cNvPr>
          <p:cNvPicPr>
            <a:picLocks noChangeAspect="1"/>
          </p:cNvPicPr>
          <p:nvPr/>
        </p:nvPicPr>
        <p:blipFill rotWithShape="1">
          <a:blip r:embed="rId7">
            <a:extLst>
              <a:ext uri="{28A0092B-C50C-407E-A947-70E740481C1C}">
                <a14:useLocalDpi xmlns:a14="http://schemas.microsoft.com/office/drawing/2010/main" val="0"/>
              </a:ext>
            </a:extLst>
          </a:blip>
          <a:srcRect l="426" t="18613" r="368"/>
          <a:stretch/>
        </p:blipFill>
        <p:spPr>
          <a:xfrm>
            <a:off x="8361907" y="3784332"/>
            <a:ext cx="1558602" cy="1257661"/>
          </a:xfrm>
          <a:prstGeom prst="rect">
            <a:avLst/>
          </a:prstGeom>
        </p:spPr>
      </p:pic>
      <p:sp>
        <p:nvSpPr>
          <p:cNvPr id="111" name="Text Placeholder 131">
            <a:extLst>
              <a:ext uri="{FF2B5EF4-FFF2-40B4-BE49-F238E27FC236}">
                <a16:creationId xmlns:a16="http://schemas.microsoft.com/office/drawing/2014/main" id="{609396E8-DE2B-5217-1B13-9433E3899FDE}"/>
              </a:ext>
            </a:extLst>
          </p:cNvPr>
          <p:cNvSpPr txBox="1">
            <a:spLocks/>
          </p:cNvSpPr>
          <p:nvPr/>
        </p:nvSpPr>
        <p:spPr>
          <a:xfrm>
            <a:off x="8133992" y="5061162"/>
            <a:ext cx="2017312" cy="913977"/>
          </a:xfrm>
          <a:prstGeom prst="rect">
            <a:avLst/>
          </a:prstGeom>
        </p:spPr>
        <p:txBody>
          <a:bodyPr vert="horz" lIns="103632" tIns="51816" rIns="103632" bIns="51816" rtlCol="0" anchor="t">
            <a:noAutofit/>
          </a:bodyPr>
          <a:lstStyle>
            <a:lvl1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1pPr>
            <a:lvl2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0" indent="0" algn="l" rtl="0" eaLnBrk="0" fontAlgn="base" hangingPunct="0">
              <a:spcBef>
                <a:spcPct val="20000"/>
              </a:spcBef>
              <a:spcAft>
                <a:spcPct val="0"/>
              </a:spcAft>
              <a:buFont typeface="Arial" panose="020B0604020202020204" pitchFamily="34"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Global storage and distribution solutions</a:t>
            </a:r>
          </a:p>
        </p:txBody>
      </p:sp>
      <p:sp>
        <p:nvSpPr>
          <p:cNvPr id="112" name="Text Placeholder 132">
            <a:extLst>
              <a:ext uri="{FF2B5EF4-FFF2-40B4-BE49-F238E27FC236}">
                <a16:creationId xmlns:a16="http://schemas.microsoft.com/office/drawing/2014/main" id="{22336444-A982-C733-33AF-04929569AD77}"/>
              </a:ext>
            </a:extLst>
          </p:cNvPr>
          <p:cNvSpPr txBox="1">
            <a:spLocks/>
          </p:cNvSpPr>
          <p:nvPr/>
        </p:nvSpPr>
        <p:spPr>
          <a:xfrm>
            <a:off x="8121230" y="5960162"/>
            <a:ext cx="2034117" cy="949872"/>
          </a:xfrm>
          <a:prstGeom prst="rect">
            <a:avLst/>
          </a:prstGeom>
        </p:spPr>
        <p:txBody>
          <a:bodyPr vert="horz" lIns="103632" tIns="51816" rIns="103632" bIns="51816" rtlCol="0" anchor="t">
            <a:noAutofit/>
          </a:bodyPr>
          <a:lstStyle>
            <a:lvl1pPr marL="92075" indent="-87313" algn="l" rtl="0" eaLnBrk="0" fontAlgn="base" hangingPunct="0">
              <a:spcBef>
                <a:spcPts val="0"/>
              </a:spcBef>
              <a:spcAft>
                <a:spcPts val="400"/>
              </a:spcAft>
              <a:buFont typeface="Arial" charset="0"/>
              <a:buChar char="•"/>
              <a:defRPr sz="900" b="1" kern="1200">
                <a:solidFill>
                  <a:srgbClr val="FFFF00"/>
                </a:solidFill>
                <a:effectLst>
                  <a:outerShdw blurRad="38100" dist="38100" dir="2700000" algn="tl">
                    <a:srgbClr val="000000">
                      <a:alpha val="43137"/>
                    </a:srgbClr>
                  </a:outerShdw>
                </a:effectLst>
                <a:latin typeface="Arial" pitchFamily="34" charset="0"/>
                <a:ea typeface="+mn-ea"/>
                <a:cs typeface="Arial" pitchFamily="34" charset="0"/>
              </a:defRPr>
            </a:lvl1pPr>
            <a:lvl2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92075" indent="-87313" algn="l" rtl="0" eaLnBrk="0" fontAlgn="base" hangingPunct="0">
              <a:spcBef>
                <a:spcPts val="0"/>
              </a:spcBef>
              <a:spcAft>
                <a:spcPts val="400"/>
              </a:spcAft>
              <a:buFont typeface="Arial"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4140" marR="0" lvl="0" indent="-98425" algn="l" defTabSz="1036290" rtl="0" eaLnBrk="0" fontAlgn="base" latinLnBrk="0" hangingPunct="0">
              <a:lnSpc>
                <a:spcPct val="100000"/>
              </a:lnSpc>
              <a:spcBef>
                <a:spcPts val="0"/>
              </a:spcBef>
              <a:spcAft>
                <a:spcPts val="453"/>
              </a:spcAft>
              <a:buClrTx/>
              <a:buSzTx/>
              <a:buFont typeface="Arial" charset="0"/>
              <a:buChar char="•"/>
              <a:tabLst/>
              <a:defRPr/>
            </a:pPr>
            <a:r>
              <a:rPr kumimoji="0" lang="en-US" sz="1050" b="1" i="0" u="none" strike="noStrike" kern="1200" cap="none" spc="0" normalizeH="0" baseline="0" noProof="0">
                <a:ln>
                  <a:noFill/>
                </a:ln>
                <a:solidFill>
                  <a:srgbClr val="002060"/>
                </a:solidFill>
                <a:effectLst/>
                <a:uLnTx/>
                <a:uFillTx/>
                <a:latin typeface="Arial"/>
                <a:ea typeface="+mn-ea"/>
                <a:cs typeface="Arial"/>
              </a:rPr>
              <a:t>$1.3B in Revenue</a:t>
            </a:r>
          </a:p>
          <a:p>
            <a:pPr marL="104140" marR="0" lvl="1" indent="-9842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30K+ Customers</a:t>
            </a:r>
          </a:p>
          <a:p>
            <a:pPr marL="104140" marR="0" lvl="1" indent="-9842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$146B in Inventory</a:t>
            </a:r>
          </a:p>
          <a:p>
            <a:pPr marL="104140" marR="0" lvl="1" indent="-9842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50+ Locations</a:t>
            </a:r>
          </a:p>
        </p:txBody>
      </p:sp>
      <p:cxnSp>
        <p:nvCxnSpPr>
          <p:cNvPr id="19" name="Straight Connector 18">
            <a:extLst>
              <a:ext uri="{FF2B5EF4-FFF2-40B4-BE49-F238E27FC236}">
                <a16:creationId xmlns:a16="http://schemas.microsoft.com/office/drawing/2014/main" id="{BE0E9386-7BC4-03B7-0579-D848BD52BD67}"/>
              </a:ext>
              <a:ext uri="{C183D7F6-B498-43B3-948B-1728B52AA6E4}">
                <adec:decorative xmlns:adec="http://schemas.microsoft.com/office/drawing/2017/decorative" val="1"/>
              </a:ext>
            </a:extLst>
          </p:cNvPr>
          <p:cNvCxnSpPr/>
          <p:nvPr/>
        </p:nvCxnSpPr>
        <p:spPr>
          <a:xfrm>
            <a:off x="10162117" y="3183637"/>
            <a:ext cx="0" cy="3726397"/>
          </a:xfrm>
          <a:prstGeom prst="line">
            <a:avLst/>
          </a:prstGeom>
          <a:ln w="19050">
            <a:solidFill>
              <a:srgbClr val="C9AD62"/>
            </a:solidFill>
            <a:prstDash val="dash"/>
          </a:ln>
        </p:spPr>
        <p:style>
          <a:lnRef idx="1">
            <a:schemeClr val="accent2"/>
          </a:lnRef>
          <a:fillRef idx="0">
            <a:schemeClr val="accent2"/>
          </a:fillRef>
          <a:effectRef idx="0">
            <a:schemeClr val="accent2"/>
          </a:effectRef>
          <a:fontRef idx="minor">
            <a:schemeClr val="tx1"/>
          </a:fontRef>
        </p:style>
      </p:cxnSp>
      <p:sp>
        <p:nvSpPr>
          <p:cNvPr id="114" name="Text Placeholder 133">
            <a:extLst>
              <a:ext uri="{FF2B5EF4-FFF2-40B4-BE49-F238E27FC236}">
                <a16:creationId xmlns:a16="http://schemas.microsoft.com/office/drawing/2014/main" id="{2D37D87A-D848-130F-D7B5-644B31BD59EF}"/>
              </a:ext>
            </a:extLst>
          </p:cNvPr>
          <p:cNvSpPr txBox="1">
            <a:spLocks/>
          </p:cNvSpPr>
          <p:nvPr/>
        </p:nvSpPr>
        <p:spPr>
          <a:xfrm>
            <a:off x="10170023" y="3114506"/>
            <a:ext cx="2021571" cy="444113"/>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1000" b="1" kern="120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133" b="1" i="0" u="none" strike="noStrike" kern="1200" cap="none" spc="0" normalizeH="0" baseline="0" noProof="0">
                <a:ln>
                  <a:noFill/>
                </a:ln>
                <a:solidFill>
                  <a:prstClr val="black"/>
                </a:solidFill>
                <a:effectLst/>
                <a:uLnTx/>
                <a:uFillTx/>
                <a:latin typeface="Arial" pitchFamily="34" charset="0"/>
                <a:ea typeface="+mn-ea"/>
                <a:cs typeface="Arial" pitchFamily="34" charset="0"/>
              </a:rPr>
              <a:t>DISPOSITION SERVICES</a:t>
            </a:r>
          </a:p>
        </p:txBody>
      </p:sp>
      <p:sp>
        <p:nvSpPr>
          <p:cNvPr id="115" name="Text Placeholder 134">
            <a:extLst>
              <a:ext uri="{FF2B5EF4-FFF2-40B4-BE49-F238E27FC236}">
                <a16:creationId xmlns:a16="http://schemas.microsoft.com/office/drawing/2014/main" id="{08ECD0D4-E100-C733-E3B3-24AF17C6910F}"/>
              </a:ext>
            </a:extLst>
          </p:cNvPr>
          <p:cNvSpPr txBox="1">
            <a:spLocks/>
          </p:cNvSpPr>
          <p:nvPr/>
        </p:nvSpPr>
        <p:spPr>
          <a:xfrm>
            <a:off x="10154213" y="3483061"/>
            <a:ext cx="2031104" cy="317918"/>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800" b="1" kern="1200" spc="-10" baseline="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11" normalizeH="0" baseline="0" noProof="0">
                <a:ln>
                  <a:noFill/>
                </a:ln>
                <a:solidFill>
                  <a:prstClr val="black"/>
                </a:solidFill>
                <a:effectLst/>
                <a:uLnTx/>
                <a:uFillTx/>
                <a:latin typeface="Arial" pitchFamily="34" charset="0"/>
                <a:ea typeface="+mn-ea"/>
                <a:cs typeface="Arial" pitchFamily="34" charset="0"/>
              </a:rPr>
              <a:t>BATTLE CREEK, MI</a:t>
            </a:r>
          </a:p>
        </p:txBody>
      </p:sp>
      <p:pic>
        <p:nvPicPr>
          <p:cNvPr id="118" name="Picture 117" descr="A picture containing outdoor, sky, truck, transport&#10;&#10;">
            <a:extLst>
              <a:ext uri="{FF2B5EF4-FFF2-40B4-BE49-F238E27FC236}">
                <a16:creationId xmlns:a16="http://schemas.microsoft.com/office/drawing/2014/main" id="{009D10EB-A143-B0BC-2357-9636A72F94C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1"/>
          <a:stretch/>
        </p:blipFill>
        <p:spPr>
          <a:xfrm>
            <a:off x="10391403" y="3784332"/>
            <a:ext cx="1565176" cy="1239289"/>
          </a:xfrm>
          <a:prstGeom prst="rect">
            <a:avLst/>
          </a:prstGeom>
        </p:spPr>
      </p:pic>
      <p:sp>
        <p:nvSpPr>
          <p:cNvPr id="116" name="Text Placeholder 136">
            <a:extLst>
              <a:ext uri="{FF2B5EF4-FFF2-40B4-BE49-F238E27FC236}">
                <a16:creationId xmlns:a16="http://schemas.microsoft.com/office/drawing/2014/main" id="{E3AAE29E-79B0-5731-D095-4A95DF8AACCA}"/>
              </a:ext>
            </a:extLst>
          </p:cNvPr>
          <p:cNvSpPr txBox="1">
            <a:spLocks/>
          </p:cNvSpPr>
          <p:nvPr/>
        </p:nvSpPr>
        <p:spPr>
          <a:xfrm>
            <a:off x="10172930" y="5061162"/>
            <a:ext cx="2019070" cy="913977"/>
          </a:xfrm>
          <a:prstGeom prst="rect">
            <a:avLst/>
          </a:prstGeom>
        </p:spPr>
        <p:txBody>
          <a:bodyPr vert="horz" lIns="103632" tIns="51816" rIns="103632" bIns="51816" rtlCol="0" anchor="t">
            <a:noAutofit/>
          </a:bodyPr>
          <a:lstStyle>
            <a:lvl1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1pPr>
            <a:lvl2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0" indent="0" algn="l" rtl="0" eaLnBrk="0" fontAlgn="base" hangingPunct="0">
              <a:spcBef>
                <a:spcPct val="20000"/>
              </a:spcBef>
              <a:spcAft>
                <a:spcPct val="0"/>
              </a:spcAft>
              <a:buFont typeface="Arial" panose="020B0604020202020204" pitchFamily="34"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Global solutions for disposal of excess property; and</a:t>
            </a:r>
            <a:r>
              <a:rPr kumimoji="0" lang="en-US" sz="1000" b="1" i="0" u="none" strike="noStrike" kern="1200" cap="none" spc="0" normalizeH="0" baseline="0" noProof="0">
                <a:ln>
                  <a:noFill/>
                </a:ln>
                <a:solidFill>
                  <a:prstClr val="black"/>
                </a:solidFill>
                <a:effectLst/>
                <a:uLnTx/>
                <a:uFillTx/>
                <a:latin typeface="Arial"/>
                <a:ea typeface="+mn-ea"/>
                <a:cs typeface="Arial"/>
              </a:rPr>
              <a:t> document services</a:t>
            </a:r>
          </a:p>
        </p:txBody>
      </p:sp>
      <p:sp>
        <p:nvSpPr>
          <p:cNvPr id="117" name="Text Placeholder 137">
            <a:extLst>
              <a:ext uri="{FF2B5EF4-FFF2-40B4-BE49-F238E27FC236}">
                <a16:creationId xmlns:a16="http://schemas.microsoft.com/office/drawing/2014/main" id="{5D19D778-6F9C-38BE-DC70-3FFAD6CDC0C4}"/>
              </a:ext>
            </a:extLst>
          </p:cNvPr>
          <p:cNvSpPr txBox="1">
            <a:spLocks/>
          </p:cNvSpPr>
          <p:nvPr/>
        </p:nvSpPr>
        <p:spPr>
          <a:xfrm>
            <a:off x="10172930" y="5960162"/>
            <a:ext cx="2019069" cy="949872"/>
          </a:xfrm>
          <a:prstGeom prst="rect">
            <a:avLst/>
          </a:prstGeom>
        </p:spPr>
        <p:txBody>
          <a:bodyPr vert="horz" lIns="103632" tIns="51816" rIns="103632" bIns="51816" rtlCol="0" anchor="t">
            <a:noAutofit/>
          </a:bodyPr>
          <a:lstStyle>
            <a:lvl1pPr marL="92075" indent="-87313" algn="l" rtl="0" eaLnBrk="0" fontAlgn="base" hangingPunct="0">
              <a:spcBef>
                <a:spcPts val="0"/>
              </a:spcBef>
              <a:spcAft>
                <a:spcPts val="400"/>
              </a:spcAft>
              <a:buFont typeface="Arial" charset="0"/>
              <a:buChar char="•"/>
              <a:defRPr sz="900" b="1" kern="1200">
                <a:solidFill>
                  <a:srgbClr val="FFFF00"/>
                </a:solidFill>
                <a:effectLst>
                  <a:outerShdw blurRad="38100" dist="38100" dir="2700000" algn="tl">
                    <a:srgbClr val="000000">
                      <a:alpha val="43137"/>
                    </a:srgbClr>
                  </a:outerShdw>
                </a:effectLst>
                <a:latin typeface="Arial" pitchFamily="34" charset="0"/>
                <a:ea typeface="+mn-ea"/>
                <a:cs typeface="Arial" pitchFamily="34" charset="0"/>
              </a:defRPr>
            </a:lvl1pPr>
            <a:lvl2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92075" indent="-87313" algn="l" rtl="0" eaLnBrk="0" fontAlgn="base" hangingPunct="0">
              <a:spcBef>
                <a:spcPts val="0"/>
              </a:spcBef>
              <a:spcAft>
                <a:spcPts val="400"/>
              </a:spcAft>
              <a:buFont typeface="Arial"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4140" marR="0" lvl="0" indent="-98425" algn="l" defTabSz="1036290" rtl="0" eaLnBrk="0" fontAlgn="base" latinLnBrk="0" hangingPunct="0">
              <a:lnSpc>
                <a:spcPct val="100000"/>
              </a:lnSpc>
              <a:spcBef>
                <a:spcPts val="0"/>
              </a:spcBef>
              <a:spcAft>
                <a:spcPts val="453"/>
              </a:spcAft>
              <a:buClrTx/>
              <a:buSzTx/>
              <a:buFont typeface="Arial" charset="0"/>
              <a:buChar char="•"/>
              <a:tabLst/>
              <a:defRPr/>
            </a:pPr>
            <a:r>
              <a:rPr kumimoji="0" lang="en-US" sz="1050" b="1" i="0" u="none" strike="noStrike" kern="1200" cap="none" spc="0" normalizeH="0" baseline="0" noProof="0">
                <a:ln>
                  <a:noFill/>
                </a:ln>
                <a:solidFill>
                  <a:srgbClr val="002060"/>
                </a:solidFill>
                <a:effectLst/>
                <a:uLnTx/>
                <a:uFillTx/>
                <a:latin typeface="Arial"/>
                <a:ea typeface="+mn-ea"/>
                <a:cs typeface="Arial"/>
              </a:rPr>
              <a:t>$465M Revenue</a:t>
            </a:r>
          </a:p>
          <a:p>
            <a:pPr marL="104140" marR="0" lvl="1" indent="-9842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31K+ Customers</a:t>
            </a:r>
          </a:p>
          <a:p>
            <a:pPr marL="104140" marR="0" lvl="1" indent="-9842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Reutilization: $1.6B</a:t>
            </a:r>
          </a:p>
          <a:p>
            <a:pPr marL="104140" marR="0" lvl="1" indent="-9842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56+ Locations</a:t>
            </a:r>
          </a:p>
        </p:txBody>
      </p:sp>
      <p:sp>
        <p:nvSpPr>
          <p:cNvPr id="10" name="TextBox 9">
            <a:extLst>
              <a:ext uri="{FF2B5EF4-FFF2-40B4-BE49-F238E27FC236}">
                <a16:creationId xmlns:a16="http://schemas.microsoft.com/office/drawing/2014/main" id="{BA42A41E-FB4E-8E36-14C9-E1B562274ABF}"/>
              </a:ext>
              <a:ext uri="{C183D7F6-B498-43B3-948B-1728B52AA6E4}">
                <adec:decorative xmlns:adec="http://schemas.microsoft.com/office/drawing/2017/decorative" val="1"/>
              </a:ext>
            </a:extLst>
          </p:cNvPr>
          <p:cNvSpPr txBox="1"/>
          <p:nvPr/>
        </p:nvSpPr>
        <p:spPr>
          <a:xfrm>
            <a:off x="328288" y="6916084"/>
            <a:ext cx="11508323" cy="186315"/>
          </a:xfrm>
          <a:prstGeom prst="rect">
            <a:avLst/>
          </a:prstGeom>
          <a:gradFill>
            <a:gsLst>
              <a:gs pos="0">
                <a:srgbClr val="C9AD62"/>
              </a:gs>
              <a:gs pos="53000">
                <a:srgbClr val="C9AD62"/>
              </a:gs>
              <a:gs pos="61000">
                <a:srgbClr val="2A4E60"/>
              </a:gs>
              <a:gs pos="87000">
                <a:schemeClr val="tx1">
                  <a:lumMod val="75000"/>
                  <a:lumOff val="25000"/>
                </a:schemeClr>
              </a:gs>
              <a:gs pos="81000">
                <a:srgbClr val="2A4E60"/>
              </a:gs>
            </a:gsLst>
            <a:lin ang="0" scaled="0"/>
          </a:gradFill>
        </p:spPr>
        <p:txBody>
          <a:bodyPr wrap="square" rtlCol="0">
            <a:noAutofit/>
          </a:bodyPr>
          <a:lstStyle/>
          <a:p>
            <a:pPr marL="0" marR="0" lvl="0" indent="0" algn="ctr" defTabSz="518145" rtl="0" eaLnBrk="1" fontAlgn="auto" latinLnBrk="0" hangingPunct="1">
              <a:lnSpc>
                <a:spcPct val="100000"/>
              </a:lnSpc>
              <a:spcBef>
                <a:spcPts val="0"/>
              </a:spcBef>
              <a:spcAft>
                <a:spcPts val="0"/>
              </a:spcAft>
              <a:buClrTx/>
              <a:buSzTx/>
              <a:buFontTx/>
              <a:buNone/>
              <a:tabLst/>
              <a:defRPr/>
            </a:pPr>
            <a:endParaRPr kumimoji="0" lang="en-US" sz="1133"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C6E40055-EC90-032A-3100-1397F6FFAE6F}"/>
              </a:ext>
            </a:extLst>
          </p:cNvPr>
          <p:cNvSpPr txBox="1"/>
          <p:nvPr/>
        </p:nvSpPr>
        <p:spPr>
          <a:xfrm>
            <a:off x="325905" y="6952397"/>
            <a:ext cx="7643039" cy="117117"/>
          </a:xfrm>
          <a:prstGeom prst="rect">
            <a:avLst/>
          </a:prstGeom>
          <a:noFill/>
        </p:spPr>
        <p:txBody>
          <a:bodyPr wrap="square" lIns="0" tIns="0" rIns="0" bIns="0" rtlCol="0" anchor="ctr" anchorCtr="0">
            <a:noAutofit/>
          </a:bodyPr>
          <a:lstStyle/>
          <a:p>
            <a:pPr marL="0" marR="0" lvl="0" indent="0" algn="ctr" defTabSz="51814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BUY</a:t>
            </a:r>
          </a:p>
        </p:txBody>
      </p:sp>
      <p:sp>
        <p:nvSpPr>
          <p:cNvPr id="12" name="TextBox 11">
            <a:extLst>
              <a:ext uri="{FF2B5EF4-FFF2-40B4-BE49-F238E27FC236}">
                <a16:creationId xmlns:a16="http://schemas.microsoft.com/office/drawing/2014/main" id="{A58B3AB0-D9A4-14B7-7DC1-12A6C40AA9FB}"/>
              </a:ext>
            </a:extLst>
          </p:cNvPr>
          <p:cNvSpPr txBox="1"/>
          <p:nvPr/>
        </p:nvSpPr>
        <p:spPr>
          <a:xfrm>
            <a:off x="7999331" y="6944908"/>
            <a:ext cx="1832208" cy="132093"/>
          </a:xfrm>
          <a:prstGeom prst="rect">
            <a:avLst/>
          </a:prstGeom>
          <a:noFill/>
        </p:spPr>
        <p:txBody>
          <a:bodyPr wrap="square" lIns="0" tIns="0" rIns="0" bIns="0" rtlCol="0" anchor="ctr" anchorCtr="0">
            <a:noAutofit/>
          </a:bodyPr>
          <a:lstStyle/>
          <a:p>
            <a:pPr marL="0" marR="0" lvl="0" indent="0" algn="ctr" defTabSz="51814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STORE / DISTRIBUTE</a:t>
            </a:r>
          </a:p>
        </p:txBody>
      </p:sp>
      <p:sp>
        <p:nvSpPr>
          <p:cNvPr id="13" name="TextBox 12">
            <a:extLst>
              <a:ext uri="{FF2B5EF4-FFF2-40B4-BE49-F238E27FC236}">
                <a16:creationId xmlns:a16="http://schemas.microsoft.com/office/drawing/2014/main" id="{A63B181A-1131-D05F-B248-6948165D573A}"/>
              </a:ext>
            </a:extLst>
          </p:cNvPr>
          <p:cNvSpPr txBox="1"/>
          <p:nvPr/>
        </p:nvSpPr>
        <p:spPr>
          <a:xfrm>
            <a:off x="9992358" y="6944908"/>
            <a:ext cx="1832208" cy="132093"/>
          </a:xfrm>
          <a:prstGeom prst="rect">
            <a:avLst/>
          </a:prstGeom>
          <a:noFill/>
        </p:spPr>
        <p:txBody>
          <a:bodyPr wrap="square" lIns="0" tIns="0" rIns="0" bIns="0" rtlCol="0" anchor="ctr" anchorCtr="0">
            <a:noAutofit/>
          </a:bodyPr>
          <a:lstStyle/>
          <a:p>
            <a:pPr marL="0" marR="0" lvl="0" indent="0" algn="ctr" defTabSz="51814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DISPOSE</a:t>
            </a:r>
          </a:p>
        </p:txBody>
      </p:sp>
      <p:sp>
        <p:nvSpPr>
          <p:cNvPr id="5" name="Rectangle 4">
            <a:extLst>
              <a:ext uri="{FF2B5EF4-FFF2-40B4-BE49-F238E27FC236}">
                <a16:creationId xmlns:a16="http://schemas.microsoft.com/office/drawing/2014/main" id="{89B3B592-C0D5-47BA-24A5-87D98890FCAB}"/>
              </a:ext>
            </a:extLst>
          </p:cNvPr>
          <p:cNvSpPr/>
          <p:nvPr/>
        </p:nvSpPr>
        <p:spPr>
          <a:xfrm>
            <a:off x="325905" y="7154692"/>
            <a:ext cx="11498661" cy="1702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814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panose="020B0604020202020204"/>
                <a:ea typeface="+mn-ea"/>
                <a:cs typeface="+mn-cs"/>
              </a:rPr>
              <a:t>PLAN / SURGE</a:t>
            </a:r>
          </a:p>
        </p:txBody>
      </p:sp>
      <p:cxnSp>
        <p:nvCxnSpPr>
          <p:cNvPr id="8" name="Straight Arrow Connector 7">
            <a:extLst>
              <a:ext uri="{FF2B5EF4-FFF2-40B4-BE49-F238E27FC236}">
                <a16:creationId xmlns:a16="http://schemas.microsoft.com/office/drawing/2014/main" id="{C2538112-CF4D-4BDE-9DEA-2E23CAF5FD1B}"/>
              </a:ext>
              <a:ext uri="{C183D7F6-B498-43B3-948B-1728B52AA6E4}">
                <adec:decorative xmlns:adec="http://schemas.microsoft.com/office/drawing/2017/decorative" val="1"/>
              </a:ext>
            </a:extLst>
          </p:cNvPr>
          <p:cNvCxnSpPr>
            <a:cxnSpLocks/>
            <a:endCxn id="5" idx="3"/>
          </p:cNvCxnSpPr>
          <p:nvPr/>
        </p:nvCxnSpPr>
        <p:spPr>
          <a:xfrm flipV="1">
            <a:off x="6744358" y="7239792"/>
            <a:ext cx="5080208" cy="1076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1857767-12EE-B6D2-7FC7-F07BA0AA1D2B}"/>
              </a:ext>
              <a:ext uri="{C183D7F6-B498-43B3-948B-1728B52AA6E4}">
                <adec:decorative xmlns:adec="http://schemas.microsoft.com/office/drawing/2017/decorative" val="1"/>
              </a:ext>
            </a:extLst>
          </p:cNvPr>
          <p:cNvCxnSpPr>
            <a:cxnSpLocks/>
            <a:endCxn id="5" idx="1"/>
          </p:cNvCxnSpPr>
          <p:nvPr/>
        </p:nvCxnSpPr>
        <p:spPr>
          <a:xfrm flipH="1" flipV="1">
            <a:off x="325905" y="7239792"/>
            <a:ext cx="5099535" cy="1974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Slide Number Placeholder 3">
            <a:extLst>
              <a:ext uri="{FF2B5EF4-FFF2-40B4-BE49-F238E27FC236}">
                <a16:creationId xmlns:a16="http://schemas.microsoft.com/office/drawing/2014/main" id="{4A6FB281-2BD0-C63C-4386-27CC8D88EBA6}"/>
              </a:ext>
            </a:extLst>
          </p:cNvPr>
          <p:cNvSpPr>
            <a:spLocks noGrp="1"/>
          </p:cNvSpPr>
          <p:nvPr>
            <p:ph type="sldNum" sz="quarter" idx="4"/>
          </p:nvPr>
        </p:nvSpPr>
        <p:spPr>
          <a:xfrm>
            <a:off x="8839825" y="7390522"/>
            <a:ext cx="3068005" cy="41433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5700FE-BCEC-4E84-BA78-D55E132666CC}" type="slidenum">
              <a:rPr kumimoji="0" lang="en-US" sz="1200" b="0" i="0" u="none" strike="noStrike" kern="1200" cap="none" spc="0" normalizeH="0" baseline="0" noProof="0" smtClean="0">
                <a:ln>
                  <a:noFill/>
                </a:ln>
                <a:solidFill>
                  <a:srgbClr val="C9AD62"/>
                </a:solidFill>
                <a:effectLst/>
                <a:uLnTx/>
                <a:uFillTx/>
                <a:latin typeface="Raleway Black"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C9AD62"/>
              </a:solidFill>
              <a:effectLst/>
              <a:uLnTx/>
              <a:uFillTx/>
              <a:latin typeface="Raleway Black" pitchFamily="2" charset="0"/>
              <a:ea typeface="+mn-ea"/>
              <a:cs typeface="+mn-cs"/>
            </a:endParaRPr>
          </a:p>
        </p:txBody>
      </p:sp>
    </p:spTree>
    <p:extLst>
      <p:ext uri="{BB962C8B-B14F-4D97-AF65-F5344CB8AC3E}">
        <p14:creationId xmlns:p14="http://schemas.microsoft.com/office/powerpoint/2010/main" val="2203867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6F766-AF75-2561-FC33-E1EEE067004F}"/>
            </a:ext>
          </a:extLst>
        </p:cNvPr>
        <p:cNvGrpSpPr/>
        <p:nvPr/>
      </p:nvGrpSpPr>
      <p:grpSpPr>
        <a:xfrm>
          <a:off x="0" y="0"/>
          <a:ext cx="0" cy="0"/>
          <a:chOff x="0" y="0"/>
          <a:chExt cx="0" cy="0"/>
        </a:xfrm>
      </p:grpSpPr>
      <p:sp>
        <p:nvSpPr>
          <p:cNvPr id="20" name="Title 41">
            <a:extLst>
              <a:ext uri="{FF2B5EF4-FFF2-40B4-BE49-F238E27FC236}">
                <a16:creationId xmlns:a16="http://schemas.microsoft.com/office/drawing/2014/main" id="{8EE33DB0-0DD0-C5D3-CF06-CBDB3D0CED5A}"/>
              </a:ext>
            </a:extLst>
          </p:cNvPr>
          <p:cNvSpPr txBox="1">
            <a:spLocks noGrp="1"/>
          </p:cNvSpPr>
          <p:nvPr>
            <p:ph type="title" idx="4294967295"/>
          </p:nvPr>
        </p:nvSpPr>
        <p:spPr>
          <a:xfrm>
            <a:off x="4676704" y="190829"/>
            <a:ext cx="7231126" cy="42849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ctr" defTabSz="1005913" rtl="0" eaLnBrk="1" latinLnBrk="0" hangingPunct="1">
              <a:lnSpc>
                <a:spcPct val="100000"/>
              </a:lnSpc>
              <a:spcBef>
                <a:spcPct val="0"/>
              </a:spcBef>
              <a:buNone/>
              <a:defRPr sz="2641" b="1" kern="1200">
                <a:solidFill>
                  <a:srgbClr val="C9AD62"/>
                </a:solidFill>
                <a:latin typeface="+mj-lt"/>
                <a:ea typeface="+mj-ea"/>
                <a:cs typeface="+mj-cs"/>
              </a:defRPr>
            </a:lvl1pPr>
          </a:lstStyle>
          <a:p>
            <a:pPr marL="0" marR="0" lvl="0" indent="0" algn="r" defTabSz="1005913"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C9AD62"/>
                </a:solidFill>
                <a:effectLst/>
                <a:uLnTx/>
                <a:uFillTx/>
                <a:latin typeface="Raleway Black" pitchFamily="2" charset="0"/>
                <a:ea typeface="+mj-ea"/>
                <a:cs typeface="+mj-cs"/>
              </a:rPr>
              <a:t>FY24 DLA Support Provided</a:t>
            </a:r>
          </a:p>
        </p:txBody>
      </p:sp>
      <p:sp>
        <p:nvSpPr>
          <p:cNvPr id="2" name="Slide Number Placeholder 3">
            <a:extLst>
              <a:ext uri="{FF2B5EF4-FFF2-40B4-BE49-F238E27FC236}">
                <a16:creationId xmlns:a16="http://schemas.microsoft.com/office/drawing/2014/main" id="{D793F86E-76E7-DBB7-C4AE-CC6F2C69E084}"/>
              </a:ext>
            </a:extLst>
          </p:cNvPr>
          <p:cNvSpPr>
            <a:spLocks noGrp="1"/>
          </p:cNvSpPr>
          <p:nvPr>
            <p:ph type="sldNum" sz="quarter" idx="4"/>
          </p:nvPr>
        </p:nvSpPr>
        <p:spPr>
          <a:xfrm>
            <a:off x="8839825" y="7390522"/>
            <a:ext cx="3068005" cy="414338"/>
          </a:xfrm>
        </p:spPr>
        <p:txBody>
          <a:bodyPr/>
          <a:lstStyle/>
          <a:p>
            <a:fld id="{165700FE-BCEC-4E84-BA78-D55E132666CC}" type="slidenum">
              <a:rPr lang="en-US" smtClean="0"/>
              <a:pPr/>
              <a:t>8</a:t>
            </a:fld>
            <a:endParaRPr lang="en-US"/>
          </a:p>
        </p:txBody>
      </p:sp>
      <p:grpSp>
        <p:nvGrpSpPr>
          <p:cNvPr id="12" name="Group 11" descr="Who We Support ">
            <a:extLst>
              <a:ext uri="{FF2B5EF4-FFF2-40B4-BE49-F238E27FC236}">
                <a16:creationId xmlns:a16="http://schemas.microsoft.com/office/drawing/2014/main" id="{FC07D883-CD93-2D3F-77AB-55DBF287F872}"/>
              </a:ext>
            </a:extLst>
          </p:cNvPr>
          <p:cNvGrpSpPr/>
          <p:nvPr/>
        </p:nvGrpSpPr>
        <p:grpSpPr>
          <a:xfrm>
            <a:off x="2188143" y="1964178"/>
            <a:ext cx="1893135" cy="338554"/>
            <a:chOff x="797833" y="1294788"/>
            <a:chExt cx="2145553" cy="383694"/>
          </a:xfrm>
        </p:grpSpPr>
        <p:sp>
          <p:nvSpPr>
            <p:cNvPr id="14" name="Rectangle 13">
              <a:extLst>
                <a:ext uri="{FF2B5EF4-FFF2-40B4-BE49-F238E27FC236}">
                  <a16:creationId xmlns:a16="http://schemas.microsoft.com/office/drawing/2014/main" id="{D6347253-1C33-0231-BAA4-AC45C2A75C2B}"/>
                </a:ext>
              </a:extLst>
            </p:cNvPr>
            <p:cNvSpPr/>
            <p:nvPr/>
          </p:nvSpPr>
          <p:spPr>
            <a:xfrm>
              <a:off x="797833" y="1294788"/>
              <a:ext cx="2145553" cy="383694"/>
            </a:xfrm>
            <a:prstGeom prst="rect">
              <a:avLst/>
            </a:prstGeom>
            <a:noFill/>
          </p:spPr>
          <p:txBody>
            <a:bodyPr wrap="square">
              <a:spAutoFit/>
            </a:bodyPr>
            <a:lstStyle/>
            <a:p>
              <a:pPr algn="ctr" defTabSz="457211">
                <a:spcBef>
                  <a:spcPts val="300"/>
                </a:spcBef>
                <a:defRPr/>
              </a:pPr>
              <a:r>
                <a:rPr lang="en-US" sz="1600" b="1">
                  <a:solidFill>
                    <a:srgbClr val="002060"/>
                  </a:solidFill>
                  <a:latin typeface="Arial" panose="020B0604020202020204" pitchFamily="34" charset="0"/>
                  <a:cs typeface="Arial" panose="020B0604020202020204" pitchFamily="34" charset="0"/>
                </a:rPr>
                <a:t>Who We Support</a:t>
              </a:r>
            </a:p>
          </p:txBody>
        </p:sp>
        <p:cxnSp>
          <p:nvCxnSpPr>
            <p:cNvPr id="17" name="Straight Connector 16">
              <a:extLst>
                <a:ext uri="{FF2B5EF4-FFF2-40B4-BE49-F238E27FC236}">
                  <a16:creationId xmlns:a16="http://schemas.microsoft.com/office/drawing/2014/main" id="{25973BEE-2069-242E-ECE0-59EF6DC81D75}"/>
                </a:ext>
              </a:extLst>
            </p:cNvPr>
            <p:cNvCxnSpPr>
              <a:cxnSpLocks/>
            </p:cNvCxnSpPr>
            <p:nvPr/>
          </p:nvCxnSpPr>
          <p:spPr>
            <a:xfrm>
              <a:off x="797833" y="1673745"/>
              <a:ext cx="2145553" cy="0"/>
            </a:xfrm>
            <a:prstGeom prst="line">
              <a:avLst/>
            </a:prstGeom>
            <a:ln w="19050">
              <a:solidFill>
                <a:srgbClr val="C9AD62"/>
              </a:solidFill>
              <a:headEnd type="oval" w="med" len="med"/>
              <a:tailEnd type="oval" w="med" len="med"/>
            </a:ln>
          </p:spPr>
          <p:style>
            <a:lnRef idx="1">
              <a:schemeClr val="accent5"/>
            </a:lnRef>
            <a:fillRef idx="0">
              <a:schemeClr val="accent5"/>
            </a:fillRef>
            <a:effectRef idx="0">
              <a:schemeClr val="accent5"/>
            </a:effectRef>
            <a:fontRef idx="minor">
              <a:schemeClr val="tx1"/>
            </a:fontRef>
          </p:style>
        </p:cxnSp>
      </p:grpSp>
      <p:grpSp>
        <p:nvGrpSpPr>
          <p:cNvPr id="19" name="Group 18" descr="Pie chart of who DLA supports: &#10;Army: $8.4B 19%&#10;Air Force: $11.5B 26%&#10;Navy: $11.3B 25%&#10;Foreign Military Sales: $1.2B 3%&#10;Civil Agencies: $3.0B 7%&#10;DoD Agencies: $7.5B 17%&#10;Marine Corps: $1.4B 3%">
            <a:extLst>
              <a:ext uri="{FF2B5EF4-FFF2-40B4-BE49-F238E27FC236}">
                <a16:creationId xmlns:a16="http://schemas.microsoft.com/office/drawing/2014/main" id="{14F7590B-5A56-8F78-371B-2CED38579BE0}"/>
              </a:ext>
            </a:extLst>
          </p:cNvPr>
          <p:cNvGrpSpPr/>
          <p:nvPr/>
        </p:nvGrpSpPr>
        <p:grpSpPr>
          <a:xfrm>
            <a:off x="-170581" y="2017916"/>
            <a:ext cx="5944611" cy="4014868"/>
            <a:chOff x="-553064" y="1659281"/>
            <a:chExt cx="5944611" cy="4014868"/>
          </a:xfrm>
        </p:grpSpPr>
        <p:graphicFrame>
          <p:nvGraphicFramePr>
            <p:cNvPr id="21" name="Chart 20">
              <a:extLst>
                <a:ext uri="{FF2B5EF4-FFF2-40B4-BE49-F238E27FC236}">
                  <a16:creationId xmlns:a16="http://schemas.microsoft.com/office/drawing/2014/main" id="{24CA5309-9525-1522-9224-AF2FBF4CB90C}"/>
                </a:ext>
              </a:extLst>
            </p:cNvPr>
            <p:cNvGraphicFramePr>
              <a:graphicFrameLocks/>
            </p:cNvGraphicFramePr>
            <p:nvPr>
              <p:extLst>
                <p:ext uri="{D42A27DB-BD31-4B8C-83A1-F6EECF244321}">
                  <p14:modId xmlns:p14="http://schemas.microsoft.com/office/powerpoint/2010/main" val="1873072922"/>
                </p:ext>
              </p:extLst>
            </p:nvPr>
          </p:nvGraphicFramePr>
          <p:xfrm>
            <a:off x="-553064" y="1659281"/>
            <a:ext cx="5944611" cy="4014868"/>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65977FE2-863D-5517-63C7-ADB4D64F951E}"/>
                </a:ext>
              </a:extLst>
            </p:cNvPr>
            <p:cNvSpPr txBox="1"/>
            <p:nvPr/>
          </p:nvSpPr>
          <p:spPr>
            <a:xfrm>
              <a:off x="2987558" y="4564270"/>
              <a:ext cx="567877" cy="402161"/>
            </a:xfrm>
            <a:prstGeom prst="rect">
              <a:avLst/>
            </a:prstGeom>
            <a:noFill/>
            <a:ln w="3175">
              <a:noFill/>
            </a:ln>
          </p:spPr>
          <p:txBody>
            <a:bodyPr wrap="square" rtlCol="0">
              <a:spAutoFit/>
            </a:bodyPr>
            <a:lstStyle/>
            <a:p>
              <a:pPr algn="ctr" defTabSz="388619">
                <a:lnSpc>
                  <a:spcPts val="765"/>
                </a:lnSpc>
                <a:defRPr/>
              </a:pPr>
              <a:r>
                <a:rPr lang="en-US" sz="680" b="1">
                  <a:solidFill>
                    <a:schemeClr val="bg1"/>
                  </a:solidFill>
                  <a:latin typeface="Arial" panose="020B0604020202020204"/>
                </a:rPr>
                <a:t>Army</a:t>
              </a:r>
            </a:p>
            <a:p>
              <a:pPr algn="ctr" defTabSz="388619">
                <a:defRPr/>
              </a:pPr>
              <a:r>
                <a:rPr lang="en-US" sz="680" b="1">
                  <a:solidFill>
                    <a:schemeClr val="bg1"/>
                  </a:solidFill>
                  <a:latin typeface="Arial" panose="020B0604020202020204"/>
                </a:rPr>
                <a:t>$8.4B</a:t>
              </a:r>
            </a:p>
            <a:p>
              <a:pPr algn="ctr" defTabSz="388619">
                <a:lnSpc>
                  <a:spcPts val="765"/>
                </a:lnSpc>
                <a:defRPr/>
              </a:pPr>
              <a:r>
                <a:rPr lang="en-US" sz="680" b="1">
                  <a:solidFill>
                    <a:schemeClr val="bg1"/>
                  </a:solidFill>
                  <a:latin typeface="Arial" panose="020B0604020202020204"/>
                </a:rPr>
                <a:t>19%</a:t>
              </a:r>
            </a:p>
          </p:txBody>
        </p:sp>
        <p:sp>
          <p:nvSpPr>
            <p:cNvPr id="23" name="TextBox 22">
              <a:extLst>
                <a:ext uri="{FF2B5EF4-FFF2-40B4-BE49-F238E27FC236}">
                  <a16:creationId xmlns:a16="http://schemas.microsoft.com/office/drawing/2014/main" id="{F069DEA1-BB91-CBD4-BF69-F04747EA4D57}"/>
                </a:ext>
              </a:extLst>
            </p:cNvPr>
            <p:cNvSpPr txBox="1"/>
            <p:nvPr/>
          </p:nvSpPr>
          <p:spPr>
            <a:xfrm>
              <a:off x="3476913" y="2203476"/>
              <a:ext cx="795236" cy="406265"/>
            </a:xfrm>
            <a:prstGeom prst="rect">
              <a:avLst/>
            </a:prstGeom>
            <a:noFill/>
          </p:spPr>
          <p:txBody>
            <a:bodyPr wrap="square" rtlCol="0">
              <a:spAutoFit/>
            </a:bodyPr>
            <a:lstStyle/>
            <a:p>
              <a:pPr algn="ctr" defTabSz="388619">
                <a:defRPr/>
              </a:pPr>
              <a:r>
                <a:rPr lang="en-US" sz="680" b="1">
                  <a:solidFill>
                    <a:srgbClr val="001D5E"/>
                  </a:solidFill>
                  <a:latin typeface="Arial" panose="020B0604020202020204"/>
                </a:rPr>
                <a:t>Civil Agencies</a:t>
              </a:r>
              <a:endParaRPr lang="en-US" sz="453" b="1">
                <a:solidFill>
                  <a:srgbClr val="001D5E"/>
                </a:solidFill>
                <a:latin typeface="Arial" panose="020B0604020202020204"/>
              </a:endParaRPr>
            </a:p>
            <a:p>
              <a:pPr algn="ctr" defTabSz="388619">
                <a:defRPr/>
              </a:pPr>
              <a:r>
                <a:rPr lang="en-US" sz="680" b="1">
                  <a:solidFill>
                    <a:srgbClr val="001D5E"/>
                  </a:solidFill>
                  <a:latin typeface="Arial" panose="020B0604020202020204"/>
                </a:rPr>
                <a:t>$3.0B</a:t>
              </a:r>
            </a:p>
            <a:p>
              <a:pPr algn="ctr" defTabSz="388619">
                <a:defRPr/>
              </a:pPr>
              <a:r>
                <a:rPr lang="en-US" sz="680" b="1">
                  <a:solidFill>
                    <a:srgbClr val="001D5E"/>
                  </a:solidFill>
                  <a:latin typeface="Arial" panose="020B0604020202020204"/>
                </a:rPr>
                <a:t>7%</a:t>
              </a:r>
            </a:p>
          </p:txBody>
        </p:sp>
        <p:sp>
          <p:nvSpPr>
            <p:cNvPr id="40" name="TextBox 39">
              <a:extLst>
                <a:ext uri="{FF2B5EF4-FFF2-40B4-BE49-F238E27FC236}">
                  <a16:creationId xmlns:a16="http://schemas.microsoft.com/office/drawing/2014/main" id="{DF66B7C7-DF2A-D4D1-0098-30F07BDBF589}"/>
                </a:ext>
              </a:extLst>
            </p:cNvPr>
            <p:cNvSpPr txBox="1"/>
            <p:nvPr/>
          </p:nvSpPr>
          <p:spPr>
            <a:xfrm>
              <a:off x="1058388" y="2044825"/>
              <a:ext cx="892134" cy="510909"/>
            </a:xfrm>
            <a:prstGeom prst="rect">
              <a:avLst/>
            </a:prstGeom>
            <a:noFill/>
          </p:spPr>
          <p:txBody>
            <a:bodyPr wrap="square" rtlCol="0">
              <a:spAutoFit/>
            </a:bodyPr>
            <a:lstStyle/>
            <a:p>
              <a:pPr algn="ctr" defTabSz="388619">
                <a:defRPr/>
              </a:pPr>
              <a:r>
                <a:rPr lang="en-US" sz="680" b="1">
                  <a:solidFill>
                    <a:srgbClr val="002060"/>
                  </a:solidFill>
                  <a:latin typeface="Arial" panose="020B0604020202020204"/>
                </a:rPr>
                <a:t>Foreign Military Sales</a:t>
              </a:r>
              <a:endParaRPr lang="en-US" sz="453" b="1">
                <a:solidFill>
                  <a:srgbClr val="002060"/>
                </a:solidFill>
                <a:latin typeface="Arial" panose="020B0604020202020204"/>
              </a:endParaRPr>
            </a:p>
            <a:p>
              <a:pPr algn="ctr" defTabSz="388619">
                <a:defRPr/>
              </a:pPr>
              <a:r>
                <a:rPr lang="en-US" sz="680" b="1">
                  <a:solidFill>
                    <a:srgbClr val="002060"/>
                  </a:solidFill>
                  <a:latin typeface="Arial" panose="020B0604020202020204"/>
                </a:rPr>
                <a:t>$1.2B</a:t>
              </a:r>
            </a:p>
            <a:p>
              <a:pPr algn="ctr" defTabSz="388619">
                <a:defRPr/>
              </a:pPr>
              <a:r>
                <a:rPr lang="en-US" sz="680" b="1">
                  <a:solidFill>
                    <a:srgbClr val="002060"/>
                  </a:solidFill>
                  <a:latin typeface="Arial" panose="020B0604020202020204"/>
                </a:rPr>
                <a:t>3%</a:t>
              </a:r>
            </a:p>
          </p:txBody>
        </p:sp>
        <p:grpSp>
          <p:nvGrpSpPr>
            <p:cNvPr id="42" name="Group 41">
              <a:extLst>
                <a:ext uri="{FF2B5EF4-FFF2-40B4-BE49-F238E27FC236}">
                  <a16:creationId xmlns:a16="http://schemas.microsoft.com/office/drawing/2014/main" id="{DDCCA5BA-4511-D0D1-B9F0-CB7A8CB0D8A3}"/>
                </a:ext>
              </a:extLst>
            </p:cNvPr>
            <p:cNvGrpSpPr/>
            <p:nvPr/>
          </p:nvGrpSpPr>
          <p:grpSpPr>
            <a:xfrm>
              <a:off x="3108904" y="2948514"/>
              <a:ext cx="892134" cy="854008"/>
              <a:chOff x="3227163" y="3018861"/>
              <a:chExt cx="892134" cy="854008"/>
            </a:xfrm>
          </p:grpSpPr>
          <p:sp>
            <p:nvSpPr>
              <p:cNvPr id="62" name="TextBox 61">
                <a:extLst>
                  <a:ext uri="{FF2B5EF4-FFF2-40B4-BE49-F238E27FC236}">
                    <a16:creationId xmlns:a16="http://schemas.microsoft.com/office/drawing/2014/main" id="{3EB3A487-B536-1679-7140-76A6F1D6D746}"/>
                  </a:ext>
                </a:extLst>
              </p:cNvPr>
              <p:cNvSpPr txBox="1"/>
              <p:nvPr/>
            </p:nvSpPr>
            <p:spPr>
              <a:xfrm>
                <a:off x="3227163" y="3466604"/>
                <a:ext cx="892134" cy="406265"/>
              </a:xfrm>
              <a:prstGeom prst="rect">
                <a:avLst/>
              </a:prstGeom>
              <a:noFill/>
            </p:spPr>
            <p:txBody>
              <a:bodyPr wrap="square" rtlCol="0">
                <a:spAutoFit/>
              </a:bodyPr>
              <a:lstStyle/>
              <a:p>
                <a:pPr algn="ctr" defTabSz="388619">
                  <a:defRPr/>
                </a:pPr>
                <a:r>
                  <a:rPr lang="en-US" sz="680" b="1" dirty="0" err="1">
                    <a:solidFill>
                      <a:schemeClr val="bg1"/>
                    </a:solidFill>
                    <a:latin typeface="Arial" panose="020B0604020202020204"/>
                  </a:rPr>
                  <a:t>DoW</a:t>
                </a:r>
                <a:r>
                  <a:rPr lang="en-US" sz="680" b="1" dirty="0">
                    <a:solidFill>
                      <a:schemeClr val="bg1"/>
                    </a:solidFill>
                    <a:latin typeface="Arial" panose="020B0604020202020204"/>
                  </a:rPr>
                  <a:t> Agencies</a:t>
                </a:r>
                <a:r>
                  <a:rPr lang="en-US" sz="453" b="1" dirty="0">
                    <a:solidFill>
                      <a:schemeClr val="bg1"/>
                    </a:solidFill>
                    <a:latin typeface="Arial" panose="020B0604020202020204"/>
                  </a:rPr>
                  <a:t> </a:t>
                </a:r>
              </a:p>
              <a:p>
                <a:pPr algn="ctr" defTabSz="388619">
                  <a:defRPr/>
                </a:pPr>
                <a:r>
                  <a:rPr lang="en-US" sz="680" b="1" dirty="0">
                    <a:solidFill>
                      <a:schemeClr val="bg1"/>
                    </a:solidFill>
                    <a:latin typeface="Arial" panose="020B0604020202020204"/>
                  </a:rPr>
                  <a:t>$7.5B</a:t>
                </a:r>
              </a:p>
              <a:p>
                <a:pPr algn="ctr" defTabSz="388619">
                  <a:defRPr/>
                </a:pPr>
                <a:r>
                  <a:rPr lang="en-US" sz="680" b="1" dirty="0">
                    <a:solidFill>
                      <a:schemeClr val="bg1"/>
                    </a:solidFill>
                    <a:latin typeface="Arial" panose="020B0604020202020204"/>
                  </a:rPr>
                  <a:t>17%</a:t>
                </a:r>
              </a:p>
            </p:txBody>
          </p:sp>
          <p:pic>
            <p:nvPicPr>
              <p:cNvPr id="63" name="Picture 62" descr="A picture containing text, tableware, ceramic ware, cup&#10;&#10;Description automatically generated">
                <a:extLst>
                  <a:ext uri="{FF2B5EF4-FFF2-40B4-BE49-F238E27FC236}">
                    <a16:creationId xmlns:a16="http://schemas.microsoft.com/office/drawing/2014/main" id="{E896C9CF-8C93-F8BC-C90A-F7B4CC7101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44630" y="3018861"/>
                <a:ext cx="457200" cy="457200"/>
              </a:xfrm>
              <a:prstGeom prst="rect">
                <a:avLst/>
              </a:prstGeom>
            </p:spPr>
          </p:pic>
        </p:grpSp>
        <p:grpSp>
          <p:nvGrpSpPr>
            <p:cNvPr id="43" name="Group 42">
              <a:extLst>
                <a:ext uri="{FF2B5EF4-FFF2-40B4-BE49-F238E27FC236}">
                  <a16:creationId xmlns:a16="http://schemas.microsoft.com/office/drawing/2014/main" id="{090CDA1F-8529-7E3D-086C-AD035D3025F0}"/>
                </a:ext>
              </a:extLst>
            </p:cNvPr>
            <p:cNvGrpSpPr/>
            <p:nvPr/>
          </p:nvGrpSpPr>
          <p:grpSpPr>
            <a:xfrm>
              <a:off x="3982192" y="3800674"/>
              <a:ext cx="892134" cy="875726"/>
              <a:chOff x="4139839" y="3783926"/>
              <a:chExt cx="892134" cy="875726"/>
            </a:xfrm>
          </p:grpSpPr>
          <p:sp>
            <p:nvSpPr>
              <p:cNvPr id="60" name="TextBox 59">
                <a:extLst>
                  <a:ext uri="{FF2B5EF4-FFF2-40B4-BE49-F238E27FC236}">
                    <a16:creationId xmlns:a16="http://schemas.microsoft.com/office/drawing/2014/main" id="{12475090-0134-902F-3A6A-3DB7B17B21FD}"/>
                  </a:ext>
                </a:extLst>
              </p:cNvPr>
              <p:cNvSpPr txBox="1"/>
              <p:nvPr/>
            </p:nvSpPr>
            <p:spPr>
              <a:xfrm>
                <a:off x="4139839" y="4253387"/>
                <a:ext cx="892134" cy="406265"/>
              </a:xfrm>
              <a:prstGeom prst="rect">
                <a:avLst/>
              </a:prstGeom>
              <a:noFill/>
            </p:spPr>
            <p:txBody>
              <a:bodyPr wrap="square" rtlCol="0">
                <a:spAutoFit/>
              </a:bodyPr>
              <a:lstStyle/>
              <a:p>
                <a:pPr algn="ctr" defTabSz="388619">
                  <a:defRPr/>
                </a:pPr>
                <a:r>
                  <a:rPr lang="en-US" sz="680" b="1">
                    <a:solidFill>
                      <a:srgbClr val="002060"/>
                    </a:solidFill>
                    <a:latin typeface="Arial" panose="020B0604020202020204"/>
                  </a:rPr>
                  <a:t>Marine Corps</a:t>
                </a:r>
                <a:endParaRPr lang="en-US" sz="453" b="1">
                  <a:solidFill>
                    <a:srgbClr val="002060"/>
                  </a:solidFill>
                  <a:latin typeface="Arial" panose="020B0604020202020204"/>
                </a:endParaRPr>
              </a:p>
              <a:p>
                <a:pPr algn="ctr" defTabSz="388619">
                  <a:defRPr/>
                </a:pPr>
                <a:r>
                  <a:rPr lang="en-US" sz="680" b="1">
                    <a:solidFill>
                      <a:srgbClr val="002060"/>
                    </a:solidFill>
                    <a:latin typeface="Arial" panose="020B0604020202020204"/>
                  </a:rPr>
                  <a:t>$1.4B</a:t>
                </a:r>
              </a:p>
              <a:p>
                <a:pPr algn="ctr" defTabSz="388619">
                  <a:defRPr/>
                </a:pPr>
                <a:r>
                  <a:rPr lang="en-US" sz="680" b="1">
                    <a:solidFill>
                      <a:srgbClr val="002060"/>
                    </a:solidFill>
                    <a:latin typeface="Arial" panose="020B0604020202020204"/>
                  </a:rPr>
                  <a:t>3%</a:t>
                </a:r>
              </a:p>
            </p:txBody>
          </p:sp>
          <p:pic>
            <p:nvPicPr>
              <p:cNvPr id="61" name="Picture 2" descr="A picture containing text, accessory&#10;&#10;Description automatically generated">
                <a:extLst>
                  <a:ext uri="{FF2B5EF4-FFF2-40B4-BE49-F238E27FC236}">
                    <a16:creationId xmlns:a16="http://schemas.microsoft.com/office/drawing/2014/main" id="{BF7DD80D-CB23-2A7D-FDD3-0E5777F04E5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34446" y="3783926"/>
                <a:ext cx="502920" cy="5486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9C0DA14D-D86A-BA20-678A-B19B45CC2D55}"/>
                </a:ext>
              </a:extLst>
            </p:cNvPr>
            <p:cNvGrpSpPr/>
            <p:nvPr/>
          </p:nvGrpSpPr>
          <p:grpSpPr>
            <a:xfrm>
              <a:off x="1567025" y="4014161"/>
              <a:ext cx="1010667" cy="863985"/>
              <a:chOff x="1512753" y="4326382"/>
              <a:chExt cx="1010667" cy="863985"/>
            </a:xfrm>
          </p:grpSpPr>
          <p:sp>
            <p:nvSpPr>
              <p:cNvPr id="50" name="TextBox 49">
                <a:extLst>
                  <a:ext uri="{FF2B5EF4-FFF2-40B4-BE49-F238E27FC236}">
                    <a16:creationId xmlns:a16="http://schemas.microsoft.com/office/drawing/2014/main" id="{F536FD51-D550-9B43-923E-69F26F92765F}"/>
                  </a:ext>
                </a:extLst>
              </p:cNvPr>
              <p:cNvSpPr txBox="1"/>
              <p:nvPr/>
            </p:nvSpPr>
            <p:spPr>
              <a:xfrm>
                <a:off x="1512753" y="4784102"/>
                <a:ext cx="1010667" cy="406265"/>
              </a:xfrm>
              <a:prstGeom prst="rect">
                <a:avLst/>
              </a:prstGeom>
              <a:noFill/>
              <a:ln w="3175">
                <a:noFill/>
              </a:ln>
            </p:spPr>
            <p:txBody>
              <a:bodyPr wrap="square" rtlCol="0">
                <a:spAutoFit/>
              </a:bodyPr>
              <a:lstStyle/>
              <a:p>
                <a:pPr algn="ctr" defTabSz="388619">
                  <a:defRPr/>
                </a:pPr>
                <a:r>
                  <a:rPr lang="en-US" sz="680" b="1">
                    <a:solidFill>
                      <a:schemeClr val="bg1"/>
                    </a:solidFill>
                    <a:latin typeface="Arial" panose="020B0604020202020204"/>
                  </a:rPr>
                  <a:t>Air Force</a:t>
                </a:r>
              </a:p>
              <a:p>
                <a:pPr algn="ctr" defTabSz="388619">
                  <a:defRPr/>
                </a:pPr>
                <a:r>
                  <a:rPr lang="en-US" sz="680" b="1">
                    <a:solidFill>
                      <a:schemeClr val="bg1"/>
                    </a:solidFill>
                    <a:latin typeface="Arial" panose="020B0604020202020204"/>
                  </a:rPr>
                  <a:t>$11.5B</a:t>
                </a:r>
              </a:p>
              <a:p>
                <a:pPr algn="ctr" defTabSz="388619">
                  <a:defRPr/>
                </a:pPr>
                <a:r>
                  <a:rPr lang="en-US" sz="680" b="1">
                    <a:solidFill>
                      <a:schemeClr val="bg1"/>
                    </a:solidFill>
                    <a:latin typeface="Arial" panose="020B0604020202020204"/>
                  </a:rPr>
                  <a:t>26%</a:t>
                </a:r>
              </a:p>
            </p:txBody>
          </p:sp>
          <p:pic>
            <p:nvPicPr>
              <p:cNvPr id="59" name="Picture 58" descr="Logo&#10;&#10;Description automatically generated">
                <a:extLst>
                  <a:ext uri="{FF2B5EF4-FFF2-40B4-BE49-F238E27FC236}">
                    <a16:creationId xmlns:a16="http://schemas.microsoft.com/office/drawing/2014/main" id="{74C17859-54B1-B7EC-0CFB-1898BC2D02F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96860" y="4326382"/>
                <a:ext cx="457200" cy="457200"/>
              </a:xfrm>
              <a:prstGeom prst="rect">
                <a:avLst/>
              </a:prstGeom>
            </p:spPr>
          </p:pic>
        </p:grpSp>
        <p:grpSp>
          <p:nvGrpSpPr>
            <p:cNvPr id="45" name="Group 44">
              <a:extLst>
                <a:ext uri="{FF2B5EF4-FFF2-40B4-BE49-F238E27FC236}">
                  <a16:creationId xmlns:a16="http://schemas.microsoft.com/office/drawing/2014/main" id="{28220F70-3635-7057-F476-3680DE6F119F}"/>
                </a:ext>
              </a:extLst>
            </p:cNvPr>
            <p:cNvGrpSpPr/>
            <p:nvPr/>
          </p:nvGrpSpPr>
          <p:grpSpPr>
            <a:xfrm>
              <a:off x="1588192" y="2709636"/>
              <a:ext cx="892134" cy="871764"/>
              <a:chOff x="1322409" y="3021971"/>
              <a:chExt cx="892134" cy="871764"/>
            </a:xfrm>
          </p:grpSpPr>
          <p:sp>
            <p:nvSpPr>
              <p:cNvPr id="46" name="TextBox 45">
                <a:extLst>
                  <a:ext uri="{FF2B5EF4-FFF2-40B4-BE49-F238E27FC236}">
                    <a16:creationId xmlns:a16="http://schemas.microsoft.com/office/drawing/2014/main" id="{A72B2DA9-4A9A-96D4-B129-9560825FE19E}"/>
                  </a:ext>
                </a:extLst>
              </p:cNvPr>
              <p:cNvSpPr txBox="1"/>
              <p:nvPr/>
            </p:nvSpPr>
            <p:spPr>
              <a:xfrm>
                <a:off x="1322409" y="3487470"/>
                <a:ext cx="892134" cy="406265"/>
              </a:xfrm>
              <a:prstGeom prst="rect">
                <a:avLst/>
              </a:prstGeom>
              <a:noFill/>
              <a:ln w="3175">
                <a:noFill/>
              </a:ln>
            </p:spPr>
            <p:txBody>
              <a:bodyPr wrap="square" rtlCol="0">
                <a:spAutoFit/>
              </a:bodyPr>
              <a:lstStyle/>
              <a:p>
                <a:pPr algn="ctr" defTabSz="388619">
                  <a:defRPr/>
                </a:pPr>
                <a:r>
                  <a:rPr lang="en-US" sz="680" b="1">
                    <a:solidFill>
                      <a:schemeClr val="bg1"/>
                    </a:solidFill>
                    <a:latin typeface="Arial" panose="020B0604020202020204"/>
                  </a:rPr>
                  <a:t>Navy</a:t>
                </a:r>
              </a:p>
              <a:p>
                <a:pPr algn="ctr" defTabSz="388619">
                  <a:defRPr/>
                </a:pPr>
                <a:r>
                  <a:rPr lang="en-US" sz="680" b="1">
                    <a:solidFill>
                      <a:schemeClr val="bg1"/>
                    </a:solidFill>
                    <a:latin typeface="Arial" panose="020B0604020202020204"/>
                  </a:rPr>
                  <a:t>$11.3B</a:t>
                </a:r>
              </a:p>
              <a:p>
                <a:pPr algn="ctr" defTabSz="388619">
                  <a:defRPr/>
                </a:pPr>
                <a:r>
                  <a:rPr lang="en-US" sz="680" b="1">
                    <a:solidFill>
                      <a:schemeClr val="bg1"/>
                    </a:solidFill>
                    <a:latin typeface="Arial" panose="020B0604020202020204"/>
                  </a:rPr>
                  <a:t>25%</a:t>
                </a:r>
              </a:p>
            </p:txBody>
          </p:sp>
          <p:pic>
            <p:nvPicPr>
              <p:cNvPr id="47" name="Picture 46" descr="Logo&#10;&#10;Description automatically generated">
                <a:extLst>
                  <a:ext uri="{FF2B5EF4-FFF2-40B4-BE49-F238E27FC236}">
                    <a16:creationId xmlns:a16="http://schemas.microsoft.com/office/drawing/2014/main" id="{362245A4-1111-5507-969E-B0007F3A072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39876" y="3021971"/>
                <a:ext cx="457200" cy="457200"/>
              </a:xfrm>
              <a:prstGeom prst="rect">
                <a:avLst/>
              </a:prstGeom>
            </p:spPr>
          </p:pic>
        </p:grpSp>
      </p:grpSp>
      <p:cxnSp>
        <p:nvCxnSpPr>
          <p:cNvPr id="64" name="Straight Connector 63">
            <a:extLst>
              <a:ext uri="{FF2B5EF4-FFF2-40B4-BE49-F238E27FC236}">
                <a16:creationId xmlns:a16="http://schemas.microsoft.com/office/drawing/2014/main" id="{2E2FB11A-808C-3B4C-B494-B58AE97B9057}"/>
              </a:ext>
              <a:ext uri="{C183D7F6-B498-43B3-948B-1728B52AA6E4}">
                <adec:decorative xmlns:adec="http://schemas.microsoft.com/office/drawing/2017/decorative" val="1"/>
              </a:ext>
            </a:extLst>
          </p:cNvPr>
          <p:cNvCxnSpPr>
            <a:cxnSpLocks/>
          </p:cNvCxnSpPr>
          <p:nvPr/>
        </p:nvCxnSpPr>
        <p:spPr>
          <a:xfrm flipV="1">
            <a:off x="3496929" y="2705616"/>
            <a:ext cx="379924" cy="273171"/>
          </a:xfrm>
          <a:prstGeom prst="line">
            <a:avLst/>
          </a:prstGeom>
          <a:ln>
            <a:solidFill>
              <a:srgbClr val="C9AD62"/>
            </a:solidFill>
          </a:ln>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BE54D430-B6AE-62A1-7B34-62A267DD8250}"/>
              </a:ext>
              <a:ext uri="{C183D7F6-B498-43B3-948B-1728B52AA6E4}">
                <adec:decorative xmlns:adec="http://schemas.microsoft.com/office/drawing/2017/decorative" val="1"/>
              </a:ext>
            </a:extLst>
          </p:cNvPr>
          <p:cNvCxnSpPr>
            <a:cxnSpLocks/>
          </p:cNvCxnSpPr>
          <p:nvPr/>
        </p:nvCxnSpPr>
        <p:spPr>
          <a:xfrm>
            <a:off x="2093599" y="2618217"/>
            <a:ext cx="1093204" cy="333983"/>
          </a:xfrm>
          <a:prstGeom prst="line">
            <a:avLst/>
          </a:prstGeom>
          <a:ln>
            <a:solidFill>
              <a:srgbClr val="C9AD62"/>
            </a:solidFill>
          </a:ln>
        </p:spPr>
        <p:style>
          <a:lnRef idx="1">
            <a:schemeClr val="dk1"/>
          </a:lnRef>
          <a:fillRef idx="0">
            <a:schemeClr val="dk1"/>
          </a:fillRef>
          <a:effectRef idx="0">
            <a:schemeClr val="dk1"/>
          </a:effectRef>
          <a:fontRef idx="minor">
            <a:schemeClr val="tx1"/>
          </a:fontRef>
        </p:style>
      </p:cxnSp>
      <p:sp>
        <p:nvSpPr>
          <p:cNvPr id="66" name="Rectangle 65">
            <a:extLst>
              <a:ext uri="{FF2B5EF4-FFF2-40B4-BE49-F238E27FC236}">
                <a16:creationId xmlns:a16="http://schemas.microsoft.com/office/drawing/2014/main" id="{CCCEBBC4-93B5-3840-B8AE-4D4C40F91887}"/>
              </a:ext>
            </a:extLst>
          </p:cNvPr>
          <p:cNvSpPr/>
          <p:nvPr/>
        </p:nvSpPr>
        <p:spPr>
          <a:xfrm>
            <a:off x="717177" y="5607584"/>
            <a:ext cx="10757646" cy="534377"/>
          </a:xfrm>
          <a:prstGeom prst="rect">
            <a:avLst/>
          </a:prstGeom>
          <a:noFill/>
          <a:ln>
            <a:noFill/>
          </a:ln>
        </p:spPr>
        <p:txBody>
          <a:bodyPr wrap="square" anchor="t">
            <a:noAutofit/>
          </a:bodyPr>
          <a:lstStyle/>
          <a:p>
            <a:pPr algn="ctr" defTabSz="457211">
              <a:spcBef>
                <a:spcPts val="300"/>
              </a:spcBef>
              <a:defRPr/>
            </a:pPr>
            <a:r>
              <a:rPr lang="en-US" sz="1600" b="1">
                <a:solidFill>
                  <a:srgbClr val="001D5E"/>
                </a:solidFill>
                <a:latin typeface="Arial" panose="020B0604020202020204" pitchFamily="34" charset="0"/>
                <a:cs typeface="Arial" panose="020B0604020202020204" pitchFamily="34" charset="0"/>
              </a:rPr>
              <a:t>Average DLA Support in a Day</a:t>
            </a:r>
          </a:p>
        </p:txBody>
      </p:sp>
      <p:cxnSp>
        <p:nvCxnSpPr>
          <p:cNvPr id="67" name="Straight Connector 66">
            <a:extLst>
              <a:ext uri="{FF2B5EF4-FFF2-40B4-BE49-F238E27FC236}">
                <a16:creationId xmlns:a16="http://schemas.microsoft.com/office/drawing/2014/main" id="{4E5048FA-3263-75BE-3FF9-6E6BFF4C358F}"/>
              </a:ext>
              <a:ext uri="{C183D7F6-B498-43B3-948B-1728B52AA6E4}">
                <adec:decorative xmlns:adec="http://schemas.microsoft.com/office/drawing/2017/decorative" val="1"/>
              </a:ext>
            </a:extLst>
          </p:cNvPr>
          <p:cNvCxnSpPr>
            <a:cxnSpLocks/>
          </p:cNvCxnSpPr>
          <p:nvPr/>
        </p:nvCxnSpPr>
        <p:spPr>
          <a:xfrm>
            <a:off x="4462804" y="5925860"/>
            <a:ext cx="3200400" cy="0"/>
          </a:xfrm>
          <a:prstGeom prst="line">
            <a:avLst/>
          </a:prstGeom>
          <a:ln w="19050">
            <a:solidFill>
              <a:srgbClr val="C9AD62"/>
            </a:solidFill>
            <a:headEnd type="oval" w="med" len="med"/>
            <a:tailEnd type="oval" w="med" len="med"/>
          </a:ln>
        </p:spPr>
        <p:style>
          <a:lnRef idx="1">
            <a:schemeClr val="accent5"/>
          </a:lnRef>
          <a:fillRef idx="0">
            <a:schemeClr val="accent5"/>
          </a:fillRef>
          <a:effectRef idx="0">
            <a:schemeClr val="accent5"/>
          </a:effectRef>
          <a:fontRef idx="minor">
            <a:schemeClr val="tx1"/>
          </a:fontRef>
        </p:style>
      </p:cxnSp>
      <p:sp>
        <p:nvSpPr>
          <p:cNvPr id="68" name="TextBox 67">
            <a:extLst>
              <a:ext uri="{FF2B5EF4-FFF2-40B4-BE49-F238E27FC236}">
                <a16:creationId xmlns:a16="http://schemas.microsoft.com/office/drawing/2014/main" id="{FFBE2A1A-B6F7-2C4F-E960-297ACE86D8AF}"/>
              </a:ext>
            </a:extLst>
          </p:cNvPr>
          <p:cNvSpPr txBox="1"/>
          <p:nvPr/>
        </p:nvSpPr>
        <p:spPr>
          <a:xfrm>
            <a:off x="717177" y="6025525"/>
            <a:ext cx="10757646" cy="1032646"/>
          </a:xfrm>
          <a:prstGeom prst="rect">
            <a:avLst/>
          </a:prstGeom>
          <a:noFill/>
        </p:spPr>
        <p:txBody>
          <a:bodyPr wrap="square" numCol="3" spcCol="0" rtlCol="0">
            <a:noAutofit/>
          </a:bodyPr>
          <a:lstStyle/>
          <a:p>
            <a:pPr marL="568339" indent="-285756" defTabSz="457211">
              <a:lnSpc>
                <a:spcPts val="2300"/>
              </a:lnSpc>
              <a:spcAft>
                <a:spcPts val="200"/>
              </a:spcAft>
              <a:buFont typeface="Arial" panose="020B0604020202020204" pitchFamily="34" charset="0"/>
              <a:buChar char="•"/>
              <a:defRPr/>
            </a:pPr>
            <a:r>
              <a:rPr lang="en-US" sz="1400" b="1" dirty="0">
                <a:solidFill>
                  <a:srgbClr val="002060"/>
                </a:solidFill>
                <a:latin typeface="Arial" panose="020B0604020202020204" pitchFamily="34" charset="0"/>
                <a:ea typeface="Segoe UI Emoji" panose="020B0502040204020203" pitchFamily="34" charset="0"/>
                <a:cs typeface="Arial" panose="020B0604020202020204" pitchFamily="34" charset="0"/>
              </a:rPr>
              <a:t>87,632 </a:t>
            </a:r>
            <a:r>
              <a:rPr lang="en-US" sz="1400" dirty="0">
                <a:solidFill>
                  <a:srgbClr val="002060"/>
                </a:solidFill>
                <a:latin typeface="Arial" panose="020B0604020202020204" pitchFamily="34" charset="0"/>
                <a:ea typeface="Segoe UI Emoji" panose="020B0502040204020203" pitchFamily="34" charset="0"/>
                <a:cs typeface="Arial" panose="020B0604020202020204" pitchFamily="34" charset="0"/>
              </a:rPr>
              <a:t>orders		</a:t>
            </a:r>
          </a:p>
          <a:p>
            <a:pPr marL="568339" indent="-285756" defTabSz="457211">
              <a:lnSpc>
                <a:spcPts val="2300"/>
              </a:lnSpc>
              <a:spcAft>
                <a:spcPts val="200"/>
              </a:spcAft>
              <a:buFont typeface="Arial" panose="020B0604020202020204" pitchFamily="34" charset="0"/>
              <a:buChar char="•"/>
              <a:defRPr/>
            </a:pPr>
            <a:r>
              <a:rPr lang="en-US" sz="1400" b="1" dirty="0">
                <a:solidFill>
                  <a:srgbClr val="002060"/>
                </a:solidFill>
                <a:latin typeface="Arial" panose="020B0604020202020204" pitchFamily="34" charset="0"/>
                <a:ea typeface="Segoe UI Emoji" panose="020B0502040204020203" pitchFamily="34" charset="0"/>
                <a:cs typeface="Arial" panose="020B0604020202020204" pitchFamily="34" charset="0"/>
              </a:rPr>
              <a:t>9,220,111 </a:t>
            </a:r>
            <a:r>
              <a:rPr lang="en-US" sz="1400" dirty="0">
                <a:solidFill>
                  <a:srgbClr val="002060"/>
                </a:solidFill>
                <a:latin typeface="Arial" panose="020B0604020202020204" pitchFamily="34" charset="0"/>
                <a:ea typeface="Segoe UI Emoji" panose="020B0502040204020203" pitchFamily="34" charset="0"/>
                <a:cs typeface="Arial" panose="020B0604020202020204" pitchFamily="34" charset="0"/>
              </a:rPr>
              <a:t>gallons of fuel</a:t>
            </a:r>
          </a:p>
          <a:p>
            <a:pPr marL="568339" indent="-285756" defTabSz="457211">
              <a:lnSpc>
                <a:spcPts val="2300"/>
              </a:lnSpc>
              <a:spcAft>
                <a:spcPts val="200"/>
              </a:spcAft>
              <a:buFont typeface="Arial" panose="020B0604020202020204" pitchFamily="34" charset="0"/>
              <a:buChar char="•"/>
              <a:defRPr/>
            </a:pPr>
            <a:r>
              <a:rPr lang="en-US" sz="1400" b="1" dirty="0">
                <a:solidFill>
                  <a:srgbClr val="002060"/>
                </a:solidFill>
                <a:latin typeface="Arial" panose="020B0604020202020204" pitchFamily="34" charset="0"/>
                <a:ea typeface="Segoe UI Emoji" panose="020B0502040204020203" pitchFamily="34" charset="0"/>
                <a:cs typeface="Arial" panose="020B0604020202020204" pitchFamily="34" charset="0"/>
              </a:rPr>
              <a:t>30,607 </a:t>
            </a:r>
            <a:r>
              <a:rPr lang="en-US" sz="1400" dirty="0">
                <a:solidFill>
                  <a:srgbClr val="002060"/>
                </a:solidFill>
                <a:latin typeface="Arial" panose="020B0604020202020204" pitchFamily="34" charset="0"/>
                <a:ea typeface="Segoe UI Emoji" panose="020B0502040204020203" pitchFamily="34" charset="0"/>
                <a:cs typeface="Arial" panose="020B0604020202020204" pitchFamily="34" charset="0"/>
              </a:rPr>
              <a:t>uniform item issues</a:t>
            </a:r>
          </a:p>
          <a:p>
            <a:pPr marL="568339" indent="-285756" defTabSz="457211">
              <a:lnSpc>
                <a:spcPts val="2300"/>
              </a:lnSpc>
              <a:spcAft>
                <a:spcPts val="200"/>
              </a:spcAft>
              <a:buFont typeface="Arial" panose="020B0604020202020204" pitchFamily="34" charset="0"/>
              <a:buChar char="•"/>
              <a:defRPr/>
            </a:pPr>
            <a:r>
              <a:rPr lang="en-US" sz="1400" b="1" dirty="0">
                <a:solidFill>
                  <a:srgbClr val="002060"/>
                </a:solidFill>
                <a:latin typeface="Arial" panose="020B0604020202020204" pitchFamily="34" charset="0"/>
                <a:ea typeface="Segoe UI Emoji" panose="020B0502040204020203" pitchFamily="34" charset="0"/>
                <a:cs typeface="Arial" panose="020B0604020202020204" pitchFamily="34" charset="0"/>
              </a:rPr>
              <a:t>989,983 </a:t>
            </a:r>
            <a:r>
              <a:rPr lang="en-US" sz="1400" dirty="0">
                <a:solidFill>
                  <a:srgbClr val="002060"/>
                </a:solidFill>
                <a:latin typeface="Arial" panose="020B0604020202020204" pitchFamily="34" charset="0"/>
                <a:ea typeface="Segoe UI Emoji" panose="020B0502040204020203" pitchFamily="34" charset="0"/>
                <a:cs typeface="Arial" panose="020B0604020202020204" pitchFamily="34" charset="0"/>
              </a:rPr>
              <a:t>meals</a:t>
            </a:r>
          </a:p>
          <a:p>
            <a:pPr marL="568339" indent="-285756" defTabSz="457211">
              <a:lnSpc>
                <a:spcPts val="2300"/>
              </a:lnSpc>
              <a:spcAft>
                <a:spcPts val="200"/>
              </a:spcAft>
              <a:buFont typeface="Arial" panose="020B0604020202020204" pitchFamily="34" charset="0"/>
              <a:buChar char="•"/>
              <a:defRPr/>
            </a:pPr>
            <a:r>
              <a:rPr lang="en-US" sz="1400" b="1" dirty="0">
                <a:solidFill>
                  <a:srgbClr val="002060"/>
                </a:solidFill>
                <a:latin typeface="Arial" panose="020B0604020202020204" pitchFamily="34" charset="0"/>
                <a:ea typeface="Segoe UI Emoji" panose="020B0502040204020203" pitchFamily="34" charset="0"/>
                <a:cs typeface="Arial" panose="020B0604020202020204" pitchFamily="34" charset="0"/>
              </a:rPr>
              <a:t>5,344 </a:t>
            </a:r>
            <a:r>
              <a:rPr lang="en-US" sz="1400" dirty="0">
                <a:solidFill>
                  <a:srgbClr val="002060"/>
                </a:solidFill>
                <a:latin typeface="Arial" panose="020B0604020202020204" pitchFamily="34" charset="0"/>
                <a:ea typeface="Segoe UI Emoji" panose="020B0502040204020203" pitchFamily="34" charset="0"/>
                <a:cs typeface="Arial" panose="020B0604020202020204" pitchFamily="34" charset="0"/>
              </a:rPr>
              <a:t>medical items</a:t>
            </a:r>
          </a:p>
          <a:p>
            <a:pPr marL="568339" indent="-285756" defTabSz="457211">
              <a:lnSpc>
                <a:spcPts val="2300"/>
              </a:lnSpc>
              <a:spcAft>
                <a:spcPts val="200"/>
              </a:spcAft>
              <a:buFont typeface="Arial" panose="020B0604020202020204" pitchFamily="34" charset="0"/>
              <a:buChar char="•"/>
              <a:defRPr/>
            </a:pPr>
            <a:r>
              <a:rPr lang="en-US" sz="1400" b="1" dirty="0">
                <a:solidFill>
                  <a:srgbClr val="002060"/>
                </a:solidFill>
                <a:latin typeface="Arial" panose="020B0604020202020204" pitchFamily="34" charset="0"/>
                <a:ea typeface="Segoe UI Emoji" panose="020B0502040204020203" pitchFamily="34" charset="0"/>
                <a:cs typeface="Arial" panose="020B0604020202020204" pitchFamily="34" charset="0"/>
              </a:rPr>
              <a:t>4,931 </a:t>
            </a:r>
            <a:r>
              <a:rPr lang="en-US" sz="1400" dirty="0">
                <a:solidFill>
                  <a:srgbClr val="002060"/>
                </a:solidFill>
                <a:latin typeface="Arial" panose="020B0604020202020204" pitchFamily="34" charset="0"/>
                <a:ea typeface="Segoe UI Emoji" panose="020B0502040204020203" pitchFamily="34" charset="0"/>
                <a:cs typeface="Arial" panose="020B0604020202020204" pitchFamily="34" charset="0"/>
              </a:rPr>
              <a:t>pharmaceutical items</a:t>
            </a:r>
          </a:p>
          <a:p>
            <a:pPr marL="568339" indent="-285756" defTabSz="457211">
              <a:lnSpc>
                <a:spcPts val="2300"/>
              </a:lnSpc>
              <a:spcAft>
                <a:spcPts val="200"/>
              </a:spcAft>
              <a:buFont typeface="Arial" panose="020B0604020202020204" pitchFamily="34" charset="0"/>
              <a:buChar char="•"/>
              <a:defRPr/>
            </a:pPr>
            <a:r>
              <a:rPr lang="en-US" sz="1400" b="1" dirty="0">
                <a:solidFill>
                  <a:srgbClr val="002060"/>
                </a:solidFill>
                <a:latin typeface="Arial" panose="020B0604020202020204" pitchFamily="34" charset="0"/>
                <a:ea typeface="Segoe UI Emoji" panose="020B0502040204020203" pitchFamily="34" charset="0"/>
                <a:cs typeface="Arial" panose="020B0604020202020204" pitchFamily="34" charset="0"/>
              </a:rPr>
              <a:t>97</a:t>
            </a:r>
            <a:r>
              <a:rPr lang="en-US" sz="1400" dirty="0">
                <a:solidFill>
                  <a:srgbClr val="002060"/>
                </a:solidFill>
                <a:latin typeface="Arial" panose="020B0604020202020204" pitchFamily="34" charset="0"/>
                <a:ea typeface="Segoe UI Emoji" panose="020B0502040204020203" pitchFamily="34" charset="0"/>
                <a:cs typeface="Arial" panose="020B0604020202020204" pitchFamily="34" charset="0"/>
              </a:rPr>
              <a:t> CL IV items </a:t>
            </a:r>
          </a:p>
          <a:p>
            <a:pPr marL="568339" indent="-285756" defTabSz="457211">
              <a:lnSpc>
                <a:spcPts val="2300"/>
              </a:lnSpc>
              <a:spcAft>
                <a:spcPts val="200"/>
              </a:spcAft>
              <a:buFont typeface="Arial" panose="020B0604020202020204" pitchFamily="34" charset="0"/>
              <a:buChar char="•"/>
              <a:defRPr/>
            </a:pPr>
            <a:r>
              <a:rPr lang="en-US" sz="1400" b="1" dirty="0">
                <a:solidFill>
                  <a:srgbClr val="002060"/>
                </a:solidFill>
                <a:latin typeface="Arial" panose="020B0604020202020204" pitchFamily="34" charset="0"/>
                <a:ea typeface="Segoe UI Emoji" panose="020B0502040204020203" pitchFamily="34" charset="0"/>
                <a:cs typeface="Arial" panose="020B0604020202020204" pitchFamily="34" charset="0"/>
              </a:rPr>
              <a:t>10,155</a:t>
            </a:r>
            <a:r>
              <a:rPr lang="en-US" sz="1400" dirty="0">
                <a:solidFill>
                  <a:srgbClr val="002060"/>
                </a:solidFill>
                <a:latin typeface="Arial" panose="020B0604020202020204" pitchFamily="34" charset="0"/>
                <a:ea typeface="Segoe UI Emoji" panose="020B0502040204020203" pitchFamily="34" charset="0"/>
                <a:cs typeface="Arial" panose="020B0604020202020204" pitchFamily="34" charset="0"/>
              </a:rPr>
              <a:t> turn-ins</a:t>
            </a:r>
          </a:p>
          <a:p>
            <a:pPr marL="282582" indent="273057" defTabSz="457211">
              <a:lnSpc>
                <a:spcPts val="2300"/>
              </a:lnSpc>
              <a:spcAft>
                <a:spcPts val="200"/>
              </a:spcAft>
              <a:buFont typeface="Arial" panose="020B0604020202020204" pitchFamily="34" charset="0"/>
              <a:buChar char="•"/>
              <a:defRPr/>
            </a:pPr>
            <a:r>
              <a:rPr lang="en-US" sz="1400" b="1" dirty="0">
                <a:solidFill>
                  <a:srgbClr val="002060"/>
                </a:solidFill>
                <a:latin typeface="Arial" panose="020B0604020202020204" pitchFamily="34" charset="0"/>
                <a:ea typeface="Segoe UI Emoji" panose="020B0502040204020203" pitchFamily="34" charset="0"/>
                <a:cs typeface="Arial" panose="020B0604020202020204" pitchFamily="34" charset="0"/>
              </a:rPr>
              <a:t>324,080</a:t>
            </a:r>
            <a:r>
              <a:rPr lang="en-US" sz="1400" dirty="0">
                <a:solidFill>
                  <a:srgbClr val="002060"/>
                </a:solidFill>
                <a:latin typeface="Arial" panose="020B0604020202020204" pitchFamily="34" charset="0"/>
                <a:ea typeface="Segoe UI Emoji" panose="020B0502040204020203" pitchFamily="34" charset="0"/>
                <a:cs typeface="Arial" panose="020B0604020202020204" pitchFamily="34" charset="0"/>
              </a:rPr>
              <a:t> repair parts</a:t>
            </a:r>
            <a:endParaRPr lang="en-US" sz="1400" dirty="0">
              <a:solidFill>
                <a:srgbClr val="002060"/>
              </a:solidFill>
              <a:latin typeface="Arial" panose="020B0604020202020204"/>
            </a:endParaRPr>
          </a:p>
        </p:txBody>
      </p:sp>
      <p:grpSp>
        <p:nvGrpSpPr>
          <p:cNvPr id="69" name="Group 68">
            <a:extLst>
              <a:ext uri="{FF2B5EF4-FFF2-40B4-BE49-F238E27FC236}">
                <a16:creationId xmlns:a16="http://schemas.microsoft.com/office/drawing/2014/main" id="{F2BDBAD1-0F33-0A71-4595-66F6AB4EBA7C}"/>
              </a:ext>
            </a:extLst>
          </p:cNvPr>
          <p:cNvGrpSpPr/>
          <p:nvPr/>
        </p:nvGrpSpPr>
        <p:grpSpPr>
          <a:xfrm>
            <a:off x="5875913" y="2124840"/>
            <a:ext cx="4695684" cy="3035996"/>
            <a:chOff x="6872529" y="1784581"/>
            <a:chExt cx="5321775" cy="3440795"/>
          </a:xfrm>
        </p:grpSpPr>
        <p:grpSp>
          <p:nvGrpSpPr>
            <p:cNvPr id="70" name="Group 69" descr="What DLA Provides: &#10;Energy: $12,525M (28%)&#10;Medical: $8,789M (20%)&#10;Construction &amp; Equipment: $8,343M (19%) &#10;Aviation: $5,207M (12%) &#10;Subsistence: $3,172M (7%) &#10;Maritime: $2,241M (5%) &#10;Land: $2,184M (5%) &#10;Clothing &amp; Textimes: $1,917M (4%) &#10;- Gross Sales ">
              <a:extLst>
                <a:ext uri="{FF2B5EF4-FFF2-40B4-BE49-F238E27FC236}">
                  <a16:creationId xmlns:a16="http://schemas.microsoft.com/office/drawing/2014/main" id="{4F5A22A2-9A1F-D5A8-76D6-AEF8FD9F8221}"/>
                </a:ext>
              </a:extLst>
            </p:cNvPr>
            <p:cNvGrpSpPr/>
            <p:nvPr/>
          </p:nvGrpSpPr>
          <p:grpSpPr>
            <a:xfrm>
              <a:off x="7147318" y="1784581"/>
              <a:ext cx="5046986" cy="3440795"/>
              <a:chOff x="4602079" y="1226807"/>
              <a:chExt cx="4544238" cy="2917832"/>
            </a:xfrm>
          </p:grpSpPr>
          <p:sp>
            <p:nvSpPr>
              <p:cNvPr id="79" name="Rectangle 78">
                <a:extLst>
                  <a:ext uri="{FF2B5EF4-FFF2-40B4-BE49-F238E27FC236}">
                    <a16:creationId xmlns:a16="http://schemas.microsoft.com/office/drawing/2014/main" id="{487F9E66-5C8B-2E42-9548-E9B10A6DD352}"/>
                  </a:ext>
                </a:extLst>
              </p:cNvPr>
              <p:cNvSpPr/>
              <p:nvPr/>
            </p:nvSpPr>
            <p:spPr>
              <a:xfrm>
                <a:off x="5158383" y="1226807"/>
                <a:ext cx="3200400" cy="325377"/>
              </a:xfrm>
              <a:prstGeom prst="rect">
                <a:avLst/>
              </a:prstGeom>
              <a:noFill/>
            </p:spPr>
            <p:txBody>
              <a:bodyPr wrap="square">
                <a:spAutoFit/>
              </a:bodyPr>
              <a:lstStyle/>
              <a:p>
                <a:pPr algn="ctr" defTabSz="457211">
                  <a:spcBef>
                    <a:spcPts val="300"/>
                  </a:spcBef>
                  <a:defRPr/>
                </a:pPr>
                <a:r>
                  <a:rPr lang="en-US" sz="1600" b="1">
                    <a:solidFill>
                      <a:srgbClr val="2A4E60"/>
                    </a:solidFill>
                    <a:latin typeface="Arial" panose="020B0604020202020204" pitchFamily="34" charset="0"/>
                    <a:cs typeface="Arial" panose="020B0604020202020204" pitchFamily="34" charset="0"/>
                  </a:rPr>
                  <a:t>What We Provide</a:t>
                </a:r>
              </a:p>
            </p:txBody>
          </p:sp>
          <p:cxnSp>
            <p:nvCxnSpPr>
              <p:cNvPr id="80" name="Straight Connector 79">
                <a:extLst>
                  <a:ext uri="{FF2B5EF4-FFF2-40B4-BE49-F238E27FC236}">
                    <a16:creationId xmlns:a16="http://schemas.microsoft.com/office/drawing/2014/main" id="{2909068F-DF60-2858-8188-F914D8DE72A6}"/>
                  </a:ext>
                </a:extLst>
              </p:cNvPr>
              <p:cNvCxnSpPr>
                <a:cxnSpLocks/>
              </p:cNvCxnSpPr>
              <p:nvPr/>
            </p:nvCxnSpPr>
            <p:spPr>
              <a:xfrm>
                <a:off x="5158383" y="1581392"/>
                <a:ext cx="3200400" cy="0"/>
              </a:xfrm>
              <a:prstGeom prst="line">
                <a:avLst/>
              </a:prstGeom>
              <a:ln w="19050">
                <a:solidFill>
                  <a:srgbClr val="C9AD62"/>
                </a:solidFill>
                <a:headEnd type="oval" w="med" len="med"/>
                <a:tailEnd type="oval" w="med" len="med"/>
              </a:ln>
            </p:spPr>
            <p:style>
              <a:lnRef idx="1">
                <a:schemeClr val="accent5"/>
              </a:lnRef>
              <a:fillRef idx="0">
                <a:schemeClr val="accent5"/>
              </a:fillRef>
              <a:effectRef idx="0">
                <a:schemeClr val="accent5"/>
              </a:effectRef>
              <a:fontRef idx="minor">
                <a:schemeClr val="tx1"/>
              </a:fontRef>
            </p:style>
          </p:cxnSp>
          <p:sp>
            <p:nvSpPr>
              <p:cNvPr id="81" name="TextBox 80">
                <a:extLst>
                  <a:ext uri="{FF2B5EF4-FFF2-40B4-BE49-F238E27FC236}">
                    <a16:creationId xmlns:a16="http://schemas.microsoft.com/office/drawing/2014/main" id="{BC73D809-CDFA-DCC0-ACF7-2769113938CD}"/>
                  </a:ext>
                </a:extLst>
              </p:cNvPr>
              <p:cNvSpPr txBox="1"/>
              <p:nvPr/>
            </p:nvSpPr>
            <p:spPr>
              <a:xfrm>
                <a:off x="8114162" y="3908001"/>
                <a:ext cx="914400" cy="236638"/>
              </a:xfrm>
              <a:prstGeom prst="rect">
                <a:avLst/>
              </a:prstGeom>
              <a:noFill/>
              <a:ln>
                <a:noFill/>
              </a:ln>
            </p:spPr>
            <p:txBody>
              <a:bodyPr wrap="square" rtlCol="0">
                <a:spAutoFit/>
              </a:bodyPr>
              <a:lstStyle/>
              <a:p>
                <a:pPr algn="just" defTabSz="457200">
                  <a:defRPr/>
                </a:pPr>
                <a:r>
                  <a:rPr lang="en-US" sz="1000" i="1">
                    <a:solidFill>
                      <a:srgbClr val="2A4E60"/>
                    </a:solidFill>
                    <a:latin typeface="Arial Narrow" panose="020B0606020202030204" pitchFamily="34" charset="0"/>
                  </a:rPr>
                  <a:t>*Gross Sales</a:t>
                </a:r>
              </a:p>
            </p:txBody>
          </p:sp>
          <p:sp>
            <p:nvSpPr>
              <p:cNvPr id="82" name="TextBox 81">
                <a:extLst>
                  <a:ext uri="{FF2B5EF4-FFF2-40B4-BE49-F238E27FC236}">
                    <a16:creationId xmlns:a16="http://schemas.microsoft.com/office/drawing/2014/main" id="{446CF5C7-70AA-8AAC-EA60-2385A00A6393}"/>
                  </a:ext>
                </a:extLst>
              </p:cNvPr>
              <p:cNvSpPr txBox="1"/>
              <p:nvPr/>
            </p:nvSpPr>
            <p:spPr>
              <a:xfrm>
                <a:off x="4602079" y="1732386"/>
                <a:ext cx="4544238" cy="2218482"/>
              </a:xfrm>
              <a:prstGeom prst="rect">
                <a:avLst/>
              </a:prstGeom>
              <a:noFill/>
            </p:spPr>
            <p:txBody>
              <a:bodyPr wrap="square" rtlCol="0">
                <a:spAutoFit/>
              </a:bodyPr>
              <a:lstStyle/>
              <a:p>
                <a:pPr defTabSz="457211" fontAlgn="ctr">
                  <a:lnSpc>
                    <a:spcPct val="150000"/>
                  </a:lnSpc>
                  <a:tabLst>
                    <a:tab pos="2743266" algn="l"/>
                    <a:tab pos="3770403" algn="l"/>
                  </a:tabLst>
                  <a:defRPr/>
                </a:pPr>
                <a:r>
                  <a:rPr lang="en-US" sz="1200" b="1" dirty="0">
                    <a:solidFill>
                      <a:srgbClr val="2A4E60"/>
                    </a:solidFill>
                    <a:latin typeface="Arial" panose="020B0604020202020204" pitchFamily="34" charset="0"/>
                  </a:rPr>
                  <a:t>Energy</a:t>
                </a:r>
                <a:r>
                  <a:rPr lang="en-US" sz="1200" b="1" u="dotted" dirty="0">
                    <a:solidFill>
                      <a:srgbClr val="2A4E60"/>
                    </a:solidFill>
                    <a:latin typeface="Arial" panose="020B0604020202020204" pitchFamily="34" charset="0"/>
                  </a:rPr>
                  <a:t>	</a:t>
                </a:r>
                <a:r>
                  <a:rPr lang="en-US" sz="1200" b="1" dirty="0">
                    <a:solidFill>
                      <a:srgbClr val="2A4E60"/>
                    </a:solidFill>
                    <a:latin typeface="Arial" panose="020B0604020202020204" pitchFamily="34" charset="0"/>
                  </a:rPr>
                  <a:t>   $12,525M	(28%)</a:t>
                </a:r>
                <a:endParaRPr lang="en-US" sz="1200" dirty="0">
                  <a:solidFill>
                    <a:srgbClr val="2A4E60"/>
                  </a:solidFill>
                  <a:latin typeface="Arial" panose="020B0604020202020204" pitchFamily="34" charset="0"/>
                </a:endParaRPr>
              </a:p>
              <a:p>
                <a:pPr defTabSz="457211" fontAlgn="ctr">
                  <a:lnSpc>
                    <a:spcPct val="150000"/>
                  </a:lnSpc>
                  <a:tabLst>
                    <a:tab pos="2743266" algn="l"/>
                    <a:tab pos="3770403" algn="l"/>
                  </a:tabLst>
                  <a:defRPr/>
                </a:pPr>
                <a:r>
                  <a:rPr lang="en-US" sz="1200" b="1" dirty="0">
                    <a:solidFill>
                      <a:srgbClr val="2A4E60"/>
                    </a:solidFill>
                    <a:latin typeface="Arial" panose="020B0604020202020204" pitchFamily="34" charset="0"/>
                  </a:rPr>
                  <a:t>Medical</a:t>
                </a:r>
                <a:r>
                  <a:rPr lang="en-US" sz="1200" b="1" u="dotted" dirty="0">
                    <a:solidFill>
                      <a:srgbClr val="2A4E60"/>
                    </a:solidFill>
                    <a:latin typeface="Arial" panose="020B0604020202020204" pitchFamily="34" charset="0"/>
                  </a:rPr>
                  <a:t>	</a:t>
                </a:r>
                <a:r>
                  <a:rPr lang="en-US" sz="1200" b="1" dirty="0">
                    <a:solidFill>
                      <a:srgbClr val="2A4E60"/>
                    </a:solidFill>
                    <a:latin typeface="Arial" panose="020B0604020202020204" pitchFamily="34" charset="0"/>
                  </a:rPr>
                  <a:t>   $8,789M	(20%)</a:t>
                </a:r>
              </a:p>
              <a:p>
                <a:pPr defTabSz="457211" fontAlgn="ctr">
                  <a:lnSpc>
                    <a:spcPct val="150000"/>
                  </a:lnSpc>
                  <a:tabLst>
                    <a:tab pos="2743266" algn="l"/>
                    <a:tab pos="3770403" algn="l"/>
                  </a:tabLst>
                  <a:defRPr/>
                </a:pPr>
                <a:r>
                  <a:rPr lang="en-US" sz="1200" b="1" dirty="0">
                    <a:solidFill>
                      <a:srgbClr val="2A4E60"/>
                    </a:solidFill>
                    <a:latin typeface="Arial" panose="020B0604020202020204" pitchFamily="34" charset="0"/>
                  </a:rPr>
                  <a:t>Construction &amp; Equipment</a:t>
                </a:r>
                <a:r>
                  <a:rPr lang="en-US" sz="1200" b="1" u="dotted" dirty="0">
                    <a:solidFill>
                      <a:srgbClr val="2A4E60"/>
                    </a:solidFill>
                    <a:latin typeface="Arial" panose="020B0604020202020204" pitchFamily="34" charset="0"/>
                  </a:rPr>
                  <a:t>	</a:t>
                </a:r>
                <a:r>
                  <a:rPr lang="en-US" sz="1200" b="1" dirty="0">
                    <a:solidFill>
                      <a:srgbClr val="2A4E60"/>
                    </a:solidFill>
                    <a:latin typeface="Arial" panose="020B0604020202020204" pitchFamily="34" charset="0"/>
                  </a:rPr>
                  <a:t>   $8,343M	(19%)</a:t>
                </a:r>
                <a:endParaRPr lang="en-US" sz="1200" dirty="0">
                  <a:solidFill>
                    <a:srgbClr val="2A4E60"/>
                  </a:solidFill>
                  <a:latin typeface="Arial" panose="020B0604020202020204" pitchFamily="34" charset="0"/>
                </a:endParaRPr>
              </a:p>
              <a:p>
                <a:pPr defTabSz="457211" fontAlgn="ctr">
                  <a:lnSpc>
                    <a:spcPct val="150000"/>
                  </a:lnSpc>
                  <a:tabLst>
                    <a:tab pos="2743266" algn="l"/>
                    <a:tab pos="3770403" algn="l"/>
                  </a:tabLst>
                  <a:defRPr/>
                </a:pPr>
                <a:r>
                  <a:rPr lang="en-US" sz="1200" b="1" dirty="0">
                    <a:solidFill>
                      <a:srgbClr val="2A4E60"/>
                    </a:solidFill>
                    <a:latin typeface="Arial" panose="020B0604020202020204" pitchFamily="34" charset="0"/>
                  </a:rPr>
                  <a:t>Aviation</a:t>
                </a:r>
                <a:r>
                  <a:rPr lang="en-US" sz="1200" b="1" u="dotted" dirty="0">
                    <a:solidFill>
                      <a:srgbClr val="2A4E60"/>
                    </a:solidFill>
                    <a:latin typeface="Arial" panose="020B0604020202020204" pitchFamily="34" charset="0"/>
                  </a:rPr>
                  <a:t>	</a:t>
                </a:r>
                <a:r>
                  <a:rPr lang="en-US" sz="1200" b="1" dirty="0">
                    <a:solidFill>
                      <a:srgbClr val="2A4E60"/>
                    </a:solidFill>
                    <a:latin typeface="Arial" panose="020B0604020202020204" pitchFamily="34" charset="0"/>
                  </a:rPr>
                  <a:t>   $5.207M  	(12%)</a:t>
                </a:r>
                <a:endParaRPr lang="en-US" sz="1200" dirty="0">
                  <a:solidFill>
                    <a:srgbClr val="2A4E60"/>
                  </a:solidFill>
                  <a:latin typeface="Arial" panose="020B0604020202020204" pitchFamily="34" charset="0"/>
                </a:endParaRPr>
              </a:p>
              <a:p>
                <a:pPr defTabSz="457211" fontAlgn="ctr">
                  <a:lnSpc>
                    <a:spcPct val="150000"/>
                  </a:lnSpc>
                  <a:tabLst>
                    <a:tab pos="2743266" algn="l"/>
                    <a:tab pos="3770403" algn="l"/>
                  </a:tabLst>
                  <a:defRPr/>
                </a:pPr>
                <a:r>
                  <a:rPr lang="en-US" sz="1200" b="1" dirty="0">
                    <a:solidFill>
                      <a:srgbClr val="2A4E60"/>
                    </a:solidFill>
                    <a:latin typeface="Arial" panose="020B0604020202020204" pitchFamily="34" charset="0"/>
                  </a:rPr>
                  <a:t>Subsistence</a:t>
                </a:r>
                <a:r>
                  <a:rPr lang="en-US" sz="1200" b="1" u="dotted" dirty="0">
                    <a:solidFill>
                      <a:srgbClr val="2A4E60"/>
                    </a:solidFill>
                    <a:latin typeface="Arial" panose="020B0604020202020204" pitchFamily="34" charset="0"/>
                  </a:rPr>
                  <a:t>	</a:t>
                </a:r>
                <a:r>
                  <a:rPr lang="en-US" sz="1200" b="1" dirty="0">
                    <a:solidFill>
                      <a:srgbClr val="2A4E60"/>
                    </a:solidFill>
                    <a:latin typeface="Arial" panose="020B0604020202020204" pitchFamily="34" charset="0"/>
                  </a:rPr>
                  <a:t>   $3,172M 	(7%)</a:t>
                </a:r>
              </a:p>
              <a:p>
                <a:pPr defTabSz="457211" fontAlgn="ctr">
                  <a:lnSpc>
                    <a:spcPct val="150000"/>
                  </a:lnSpc>
                  <a:tabLst>
                    <a:tab pos="2743266" algn="l"/>
                    <a:tab pos="3770403" algn="l"/>
                  </a:tabLst>
                  <a:defRPr/>
                </a:pPr>
                <a:r>
                  <a:rPr lang="en-US" sz="1200" b="1" dirty="0">
                    <a:solidFill>
                      <a:srgbClr val="2A4E60"/>
                    </a:solidFill>
                    <a:latin typeface="Arial" panose="020B0604020202020204" pitchFamily="34" charset="0"/>
                  </a:rPr>
                  <a:t>Maritime</a:t>
                </a:r>
                <a:r>
                  <a:rPr lang="en-US" sz="1200" b="1" u="dotted" dirty="0">
                    <a:solidFill>
                      <a:srgbClr val="2A4E60"/>
                    </a:solidFill>
                    <a:latin typeface="Arial" panose="020B0604020202020204" pitchFamily="34" charset="0"/>
                  </a:rPr>
                  <a:t>	</a:t>
                </a:r>
                <a:r>
                  <a:rPr lang="en-US" sz="1200" b="1" dirty="0">
                    <a:solidFill>
                      <a:srgbClr val="2A4E60"/>
                    </a:solidFill>
                    <a:latin typeface="Arial" panose="020B0604020202020204" pitchFamily="34" charset="0"/>
                  </a:rPr>
                  <a:t>   $2,241M 	(5%)</a:t>
                </a:r>
              </a:p>
              <a:p>
                <a:pPr defTabSz="457211" fontAlgn="ctr">
                  <a:lnSpc>
                    <a:spcPct val="150000"/>
                  </a:lnSpc>
                  <a:tabLst>
                    <a:tab pos="2743266" algn="l"/>
                    <a:tab pos="3770403" algn="l"/>
                  </a:tabLst>
                  <a:defRPr/>
                </a:pPr>
                <a:r>
                  <a:rPr lang="en-US" sz="1200" b="1" dirty="0">
                    <a:solidFill>
                      <a:srgbClr val="2A4E60"/>
                    </a:solidFill>
                    <a:latin typeface="Arial" panose="020B0604020202020204" pitchFamily="34" charset="0"/>
                  </a:rPr>
                  <a:t>Land</a:t>
                </a:r>
                <a:r>
                  <a:rPr lang="en-US" sz="1200" b="1" u="dotted" dirty="0">
                    <a:solidFill>
                      <a:srgbClr val="2A4E60"/>
                    </a:solidFill>
                    <a:latin typeface="Arial" panose="020B0604020202020204" pitchFamily="34" charset="0"/>
                  </a:rPr>
                  <a:t>	</a:t>
                </a:r>
                <a:r>
                  <a:rPr lang="en-US" sz="1200" b="1" dirty="0">
                    <a:solidFill>
                      <a:srgbClr val="2A4E60"/>
                    </a:solidFill>
                    <a:latin typeface="Arial" panose="020B0604020202020204" pitchFamily="34" charset="0"/>
                  </a:rPr>
                  <a:t>   $2,184M	(5%)</a:t>
                </a:r>
                <a:endParaRPr lang="en-US" sz="1200" dirty="0">
                  <a:solidFill>
                    <a:srgbClr val="2A4E60"/>
                  </a:solidFill>
                  <a:latin typeface="Arial" panose="020B0604020202020204" pitchFamily="34" charset="0"/>
                </a:endParaRPr>
              </a:p>
              <a:p>
                <a:pPr defTabSz="457211" fontAlgn="ctr">
                  <a:lnSpc>
                    <a:spcPct val="150000"/>
                  </a:lnSpc>
                  <a:tabLst>
                    <a:tab pos="2743266" algn="l"/>
                    <a:tab pos="3770403" algn="l"/>
                  </a:tabLst>
                  <a:defRPr/>
                </a:pPr>
                <a:r>
                  <a:rPr lang="en-US" sz="1200" b="1" dirty="0">
                    <a:solidFill>
                      <a:srgbClr val="2A4E60"/>
                    </a:solidFill>
                    <a:latin typeface="Arial" panose="020B0604020202020204" pitchFamily="34" charset="0"/>
                  </a:rPr>
                  <a:t>Clothing &amp; Textiles</a:t>
                </a:r>
                <a:r>
                  <a:rPr lang="en-US" sz="1200" b="1" u="dotted" dirty="0">
                    <a:solidFill>
                      <a:srgbClr val="2A4E60"/>
                    </a:solidFill>
                    <a:latin typeface="Arial" panose="020B0604020202020204" pitchFamily="34" charset="0"/>
                  </a:rPr>
                  <a:t>	</a:t>
                </a:r>
                <a:r>
                  <a:rPr lang="en-US" sz="1200" b="1" dirty="0">
                    <a:solidFill>
                      <a:srgbClr val="2A4E60"/>
                    </a:solidFill>
                    <a:latin typeface="Arial" panose="020B0604020202020204" pitchFamily="34" charset="0"/>
                  </a:rPr>
                  <a:t>   $1,917M  	(4%)</a:t>
                </a:r>
                <a:endParaRPr lang="en-US" sz="1200" dirty="0">
                  <a:solidFill>
                    <a:srgbClr val="2A4E60"/>
                  </a:solidFill>
                  <a:latin typeface="Arial" panose="020B0604020202020204" pitchFamily="34" charset="0"/>
                </a:endParaRPr>
              </a:p>
            </p:txBody>
          </p:sp>
        </p:grpSp>
        <p:grpSp>
          <p:nvGrpSpPr>
            <p:cNvPr id="71" name="Group 70">
              <a:extLst>
                <a:ext uri="{FF2B5EF4-FFF2-40B4-BE49-F238E27FC236}">
                  <a16:creationId xmlns:a16="http://schemas.microsoft.com/office/drawing/2014/main" id="{45CC54B7-2DBD-12A2-C891-7843C9E6AD9B}"/>
                </a:ext>
              </a:extLst>
            </p:cNvPr>
            <p:cNvGrpSpPr/>
            <p:nvPr/>
          </p:nvGrpSpPr>
          <p:grpSpPr>
            <a:xfrm>
              <a:off x="6872529" y="2513790"/>
              <a:ext cx="326774" cy="2141778"/>
              <a:chOff x="6909742" y="2513790"/>
              <a:chExt cx="326774" cy="2141778"/>
            </a:xfrm>
          </p:grpSpPr>
          <p:pic>
            <p:nvPicPr>
              <p:cNvPr id="72" name="Picture 71" descr="Logo, company name&#10;&#10;Description automatically generated">
                <a:extLst>
                  <a:ext uri="{FF2B5EF4-FFF2-40B4-BE49-F238E27FC236}">
                    <a16:creationId xmlns:a16="http://schemas.microsoft.com/office/drawing/2014/main" id="{B5DA801A-2C08-8978-5E61-93C41FA3DFCC}"/>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6950326" y="4082986"/>
                <a:ext cx="258832" cy="270267"/>
              </a:xfrm>
              <a:prstGeom prst="rect">
                <a:avLst/>
              </a:prstGeom>
            </p:spPr>
          </p:pic>
          <p:pic>
            <p:nvPicPr>
              <p:cNvPr id="73" name="Picture 72" descr="Logo, company name&#10;&#10;Description automatically generated">
                <a:extLst>
                  <a:ext uri="{FF2B5EF4-FFF2-40B4-BE49-F238E27FC236}">
                    <a16:creationId xmlns:a16="http://schemas.microsoft.com/office/drawing/2014/main" id="{E5C28DF4-D435-4B02-200E-25EEEE7BAA6E}"/>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6930793" y="2816105"/>
                <a:ext cx="297901" cy="288620"/>
              </a:xfrm>
              <a:prstGeom prst="rect">
                <a:avLst/>
              </a:prstGeom>
            </p:spPr>
          </p:pic>
          <p:pic>
            <p:nvPicPr>
              <p:cNvPr id="74" name="Picture 73" descr="Logo, company name&#10;&#10;Description automatically generated">
                <a:extLst>
                  <a:ext uri="{FF2B5EF4-FFF2-40B4-BE49-F238E27FC236}">
                    <a16:creationId xmlns:a16="http://schemas.microsoft.com/office/drawing/2014/main" id="{811F302A-56CC-6573-4406-2CE1BA8F48CC}"/>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6969111" y="2513790"/>
                <a:ext cx="221276" cy="270267"/>
              </a:xfrm>
              <a:prstGeom prst="rect">
                <a:avLst/>
              </a:prstGeom>
            </p:spPr>
          </p:pic>
          <p:pic>
            <p:nvPicPr>
              <p:cNvPr id="75" name="Picture 74" descr="Logo, company name&#10;&#10;Description automatically generated">
                <a:extLst>
                  <a:ext uri="{FF2B5EF4-FFF2-40B4-BE49-F238E27FC236}">
                    <a16:creationId xmlns:a16="http://schemas.microsoft.com/office/drawing/2014/main" id="{977E49A3-93A7-9274-8333-9F0C89372902}"/>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6939447" y="3136773"/>
                <a:ext cx="282174" cy="267146"/>
              </a:xfrm>
              <a:prstGeom prst="rect">
                <a:avLst/>
              </a:prstGeom>
            </p:spPr>
          </p:pic>
          <p:pic>
            <p:nvPicPr>
              <p:cNvPr id="76" name="Picture 75" descr="Logo, company name&#10;&#10;Description automatically generated">
                <a:extLst>
                  <a:ext uri="{FF2B5EF4-FFF2-40B4-BE49-F238E27FC236}">
                    <a16:creationId xmlns:a16="http://schemas.microsoft.com/office/drawing/2014/main" id="{16F7AD95-A351-3BA9-C72B-9FD9E7739CC3}"/>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6941048" y="3738283"/>
                <a:ext cx="279516" cy="312655"/>
              </a:xfrm>
              <a:prstGeom prst="rect">
                <a:avLst/>
              </a:prstGeom>
            </p:spPr>
          </p:pic>
          <p:pic>
            <p:nvPicPr>
              <p:cNvPr id="77" name="Picture 76" descr="Logo, company name&#10;&#10;Description automatically generated">
                <a:extLst>
                  <a:ext uri="{FF2B5EF4-FFF2-40B4-BE49-F238E27FC236}">
                    <a16:creationId xmlns:a16="http://schemas.microsoft.com/office/drawing/2014/main" id="{6D2F833F-9A4A-360A-0901-C1DA7F7D0668}"/>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6909742" y="4385301"/>
                <a:ext cx="326774" cy="270267"/>
              </a:xfrm>
              <a:prstGeom prst="rect">
                <a:avLst/>
              </a:prstGeom>
            </p:spPr>
          </p:pic>
          <p:pic>
            <p:nvPicPr>
              <p:cNvPr id="78" name="Picture 77" descr="Logo, company name&#10;&#10;Description automatically generated">
                <a:extLst>
                  <a:ext uri="{FF2B5EF4-FFF2-40B4-BE49-F238E27FC236}">
                    <a16:creationId xmlns:a16="http://schemas.microsoft.com/office/drawing/2014/main" id="{CC9E6CD3-2DB7-29C9-3077-BF6CB17FCF8F}"/>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6940927" y="3435967"/>
                <a:ext cx="277631" cy="270268"/>
              </a:xfrm>
              <a:prstGeom prst="rect">
                <a:avLst/>
              </a:prstGeom>
            </p:spPr>
          </p:pic>
        </p:grpSp>
      </p:grpSp>
      <p:pic>
        <p:nvPicPr>
          <p:cNvPr id="83" name="Picture 82" descr="A picture containing text&#10;&#10;Description automatically generated">
            <a:extLst>
              <a:ext uri="{FF2B5EF4-FFF2-40B4-BE49-F238E27FC236}">
                <a16:creationId xmlns:a16="http://schemas.microsoft.com/office/drawing/2014/main" id="{3B53BA00-76D5-E2C9-B1DE-10B763D3F7D3}"/>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5865950" y="4700335"/>
            <a:ext cx="306698" cy="217842"/>
          </a:xfrm>
          <a:prstGeom prst="rect">
            <a:avLst/>
          </a:prstGeom>
        </p:spPr>
      </p:pic>
      <p:sp>
        <p:nvSpPr>
          <p:cNvPr id="84" name="TextBox 83">
            <a:extLst>
              <a:ext uri="{FF2B5EF4-FFF2-40B4-BE49-F238E27FC236}">
                <a16:creationId xmlns:a16="http://schemas.microsoft.com/office/drawing/2014/main" id="{82137B69-49AD-8BED-C7B3-2C30C0A5EAC3}"/>
              </a:ext>
            </a:extLst>
          </p:cNvPr>
          <p:cNvSpPr txBox="1"/>
          <p:nvPr/>
        </p:nvSpPr>
        <p:spPr>
          <a:xfrm>
            <a:off x="4364675" y="2667930"/>
            <a:ext cx="760396" cy="400110"/>
          </a:xfrm>
          <a:prstGeom prst="rect">
            <a:avLst/>
          </a:prstGeom>
          <a:noFill/>
        </p:spPr>
        <p:txBody>
          <a:bodyPr wrap="square" rtlCol="0">
            <a:spAutoFit/>
          </a:bodyPr>
          <a:lstStyle/>
          <a:p>
            <a:r>
              <a:rPr lang="en-US" sz="1000" dirty="0">
                <a:solidFill>
                  <a:srgbClr val="FF0000"/>
                </a:solidFill>
              </a:rPr>
              <a:t>$2.0B</a:t>
            </a:r>
          </a:p>
          <a:p>
            <a:r>
              <a:rPr lang="en-US" sz="1000" dirty="0">
                <a:solidFill>
                  <a:srgbClr val="FF0000"/>
                </a:solidFill>
              </a:rPr>
              <a:t> 4%</a:t>
            </a:r>
          </a:p>
        </p:txBody>
      </p:sp>
      <p:cxnSp>
        <p:nvCxnSpPr>
          <p:cNvPr id="86" name="Straight Connector 85">
            <a:extLst>
              <a:ext uri="{FF2B5EF4-FFF2-40B4-BE49-F238E27FC236}">
                <a16:creationId xmlns:a16="http://schemas.microsoft.com/office/drawing/2014/main" id="{9290D6BE-E43E-097A-A9C7-B29B4CD79AD2}"/>
              </a:ext>
            </a:extLst>
          </p:cNvPr>
          <p:cNvCxnSpPr/>
          <p:nvPr/>
        </p:nvCxnSpPr>
        <p:spPr>
          <a:xfrm>
            <a:off x="4166054" y="2749010"/>
            <a:ext cx="217467"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7" name="Straight Connector 86">
            <a:extLst>
              <a:ext uri="{FF2B5EF4-FFF2-40B4-BE49-F238E27FC236}">
                <a16:creationId xmlns:a16="http://schemas.microsoft.com/office/drawing/2014/main" id="{1F228B11-854A-0E6F-78C4-71B76216EC64}"/>
              </a:ext>
            </a:extLst>
          </p:cNvPr>
          <p:cNvCxnSpPr/>
          <p:nvPr/>
        </p:nvCxnSpPr>
        <p:spPr>
          <a:xfrm>
            <a:off x="4147208" y="2862982"/>
            <a:ext cx="217467"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88" name="TextBox 87">
            <a:extLst>
              <a:ext uri="{FF2B5EF4-FFF2-40B4-BE49-F238E27FC236}">
                <a16:creationId xmlns:a16="http://schemas.microsoft.com/office/drawing/2014/main" id="{82CCCF37-2DEB-BD58-A700-917D2153B209}"/>
              </a:ext>
            </a:extLst>
          </p:cNvPr>
          <p:cNvSpPr txBox="1"/>
          <p:nvPr/>
        </p:nvSpPr>
        <p:spPr>
          <a:xfrm>
            <a:off x="4047101" y="3859283"/>
            <a:ext cx="760396" cy="400110"/>
          </a:xfrm>
          <a:prstGeom prst="rect">
            <a:avLst/>
          </a:prstGeom>
          <a:noFill/>
        </p:spPr>
        <p:txBody>
          <a:bodyPr wrap="square" rtlCol="0">
            <a:spAutoFit/>
          </a:bodyPr>
          <a:lstStyle/>
          <a:p>
            <a:r>
              <a:rPr lang="en-US" sz="1000" dirty="0">
                <a:solidFill>
                  <a:srgbClr val="FF0000"/>
                </a:solidFill>
              </a:rPr>
              <a:t>$9.1B</a:t>
            </a:r>
          </a:p>
          <a:p>
            <a:r>
              <a:rPr lang="en-US" sz="1000" dirty="0">
                <a:solidFill>
                  <a:srgbClr val="FF0000"/>
                </a:solidFill>
              </a:rPr>
              <a:t> 20 %</a:t>
            </a:r>
          </a:p>
        </p:txBody>
      </p:sp>
      <p:cxnSp>
        <p:nvCxnSpPr>
          <p:cNvPr id="89" name="Straight Connector 88">
            <a:extLst>
              <a:ext uri="{FF2B5EF4-FFF2-40B4-BE49-F238E27FC236}">
                <a16:creationId xmlns:a16="http://schemas.microsoft.com/office/drawing/2014/main" id="{6799C341-F59D-276B-1C96-CE798D844F7A}"/>
              </a:ext>
            </a:extLst>
          </p:cNvPr>
          <p:cNvCxnSpPr/>
          <p:nvPr/>
        </p:nvCxnSpPr>
        <p:spPr>
          <a:xfrm>
            <a:off x="3848480" y="3940363"/>
            <a:ext cx="217467"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0" name="Straight Connector 89">
            <a:extLst>
              <a:ext uri="{FF2B5EF4-FFF2-40B4-BE49-F238E27FC236}">
                <a16:creationId xmlns:a16="http://schemas.microsoft.com/office/drawing/2014/main" id="{C74B8392-8145-17B3-48F2-7AC48D61F060}"/>
              </a:ext>
            </a:extLst>
          </p:cNvPr>
          <p:cNvCxnSpPr/>
          <p:nvPr/>
        </p:nvCxnSpPr>
        <p:spPr>
          <a:xfrm>
            <a:off x="3829634" y="4054335"/>
            <a:ext cx="217467"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91" name="Oval 90">
            <a:extLst>
              <a:ext uri="{FF2B5EF4-FFF2-40B4-BE49-F238E27FC236}">
                <a16:creationId xmlns:a16="http://schemas.microsoft.com/office/drawing/2014/main" id="{9F89B35D-D3B3-E324-90F5-2E09AEB7D6C8}"/>
              </a:ext>
            </a:extLst>
          </p:cNvPr>
          <p:cNvSpPr/>
          <p:nvPr/>
        </p:nvSpPr>
        <p:spPr>
          <a:xfrm>
            <a:off x="3809745" y="2376053"/>
            <a:ext cx="1093204" cy="74408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EB895BA2-3FFC-221A-3C29-8E518AA2A12F}"/>
              </a:ext>
            </a:extLst>
          </p:cNvPr>
          <p:cNvSpPr/>
          <p:nvPr/>
        </p:nvSpPr>
        <p:spPr>
          <a:xfrm>
            <a:off x="3544350" y="3624115"/>
            <a:ext cx="1093204" cy="74408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630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750FF5-5F91-0DC8-C20D-2AA11B84352F}"/>
              </a:ext>
            </a:extLst>
          </p:cNvPr>
          <p:cNvSpPr>
            <a:spLocks noGrp="1"/>
          </p:cNvSpPr>
          <p:nvPr>
            <p:ph type="title"/>
          </p:nvPr>
        </p:nvSpPr>
        <p:spPr>
          <a:xfrm>
            <a:off x="4094654" y="359196"/>
            <a:ext cx="7813174" cy="427039"/>
          </a:xfrm>
        </p:spPr>
        <p:txBody>
          <a:bodyPr/>
          <a:lstStyle/>
          <a:p>
            <a:r>
              <a:rPr lang="en-US" dirty="0"/>
              <a:t>DLA: A Key Enabler for the Combatant Commands</a:t>
            </a:r>
          </a:p>
        </p:txBody>
      </p:sp>
      <p:sp>
        <p:nvSpPr>
          <p:cNvPr id="4" name="Slide Number Placeholder 3">
            <a:extLst>
              <a:ext uri="{FF2B5EF4-FFF2-40B4-BE49-F238E27FC236}">
                <a16:creationId xmlns:a16="http://schemas.microsoft.com/office/drawing/2014/main" id="{DC590581-A5EF-3A40-0E28-7DBBEB566BEF}"/>
              </a:ext>
            </a:extLst>
          </p:cNvPr>
          <p:cNvSpPr>
            <a:spLocks noGrp="1"/>
          </p:cNvSpPr>
          <p:nvPr>
            <p:ph type="sldNum" sz="quarter" idx="4"/>
          </p:nvPr>
        </p:nvSpPr>
        <p:spPr/>
        <p:txBody>
          <a:bodyPr/>
          <a:lstStyle/>
          <a:p>
            <a:fld id="{165700FE-BCEC-4E84-BA78-D55E132666CC}" type="slidenum">
              <a:rPr lang="en-US" smtClean="0"/>
              <a:pPr/>
              <a:t>9</a:t>
            </a:fld>
            <a:r>
              <a:rPr lang="en-US"/>
              <a:t> </a:t>
            </a:r>
          </a:p>
        </p:txBody>
      </p:sp>
      <p:sp>
        <p:nvSpPr>
          <p:cNvPr id="2" name="Text Placeholder 5">
            <a:extLst>
              <a:ext uri="{FF2B5EF4-FFF2-40B4-BE49-F238E27FC236}">
                <a16:creationId xmlns:a16="http://schemas.microsoft.com/office/drawing/2014/main" id="{10F6F0A9-A5D9-75BC-0628-20EB47613758}"/>
              </a:ext>
            </a:extLst>
          </p:cNvPr>
          <p:cNvSpPr txBox="1">
            <a:spLocks/>
          </p:cNvSpPr>
          <p:nvPr/>
        </p:nvSpPr>
        <p:spPr>
          <a:xfrm>
            <a:off x="7669231" y="786235"/>
            <a:ext cx="4238597" cy="427038"/>
          </a:xfrm>
          <a:prstGeom prst="rect">
            <a:avLst/>
          </a:prstGeom>
        </p:spPr>
        <p:txBody>
          <a:bodyPr/>
          <a:lstStyle>
            <a:lvl1pPr marL="0" indent="0" algn="r" defTabSz="1005888" rtl="0" eaLnBrk="1" latinLnBrk="0" hangingPunct="1">
              <a:lnSpc>
                <a:spcPct val="90000"/>
              </a:lnSpc>
              <a:spcBef>
                <a:spcPts val="1320"/>
              </a:spcBef>
              <a:spcAft>
                <a:spcPts val="0"/>
              </a:spcAft>
              <a:buFont typeface="Arial" panose="020B0604020202020204" pitchFamily="34" charset="0"/>
              <a:buNone/>
              <a:defRPr sz="1200" kern="1200">
                <a:solidFill>
                  <a:srgbClr val="C9AD62"/>
                </a:solidFill>
                <a:latin typeface="Raleway Black" pitchFamily="2" charset="0"/>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dirty="0"/>
              <a:t>FY24 Global Support Highlights</a:t>
            </a:r>
          </a:p>
          <a:p>
            <a:endParaRPr lang="en-US" dirty="0"/>
          </a:p>
        </p:txBody>
      </p:sp>
      <p:grpSp>
        <p:nvGrpSpPr>
          <p:cNvPr id="3" name="Group 2">
            <a:extLst>
              <a:ext uri="{FF2B5EF4-FFF2-40B4-BE49-F238E27FC236}">
                <a16:creationId xmlns:a16="http://schemas.microsoft.com/office/drawing/2014/main" id="{5C7BFA0D-4BCE-C173-14C6-32EEC6694F87}"/>
              </a:ext>
            </a:extLst>
          </p:cNvPr>
          <p:cNvGrpSpPr/>
          <p:nvPr/>
        </p:nvGrpSpPr>
        <p:grpSpPr>
          <a:xfrm>
            <a:off x="216203" y="1484625"/>
            <a:ext cx="11759594" cy="5718764"/>
            <a:chOff x="75567" y="510187"/>
            <a:chExt cx="8108312" cy="4469603"/>
          </a:xfrm>
        </p:grpSpPr>
        <p:pic>
          <p:nvPicPr>
            <p:cNvPr id="52" name="Graphic 51">
              <a:extLst>
                <a:ext uri="{FF2B5EF4-FFF2-40B4-BE49-F238E27FC236}">
                  <a16:creationId xmlns:a16="http://schemas.microsoft.com/office/drawing/2014/main" id="{B7438B0A-2852-701B-9E0B-518A19C12A0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222" y="510187"/>
              <a:ext cx="8029155" cy="4316930"/>
            </a:xfrm>
            <a:prstGeom prst="rect">
              <a:avLst/>
            </a:prstGeom>
          </p:spPr>
        </p:pic>
        <p:sp>
          <p:nvSpPr>
            <p:cNvPr id="53" name="TextBox 52">
              <a:extLst>
                <a:ext uri="{FF2B5EF4-FFF2-40B4-BE49-F238E27FC236}">
                  <a16:creationId xmlns:a16="http://schemas.microsoft.com/office/drawing/2014/main" id="{16082FA7-1A42-6C68-E0B8-CA939CD5BB98}"/>
                </a:ext>
              </a:extLst>
            </p:cNvPr>
            <p:cNvSpPr txBox="1"/>
            <p:nvPr/>
          </p:nvSpPr>
          <p:spPr>
            <a:xfrm>
              <a:off x="545771" y="657604"/>
              <a:ext cx="3294019" cy="480525"/>
            </a:xfrm>
            <a:prstGeom prst="rect">
              <a:avLst/>
            </a:prstGeom>
            <a:solidFill>
              <a:srgbClr val="486777"/>
            </a:solidFill>
            <a:ln>
              <a:solidFill>
                <a:schemeClr val="accent1"/>
              </a:solidFill>
            </a:ln>
            <a:effectLst/>
          </p:spPr>
          <p:txBody>
            <a:bodyPr wrap="square" lIns="91440" tIns="45720" rIns="91440" bIns="45720" rtlCol="0" anchor="t">
              <a:spAutoFit/>
            </a:bodyPr>
            <a:lstStyle/>
            <a:p>
              <a:pPr algn="ctr"/>
              <a:r>
                <a:rPr lang="en-US" sz="1000" b="1" dirty="0">
                  <a:solidFill>
                    <a:schemeClr val="bg1"/>
                  </a:solidFill>
                  <a:latin typeface="Arial"/>
                  <a:cs typeface="Arial"/>
                </a:rPr>
                <a:t>USEUCOM </a:t>
              </a:r>
              <a:r>
                <a:rPr lang="en-US" sz="1000" dirty="0">
                  <a:solidFill>
                    <a:schemeClr val="bg1"/>
                  </a:solidFill>
                  <a:latin typeface="Arial"/>
                  <a:cs typeface="Arial"/>
                </a:rPr>
                <a:t>(HQ: Stuttgart, Germany)</a:t>
              </a:r>
              <a:endParaRPr lang="en-US" sz="1000" b="1" dirty="0">
                <a:solidFill>
                  <a:schemeClr val="bg1"/>
                </a:solidFill>
                <a:latin typeface="Arial"/>
                <a:cs typeface="Arial"/>
              </a:endParaRPr>
            </a:p>
            <a:p>
              <a:pPr algn="ctr"/>
              <a:r>
                <a:rPr lang="en-US" sz="900" dirty="0">
                  <a:solidFill>
                    <a:schemeClr val="bg1"/>
                  </a:solidFill>
                  <a:latin typeface="Arial"/>
                  <a:cs typeface="Arial"/>
                </a:rPr>
                <a:t>$1.7B in support to Ukraine across all DLA supply chains</a:t>
              </a:r>
            </a:p>
            <a:p>
              <a:pPr algn="ctr"/>
              <a:r>
                <a:rPr lang="en-US" sz="900" dirty="0">
                  <a:solidFill>
                    <a:schemeClr val="bg1"/>
                  </a:solidFill>
                  <a:latin typeface="Arial"/>
                  <a:cs typeface="Arial"/>
                </a:rPr>
                <a:t>Establishing Fuel Point in Norway supporting High North operations</a:t>
              </a:r>
            </a:p>
            <a:p>
              <a:pPr algn="ctr"/>
              <a:r>
                <a:rPr lang="en-US" sz="900" dirty="0">
                  <a:solidFill>
                    <a:schemeClr val="bg1"/>
                  </a:solidFill>
                  <a:latin typeface="Arial"/>
                  <a:cs typeface="Arial"/>
                </a:rPr>
                <a:t>350M gal of Energy products ($1.3B value) for operations</a:t>
              </a:r>
            </a:p>
          </p:txBody>
        </p:sp>
        <p:sp>
          <p:nvSpPr>
            <p:cNvPr id="54" name="TextBox 53">
              <a:extLst>
                <a:ext uri="{FF2B5EF4-FFF2-40B4-BE49-F238E27FC236}">
                  <a16:creationId xmlns:a16="http://schemas.microsoft.com/office/drawing/2014/main" id="{D41DCA6D-9A9C-04F5-CB6B-3F312771C7E6}"/>
                </a:ext>
              </a:extLst>
            </p:cNvPr>
            <p:cNvSpPr txBox="1"/>
            <p:nvPr/>
          </p:nvSpPr>
          <p:spPr>
            <a:xfrm>
              <a:off x="155762" y="2117645"/>
              <a:ext cx="3010500" cy="379949"/>
            </a:xfrm>
            <a:prstGeom prst="rect">
              <a:avLst/>
            </a:prstGeom>
            <a:solidFill>
              <a:srgbClr val="486777"/>
            </a:solidFill>
            <a:ln>
              <a:solidFill>
                <a:schemeClr val="accent1"/>
              </a:solidFill>
            </a:ln>
            <a:effectLst/>
          </p:spPr>
          <p:txBody>
            <a:bodyPr wrap="square" lIns="91440" tIns="45720" rIns="91440" bIns="45720" rtlCol="0" anchor="t">
              <a:spAutoFit/>
            </a:bodyPr>
            <a:lstStyle/>
            <a:p>
              <a:pPr algn="ctr"/>
              <a:r>
                <a:rPr lang="en-US" sz="1000" b="1" dirty="0">
                  <a:solidFill>
                    <a:schemeClr val="bg1"/>
                  </a:solidFill>
                  <a:latin typeface="Arial"/>
                  <a:cs typeface="Arial"/>
                </a:rPr>
                <a:t>USCENTCOM </a:t>
              </a:r>
              <a:r>
                <a:rPr lang="en-US" sz="1000" dirty="0">
                  <a:solidFill>
                    <a:schemeClr val="bg1"/>
                  </a:solidFill>
                  <a:latin typeface="Arial"/>
                  <a:cs typeface="Arial"/>
                </a:rPr>
                <a:t>(HQ: MacDill AFB, FL)</a:t>
              </a:r>
              <a:endParaRPr lang="en-US" sz="1000" b="1" dirty="0">
                <a:solidFill>
                  <a:schemeClr val="bg1"/>
                </a:solidFill>
                <a:latin typeface="Arial"/>
                <a:cs typeface="Arial"/>
              </a:endParaRPr>
            </a:p>
            <a:p>
              <a:pPr algn="ctr"/>
              <a:r>
                <a:rPr lang="en-US" sz="900" dirty="0">
                  <a:solidFill>
                    <a:schemeClr val="bg1"/>
                  </a:solidFill>
                  <a:latin typeface="Arial"/>
                  <a:cs typeface="Arial"/>
                </a:rPr>
                <a:t>Operation Prosperity Garden: 90.6% Materiel Availability for CIWS</a:t>
              </a:r>
            </a:p>
            <a:p>
              <a:pPr algn="ctr"/>
              <a:r>
                <a:rPr lang="en-US" sz="900" dirty="0">
                  <a:solidFill>
                    <a:schemeClr val="bg1"/>
                  </a:solidFill>
                  <a:latin typeface="Arial"/>
                  <a:cs typeface="Arial"/>
                </a:rPr>
                <a:t>Red Sea Subsistence Support &amp; Western Area Network DDNB</a:t>
              </a:r>
            </a:p>
          </p:txBody>
        </p:sp>
        <p:sp>
          <p:nvSpPr>
            <p:cNvPr id="55" name="TextBox 54">
              <a:extLst>
                <a:ext uri="{FF2B5EF4-FFF2-40B4-BE49-F238E27FC236}">
                  <a16:creationId xmlns:a16="http://schemas.microsoft.com/office/drawing/2014/main" id="{6ED29BF4-06EE-7424-A0D5-8CBE461D566E}"/>
                </a:ext>
              </a:extLst>
            </p:cNvPr>
            <p:cNvSpPr txBox="1"/>
            <p:nvPr/>
          </p:nvSpPr>
          <p:spPr>
            <a:xfrm>
              <a:off x="4353640" y="520736"/>
              <a:ext cx="3802988" cy="480525"/>
            </a:xfrm>
            <a:prstGeom prst="rect">
              <a:avLst/>
            </a:prstGeom>
            <a:solidFill>
              <a:srgbClr val="486777"/>
            </a:solidFill>
            <a:ln>
              <a:noFill/>
            </a:ln>
            <a:effectLst/>
          </p:spPr>
          <p:txBody>
            <a:bodyPr wrap="square" rtlCol="0">
              <a:spAutoFit/>
            </a:bodyPr>
            <a:lstStyle/>
            <a:p>
              <a:pPr algn="ctr"/>
              <a:r>
                <a:rPr lang="en-US" sz="1000" b="1" dirty="0">
                  <a:solidFill>
                    <a:schemeClr val="bg1"/>
                  </a:solidFill>
                  <a:latin typeface="Arial" panose="020B0604020202020204" pitchFamily="34" charset="0"/>
                  <a:cs typeface="Arial" panose="020B0604020202020204" pitchFamily="34" charset="0"/>
                </a:rPr>
                <a:t>USNORTHCOM </a:t>
              </a:r>
              <a:r>
                <a:rPr lang="en-US" sz="1000" dirty="0">
                  <a:solidFill>
                    <a:schemeClr val="bg1"/>
                  </a:solidFill>
                  <a:latin typeface="Arial" panose="020B0604020202020204" pitchFamily="34" charset="0"/>
                  <a:cs typeface="Arial" panose="020B0604020202020204" pitchFamily="34" charset="0"/>
                </a:rPr>
                <a:t>(HQ: Peterson USSF Base, CO)</a:t>
              </a:r>
              <a:endParaRPr lang="en-US" sz="1000" b="1" dirty="0">
                <a:solidFill>
                  <a:schemeClr val="bg1"/>
                </a:solidFill>
                <a:latin typeface="Arial" panose="020B0604020202020204" pitchFamily="34" charset="0"/>
                <a:cs typeface="Arial" panose="020B0604020202020204" pitchFamily="34" charset="0"/>
              </a:endParaRPr>
            </a:p>
            <a:p>
              <a:pPr algn="ctr"/>
              <a:r>
                <a:rPr lang="en-US" sz="900" dirty="0">
                  <a:solidFill>
                    <a:schemeClr val="bg1"/>
                  </a:solidFill>
                  <a:latin typeface="Arial" panose="020B0604020202020204" pitchFamily="34" charset="0"/>
                  <a:cs typeface="Arial" panose="020B0604020202020204" pitchFamily="34" charset="0"/>
                </a:rPr>
                <a:t>Hurricane Helene &amp; Milton Support to NC, TN, GA, FL, and AL:</a:t>
              </a:r>
            </a:p>
            <a:p>
              <a:pPr algn="ctr"/>
              <a:r>
                <a:rPr lang="en-US" sz="900" dirty="0">
                  <a:solidFill>
                    <a:schemeClr val="bg1"/>
                  </a:solidFill>
                  <a:latin typeface="Arial" panose="020B0604020202020204" pitchFamily="34" charset="0"/>
                  <a:cs typeface="Arial" panose="020B0604020202020204" pitchFamily="34" charset="0"/>
                </a:rPr>
                <a:t>Provided a Deployable Depot, 21M Meals, 867K gal of diesel, 607K gal of fuel, $430K of support</a:t>
              </a:r>
            </a:p>
            <a:p>
              <a:pPr algn="ctr"/>
              <a:r>
                <a:rPr lang="en-US" sz="900" dirty="0">
                  <a:solidFill>
                    <a:schemeClr val="bg1"/>
                  </a:solidFill>
                  <a:latin typeface="Arial" panose="020B0604020202020204" pitchFamily="34" charset="0"/>
                  <a:cs typeface="Arial" panose="020B0604020202020204" pitchFamily="34" charset="0"/>
                </a:rPr>
                <a:t>Quartermaster Liquid Logistics Exercise: 2.5M gal of jet fuel to 17 DoD installations </a:t>
              </a:r>
            </a:p>
          </p:txBody>
        </p:sp>
        <p:sp>
          <p:nvSpPr>
            <p:cNvPr id="56" name="TextBox 55">
              <a:extLst>
                <a:ext uri="{FF2B5EF4-FFF2-40B4-BE49-F238E27FC236}">
                  <a16:creationId xmlns:a16="http://schemas.microsoft.com/office/drawing/2014/main" id="{26D47225-445E-E468-5A51-700EF6769530}"/>
                </a:ext>
              </a:extLst>
            </p:cNvPr>
            <p:cNvSpPr txBox="1"/>
            <p:nvPr/>
          </p:nvSpPr>
          <p:spPr>
            <a:xfrm>
              <a:off x="5598896" y="2771575"/>
              <a:ext cx="2584983" cy="379949"/>
            </a:xfrm>
            <a:prstGeom prst="rect">
              <a:avLst/>
            </a:prstGeom>
            <a:solidFill>
              <a:srgbClr val="486777"/>
            </a:solidFill>
            <a:ln>
              <a:noFill/>
            </a:ln>
            <a:effectLst/>
          </p:spPr>
          <p:txBody>
            <a:bodyPr wrap="square" lIns="91440" tIns="45720" rIns="91440" bIns="45720" rtlCol="0" anchor="t">
              <a:spAutoFit/>
            </a:bodyPr>
            <a:lstStyle/>
            <a:p>
              <a:pPr algn="ctr"/>
              <a:r>
                <a:rPr lang="en-US" sz="1000" b="1" dirty="0">
                  <a:solidFill>
                    <a:schemeClr val="bg1"/>
                  </a:solidFill>
                  <a:latin typeface="Arial"/>
                  <a:cs typeface="Arial"/>
                </a:rPr>
                <a:t>USSOUTHCOM </a:t>
              </a:r>
              <a:r>
                <a:rPr lang="en-US" sz="1000" dirty="0">
                  <a:solidFill>
                    <a:schemeClr val="bg1"/>
                  </a:solidFill>
                  <a:latin typeface="Arial"/>
                  <a:cs typeface="Arial"/>
                </a:rPr>
                <a:t>(HQ: Doral, FL)</a:t>
              </a:r>
              <a:endParaRPr lang="en-US" sz="1000" b="1" dirty="0">
                <a:solidFill>
                  <a:schemeClr val="bg1"/>
                </a:solidFill>
                <a:latin typeface="Arial"/>
                <a:cs typeface="Arial"/>
              </a:endParaRPr>
            </a:p>
            <a:p>
              <a:pPr algn="ctr"/>
              <a:r>
                <a:rPr lang="en-US" sz="900" dirty="0">
                  <a:solidFill>
                    <a:schemeClr val="bg1"/>
                  </a:solidFill>
                  <a:latin typeface="Arial"/>
                  <a:cs typeface="Arial"/>
                </a:rPr>
                <a:t>Humanitarian: $11.9M – Columbia, $1.4M – Belize</a:t>
              </a:r>
            </a:p>
            <a:p>
              <a:pPr algn="ctr"/>
              <a:r>
                <a:rPr lang="en-US" sz="900" dirty="0">
                  <a:solidFill>
                    <a:schemeClr val="bg1"/>
                  </a:solidFill>
                  <a:latin typeface="Arial"/>
                  <a:cs typeface="Arial"/>
                </a:rPr>
                <a:t>Haiti’s Multinational Security Force</a:t>
              </a:r>
              <a:endParaRPr lang="en-US" sz="900" dirty="0">
                <a:solidFill>
                  <a:schemeClr val="bg1"/>
                </a:solidFill>
                <a:latin typeface="Arial" panose="020B0604020202020204" pitchFamily="34" charset="0"/>
                <a:cs typeface="Arial" panose="020B0604020202020204" pitchFamily="34" charset="0"/>
              </a:endParaRPr>
            </a:p>
          </p:txBody>
        </p:sp>
        <p:pic>
          <p:nvPicPr>
            <p:cNvPr id="57" name="Picture 56">
              <a:extLst>
                <a:ext uri="{FF2B5EF4-FFF2-40B4-BE49-F238E27FC236}">
                  <a16:creationId xmlns:a16="http://schemas.microsoft.com/office/drawing/2014/main" id="{A15B4BEA-4ED6-548F-BB68-81E6996B00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69540" y="1059203"/>
              <a:ext cx="1251183" cy="834121"/>
            </a:xfrm>
            <a:prstGeom prst="rect">
              <a:avLst/>
            </a:prstGeom>
            <a:ln w="12700" cap="rnd">
              <a:noFill/>
            </a:ln>
          </p:spPr>
        </p:pic>
        <p:sp>
          <p:nvSpPr>
            <p:cNvPr id="58" name="AutoShape 4" descr="Makin Island Refueling at Sea">
              <a:extLst>
                <a:ext uri="{FF2B5EF4-FFF2-40B4-BE49-F238E27FC236}">
                  <a16:creationId xmlns:a16="http://schemas.microsoft.com/office/drawing/2014/main" id="{35636758-9949-1EF9-EBE9-1F5455032FB0}"/>
                </a:ext>
              </a:extLst>
            </p:cNvPr>
            <p:cNvSpPr>
              <a:spLocks noChangeAspect="1" noChangeArrowheads="1"/>
            </p:cNvSpPr>
            <p:nvPr/>
          </p:nvSpPr>
          <p:spPr bwMode="auto">
            <a:xfrm>
              <a:off x="4114800" y="2743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9" name="Picture 6" descr="DVIDS - Images - U.S. 7th Fleet ships conduct fueling-at-sea with Royal  Canadian Navy [Image 5 of 9]">
              <a:extLst>
                <a:ext uri="{FF2B5EF4-FFF2-40B4-BE49-F238E27FC236}">
                  <a16:creationId xmlns:a16="http://schemas.microsoft.com/office/drawing/2014/main" id="{28EA2304-3E84-3E4A-E5A0-00C88A83E52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621604" y="2909813"/>
              <a:ext cx="1527455" cy="560913"/>
            </a:xfrm>
            <a:prstGeom prst="rect">
              <a:avLst/>
            </a:prstGeom>
            <a:noFill/>
            <a:ln w="12700" cap="rnd">
              <a:noFill/>
            </a:ln>
            <a:extLst>
              <a:ext uri="{909E8E84-426E-40DD-AFC4-6F175D3DCCD1}">
                <a14:hiddenFill xmlns:a14="http://schemas.microsoft.com/office/drawing/2010/main">
                  <a:solidFill>
                    <a:srgbClr val="FFFFFF"/>
                  </a:solidFill>
                </a14:hiddenFill>
              </a:ext>
            </a:extLst>
          </p:spPr>
        </p:pic>
        <p:grpSp>
          <p:nvGrpSpPr>
            <p:cNvPr id="60" name="Group 59">
              <a:extLst>
                <a:ext uri="{FF2B5EF4-FFF2-40B4-BE49-F238E27FC236}">
                  <a16:creationId xmlns:a16="http://schemas.microsoft.com/office/drawing/2014/main" id="{68A92AEC-C1D4-FFDB-9414-2CF5B96EF7AE}"/>
                </a:ext>
              </a:extLst>
            </p:cNvPr>
            <p:cNvGrpSpPr/>
            <p:nvPr/>
          </p:nvGrpSpPr>
          <p:grpSpPr>
            <a:xfrm>
              <a:off x="3408181" y="1978690"/>
              <a:ext cx="3086950" cy="480524"/>
              <a:chOff x="3506798" y="1999608"/>
              <a:chExt cx="3086950" cy="480524"/>
            </a:xfrm>
            <a:solidFill>
              <a:srgbClr val="486777"/>
            </a:solidFill>
          </p:grpSpPr>
          <p:sp>
            <p:nvSpPr>
              <p:cNvPr id="94" name="TextBox 93">
                <a:extLst>
                  <a:ext uri="{FF2B5EF4-FFF2-40B4-BE49-F238E27FC236}">
                    <a16:creationId xmlns:a16="http://schemas.microsoft.com/office/drawing/2014/main" id="{C4823B5B-2FD8-8985-E0E6-4680CA585F26}"/>
                  </a:ext>
                </a:extLst>
              </p:cNvPr>
              <p:cNvSpPr txBox="1"/>
              <p:nvPr/>
            </p:nvSpPr>
            <p:spPr>
              <a:xfrm>
                <a:off x="3506798" y="1999608"/>
                <a:ext cx="3086950" cy="480524"/>
              </a:xfrm>
              <a:prstGeom prst="rect">
                <a:avLst/>
              </a:prstGeom>
              <a:grpFill/>
              <a:ln>
                <a:noFill/>
              </a:ln>
              <a:effectLst/>
            </p:spPr>
            <p:txBody>
              <a:bodyPr wrap="square" lIns="91440" tIns="45720" rIns="91440" bIns="45720" rtlCol="0" anchor="t">
                <a:spAutoFit/>
              </a:bodyPr>
              <a:lstStyle/>
              <a:p>
                <a:pPr algn="ctr"/>
                <a:r>
                  <a:rPr lang="en-US" sz="1000" b="1" dirty="0">
                    <a:solidFill>
                      <a:schemeClr val="bg1"/>
                    </a:solidFill>
                    <a:latin typeface="Arial"/>
                    <a:cs typeface="Arial"/>
                  </a:rPr>
                  <a:t>USINDOPACOM </a:t>
                </a:r>
                <a:r>
                  <a:rPr lang="en-US" sz="1000" dirty="0">
                    <a:solidFill>
                      <a:schemeClr val="bg1"/>
                    </a:solidFill>
                    <a:latin typeface="Arial"/>
                    <a:cs typeface="Arial"/>
                  </a:rPr>
                  <a:t>(HQ: Camp Smith, HI)</a:t>
                </a:r>
                <a:endParaRPr lang="en-US" sz="1000" b="1" dirty="0">
                  <a:solidFill>
                    <a:schemeClr val="bg1"/>
                  </a:solidFill>
                  <a:latin typeface="Arial"/>
                  <a:cs typeface="Arial"/>
                </a:endParaRPr>
              </a:p>
              <a:p>
                <a:pPr algn="ctr"/>
                <a:r>
                  <a:rPr lang="en-US" sz="900" dirty="0">
                    <a:solidFill>
                      <a:schemeClr val="bg1"/>
                    </a:solidFill>
                    <a:latin typeface="Arial"/>
                    <a:cs typeface="Arial"/>
                  </a:rPr>
                  <a:t>RIMPAC24 support: 21.7M gal of fuel &amp; $6.2M subsistence</a:t>
                </a:r>
              </a:p>
              <a:p>
                <a:pPr algn="ctr"/>
                <a:r>
                  <a:rPr lang="en-US" sz="900" dirty="0">
                    <a:solidFill>
                      <a:schemeClr val="bg1"/>
                    </a:solidFill>
                    <a:latin typeface="Arial"/>
                    <a:cs typeface="Arial"/>
                  </a:rPr>
                  <a:t>Subsistence agreement (ACSA) supporting Australia/Japan host nation forces</a:t>
                </a:r>
              </a:p>
              <a:p>
                <a:pPr algn="ctr"/>
                <a:r>
                  <a:rPr lang="en-US" sz="900" dirty="0">
                    <a:solidFill>
                      <a:schemeClr val="bg1"/>
                    </a:solidFill>
                    <a:latin typeface="Arial"/>
                    <a:cs typeface="Arial"/>
                  </a:rPr>
                  <a:t>Bulk fuel repositioning and removal at Red Hill: 104M gal</a:t>
                </a:r>
              </a:p>
            </p:txBody>
          </p:sp>
          <p:pic>
            <p:nvPicPr>
              <p:cNvPr id="95" name="Picture 94" descr="A picture containing text&#10;&#10;Description automatically generated">
                <a:extLst>
                  <a:ext uri="{FF2B5EF4-FFF2-40B4-BE49-F238E27FC236}">
                    <a16:creationId xmlns:a16="http://schemas.microsoft.com/office/drawing/2014/main" id="{928EE65A-9F59-65D9-3952-FBBA7B3C7F9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99009" y="2038660"/>
                <a:ext cx="200352" cy="218711"/>
              </a:xfrm>
              <a:prstGeom prst="rect">
                <a:avLst/>
              </a:prstGeom>
              <a:grpFill/>
            </p:spPr>
          </p:pic>
        </p:grpSp>
        <p:pic>
          <p:nvPicPr>
            <p:cNvPr id="61" name="Picture 60" descr="Logo&#10;&#10;Description automatically generated">
              <a:extLst>
                <a:ext uri="{FF2B5EF4-FFF2-40B4-BE49-F238E27FC236}">
                  <a16:creationId xmlns:a16="http://schemas.microsoft.com/office/drawing/2014/main" id="{306A89F6-D27C-0F23-8F1B-7296F6A1009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5187" y="662051"/>
              <a:ext cx="307521" cy="309652"/>
            </a:xfrm>
            <a:prstGeom prst="rect">
              <a:avLst/>
            </a:prstGeom>
          </p:spPr>
        </p:pic>
        <p:grpSp>
          <p:nvGrpSpPr>
            <p:cNvPr id="62" name="Group 61">
              <a:extLst>
                <a:ext uri="{FF2B5EF4-FFF2-40B4-BE49-F238E27FC236}">
                  <a16:creationId xmlns:a16="http://schemas.microsoft.com/office/drawing/2014/main" id="{30E717CD-0DB4-FD14-A35A-7952A8024600}"/>
                </a:ext>
              </a:extLst>
            </p:cNvPr>
            <p:cNvGrpSpPr/>
            <p:nvPr/>
          </p:nvGrpSpPr>
          <p:grpSpPr>
            <a:xfrm>
              <a:off x="75567" y="4592767"/>
              <a:ext cx="8078466" cy="387023"/>
              <a:chOff x="81930" y="4592767"/>
              <a:chExt cx="8078466" cy="387023"/>
            </a:xfrm>
          </p:grpSpPr>
          <p:sp>
            <p:nvSpPr>
              <p:cNvPr id="91" name="TextBox 90">
                <a:extLst>
                  <a:ext uri="{FF2B5EF4-FFF2-40B4-BE49-F238E27FC236}">
                    <a16:creationId xmlns:a16="http://schemas.microsoft.com/office/drawing/2014/main" id="{07BCBDC6-142A-B0B6-84AC-D3EAB2E08440}"/>
                  </a:ext>
                </a:extLst>
              </p:cNvPr>
              <p:cNvSpPr txBox="1"/>
              <p:nvPr/>
            </p:nvSpPr>
            <p:spPr>
              <a:xfrm>
                <a:off x="2664524" y="4599841"/>
                <a:ext cx="2868713" cy="379949"/>
              </a:xfrm>
              <a:prstGeom prst="rect">
                <a:avLst/>
              </a:prstGeom>
              <a:solidFill>
                <a:srgbClr val="486777"/>
              </a:solidFill>
              <a:ln>
                <a:noFill/>
              </a:ln>
              <a:effectLst/>
            </p:spPr>
            <p:txBody>
              <a:bodyPr wrap="square" lIns="91440" tIns="45720" rIns="91440" bIns="45720" rtlCol="0" anchor="t">
                <a:spAutoFit/>
              </a:bodyPr>
              <a:lstStyle/>
              <a:p>
                <a:pPr algn="ctr"/>
                <a:r>
                  <a:rPr lang="en-US" sz="1000" b="1" dirty="0">
                    <a:solidFill>
                      <a:schemeClr val="bg1"/>
                    </a:solidFill>
                    <a:latin typeface="Arial"/>
                    <a:cs typeface="Arial"/>
                  </a:rPr>
                  <a:t>USSPACECOM </a:t>
                </a:r>
                <a:r>
                  <a:rPr lang="en-US" sz="1000" dirty="0">
                    <a:solidFill>
                      <a:schemeClr val="bg1"/>
                    </a:solidFill>
                    <a:latin typeface="Arial"/>
                    <a:cs typeface="Arial"/>
                  </a:rPr>
                  <a:t>(HQ: Peterson SFB, CO)</a:t>
                </a:r>
                <a:endParaRPr lang="en-US" sz="1000" b="1" dirty="0">
                  <a:solidFill>
                    <a:schemeClr val="bg1"/>
                  </a:solidFill>
                  <a:latin typeface="Arial"/>
                  <a:cs typeface="Arial"/>
                </a:endParaRPr>
              </a:p>
              <a:p>
                <a:pPr algn="ctr"/>
                <a:r>
                  <a:rPr lang="en-US" sz="900" dirty="0">
                    <a:solidFill>
                      <a:schemeClr val="bg1"/>
                    </a:solidFill>
                    <a:latin typeface="Arial"/>
                    <a:cs typeface="Arial"/>
                  </a:rPr>
                  <a:t>93.5% Materiel Availability (34K NIINs) for 34 space systems</a:t>
                </a:r>
              </a:p>
              <a:p>
                <a:pPr algn="ctr"/>
                <a:r>
                  <a:rPr lang="en-US" sz="900" dirty="0">
                    <a:solidFill>
                      <a:schemeClr val="bg1"/>
                    </a:solidFill>
                    <a:latin typeface="Arial"/>
                    <a:cs typeface="Arial"/>
                  </a:rPr>
                  <a:t>Hypergolic propellants for 9 DoD &amp; NASA space vehicle launches</a:t>
                </a:r>
              </a:p>
            </p:txBody>
          </p:sp>
          <p:sp>
            <p:nvSpPr>
              <p:cNvPr id="92" name="TextBox 91">
                <a:extLst>
                  <a:ext uri="{FF2B5EF4-FFF2-40B4-BE49-F238E27FC236}">
                    <a16:creationId xmlns:a16="http://schemas.microsoft.com/office/drawing/2014/main" id="{F8872F32-3C0A-EE0A-EC03-5D5C2A7C91E9}"/>
                  </a:ext>
                </a:extLst>
              </p:cNvPr>
              <p:cNvSpPr txBox="1"/>
              <p:nvPr/>
            </p:nvSpPr>
            <p:spPr>
              <a:xfrm>
                <a:off x="81930" y="4595823"/>
                <a:ext cx="2540418" cy="379949"/>
              </a:xfrm>
              <a:prstGeom prst="rect">
                <a:avLst/>
              </a:prstGeom>
              <a:solidFill>
                <a:srgbClr val="486777"/>
              </a:solidFill>
              <a:ln>
                <a:noFill/>
              </a:ln>
              <a:effectLst/>
            </p:spPr>
            <p:txBody>
              <a:bodyPr wrap="square" lIns="91440" tIns="45720" rIns="91440" bIns="45720" rtlCol="0" anchor="t">
                <a:spAutoFit/>
              </a:bodyPr>
              <a:lstStyle/>
              <a:p>
                <a:pPr algn="ctr"/>
                <a:r>
                  <a:rPr lang="en-US" sz="1000" b="1" dirty="0">
                    <a:solidFill>
                      <a:schemeClr val="bg1"/>
                    </a:solidFill>
                    <a:latin typeface="Arial"/>
                    <a:cs typeface="Arial"/>
                  </a:rPr>
                  <a:t>USSOCOM </a:t>
                </a:r>
                <a:r>
                  <a:rPr lang="en-US" sz="1000" dirty="0">
                    <a:solidFill>
                      <a:schemeClr val="bg1"/>
                    </a:solidFill>
                    <a:latin typeface="Arial"/>
                    <a:cs typeface="Arial"/>
                  </a:rPr>
                  <a:t>(HQ: MacDill AFB, FL)</a:t>
                </a:r>
                <a:endParaRPr lang="en-US" sz="1000" b="1" dirty="0">
                  <a:solidFill>
                    <a:schemeClr val="bg1"/>
                  </a:solidFill>
                  <a:latin typeface="Arial"/>
                  <a:cs typeface="Arial"/>
                </a:endParaRPr>
              </a:p>
              <a:p>
                <a:pPr algn="ctr"/>
                <a:r>
                  <a:rPr lang="en-US" sz="900" dirty="0">
                    <a:solidFill>
                      <a:schemeClr val="bg1"/>
                    </a:solidFill>
                    <a:latin typeface="Arial"/>
                    <a:cs typeface="Arial"/>
                  </a:rPr>
                  <a:t>Completed 11 of 15 DLA baseline agreements</a:t>
                </a:r>
              </a:p>
              <a:p>
                <a:pPr algn="ctr"/>
                <a:r>
                  <a:rPr lang="en-US" sz="900" dirty="0">
                    <a:solidFill>
                      <a:schemeClr val="bg1"/>
                    </a:solidFill>
                    <a:latin typeface="Arial"/>
                    <a:cs typeface="Arial"/>
                  </a:rPr>
                  <a:t>55 programs transitioned to DoD Property Accountability Syst.</a:t>
                </a:r>
              </a:p>
            </p:txBody>
          </p:sp>
          <p:sp>
            <p:nvSpPr>
              <p:cNvPr id="93" name="TextBox 92">
                <a:extLst>
                  <a:ext uri="{FF2B5EF4-FFF2-40B4-BE49-F238E27FC236}">
                    <a16:creationId xmlns:a16="http://schemas.microsoft.com/office/drawing/2014/main" id="{6E2C8D2F-21A8-0683-A95A-ACD2189362E0}"/>
                  </a:ext>
                </a:extLst>
              </p:cNvPr>
              <p:cNvSpPr txBox="1"/>
              <p:nvPr/>
            </p:nvSpPr>
            <p:spPr>
              <a:xfrm>
                <a:off x="5575413" y="4592767"/>
                <a:ext cx="2584983" cy="379949"/>
              </a:xfrm>
              <a:prstGeom prst="rect">
                <a:avLst/>
              </a:prstGeom>
              <a:solidFill>
                <a:srgbClr val="486777"/>
              </a:solidFill>
              <a:ln>
                <a:noFill/>
              </a:ln>
              <a:effectLst/>
            </p:spPr>
            <p:txBody>
              <a:bodyPr wrap="square" rtlCol="0">
                <a:spAutoFit/>
              </a:bodyPr>
              <a:lstStyle/>
              <a:p>
                <a:pPr algn="ctr"/>
                <a:r>
                  <a:rPr lang="en-US" sz="1000" b="1">
                    <a:solidFill>
                      <a:schemeClr val="bg1"/>
                    </a:solidFill>
                    <a:latin typeface="Arial" panose="020B0604020202020204" pitchFamily="34" charset="0"/>
                    <a:cs typeface="Arial" panose="020B0604020202020204" pitchFamily="34" charset="0"/>
                  </a:rPr>
                  <a:t>USCYBERCOM </a:t>
                </a:r>
                <a:r>
                  <a:rPr lang="en-US" sz="1000">
                    <a:solidFill>
                      <a:schemeClr val="bg1"/>
                    </a:solidFill>
                    <a:latin typeface="Arial" panose="020B0604020202020204" pitchFamily="34" charset="0"/>
                    <a:cs typeface="Arial" panose="020B0604020202020204" pitchFamily="34" charset="0"/>
                  </a:rPr>
                  <a:t>(HQ: Fort Meade, MD)</a:t>
                </a:r>
              </a:p>
              <a:p>
                <a:pPr algn="ctr"/>
                <a:r>
                  <a:rPr lang="en-US" sz="900">
                    <a:solidFill>
                      <a:schemeClr val="bg1"/>
                    </a:solidFill>
                    <a:latin typeface="Arial" panose="020B0604020202020204" pitchFamily="34" charset="0"/>
                    <a:cs typeface="Arial" panose="020B0604020202020204" pitchFamily="34" charset="0"/>
                  </a:rPr>
                  <a:t>Published DLA Digital Strategy (2025-2030)</a:t>
                </a:r>
              </a:p>
              <a:p>
                <a:pPr algn="ctr"/>
                <a:r>
                  <a:rPr lang="en-US" sz="900">
                    <a:solidFill>
                      <a:schemeClr val="bg1"/>
                    </a:solidFill>
                    <a:latin typeface="Arial" panose="020B0604020202020204" pitchFamily="34" charset="0"/>
                    <a:cs typeface="Arial" panose="020B0604020202020204" pitchFamily="34" charset="0"/>
                  </a:rPr>
                  <a:t>Operation SPARTAN HOOK support</a:t>
                </a:r>
              </a:p>
            </p:txBody>
          </p:sp>
        </p:grpSp>
        <p:pic>
          <p:nvPicPr>
            <p:cNvPr id="63" name="Picture 62" descr="Logo&#10;&#10;Description automatically generated">
              <a:extLst>
                <a:ext uri="{FF2B5EF4-FFF2-40B4-BE49-F238E27FC236}">
                  <a16:creationId xmlns:a16="http://schemas.microsoft.com/office/drawing/2014/main" id="{3B5D6D97-95A7-7973-0A11-B8FFEF075F1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0617" y="4624884"/>
              <a:ext cx="179253" cy="202372"/>
            </a:xfrm>
            <a:prstGeom prst="rect">
              <a:avLst/>
            </a:prstGeom>
          </p:spPr>
        </p:pic>
        <p:pic>
          <p:nvPicPr>
            <p:cNvPr id="64" name="Picture 63" descr="A picture containing text, cup, ceramic ware&#10;&#10;Description automatically generated">
              <a:extLst>
                <a:ext uri="{FF2B5EF4-FFF2-40B4-BE49-F238E27FC236}">
                  <a16:creationId xmlns:a16="http://schemas.microsoft.com/office/drawing/2014/main" id="{4E7DFFE7-9A0E-5B4E-F6E2-3E4C99BBBA7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652261" y="4658642"/>
              <a:ext cx="197406" cy="198774"/>
            </a:xfrm>
            <a:prstGeom prst="rect">
              <a:avLst/>
            </a:prstGeom>
            <a:solidFill>
              <a:srgbClr val="486777"/>
            </a:solidFill>
          </p:spPr>
        </p:pic>
        <p:pic>
          <p:nvPicPr>
            <p:cNvPr id="65" name="Picture 64" descr="Logo&#10;&#10;Description automatically generated">
              <a:extLst>
                <a:ext uri="{FF2B5EF4-FFF2-40B4-BE49-F238E27FC236}">
                  <a16:creationId xmlns:a16="http://schemas.microsoft.com/office/drawing/2014/main" id="{C259E3E7-AD07-5F81-2522-A686B2B0BE0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71730" y="2793611"/>
              <a:ext cx="158468" cy="216769"/>
            </a:xfrm>
            <a:prstGeom prst="rect">
              <a:avLst/>
            </a:prstGeom>
          </p:spPr>
        </p:pic>
        <p:sp>
          <p:nvSpPr>
            <p:cNvPr id="66" name="TextBox 65">
              <a:extLst>
                <a:ext uri="{FF2B5EF4-FFF2-40B4-BE49-F238E27FC236}">
                  <a16:creationId xmlns:a16="http://schemas.microsoft.com/office/drawing/2014/main" id="{83736E91-4A04-EF97-4BC8-35C943788562}"/>
                </a:ext>
              </a:extLst>
            </p:cNvPr>
            <p:cNvSpPr txBox="1"/>
            <p:nvPr/>
          </p:nvSpPr>
          <p:spPr>
            <a:xfrm>
              <a:off x="953767" y="3844180"/>
              <a:ext cx="3324436" cy="625426"/>
            </a:xfrm>
            <a:prstGeom prst="rect">
              <a:avLst/>
            </a:prstGeom>
            <a:solidFill>
              <a:srgbClr val="486777"/>
            </a:solidFill>
            <a:ln>
              <a:noFill/>
            </a:ln>
            <a:effectLst/>
          </p:spPr>
          <p:txBody>
            <a:bodyPr wrap="square" lIns="91440" tIns="45720" rIns="91440" bIns="45720" rtlCol="0" anchor="t">
              <a:spAutoFit/>
            </a:bodyPr>
            <a:lstStyle/>
            <a:p>
              <a:pPr algn="ctr"/>
              <a:r>
                <a:rPr lang="en-US" sz="1000" b="1" dirty="0">
                  <a:solidFill>
                    <a:schemeClr val="bg1"/>
                  </a:solidFill>
                  <a:latin typeface="Arial"/>
                  <a:cs typeface="Arial"/>
                </a:rPr>
                <a:t>USTRANSCOM </a:t>
              </a:r>
              <a:r>
                <a:rPr lang="en-US" sz="1000" dirty="0">
                  <a:solidFill>
                    <a:schemeClr val="bg1"/>
                  </a:solidFill>
                  <a:latin typeface="Arial"/>
                  <a:cs typeface="Arial"/>
                </a:rPr>
                <a:t>(HQ: Scott AFB, IL)</a:t>
              </a:r>
              <a:endParaRPr lang="en-US" sz="1000" b="1" dirty="0">
                <a:solidFill>
                  <a:schemeClr val="bg1"/>
                </a:solidFill>
                <a:latin typeface="Arial"/>
                <a:cs typeface="Arial"/>
              </a:endParaRPr>
            </a:p>
            <a:p>
              <a:pPr algn="ctr"/>
              <a:r>
                <a:rPr lang="en-US" sz="900" dirty="0">
                  <a:solidFill>
                    <a:schemeClr val="bg1"/>
                  </a:solidFill>
                  <a:latin typeface="Arial"/>
                  <a:cs typeface="Arial"/>
                </a:rPr>
                <a:t>~27M gal of Afloat Fuel Inventory in 4 vessels supporting Global Bulk Fuel Mission  </a:t>
              </a:r>
            </a:p>
            <a:p>
              <a:pPr algn="ctr"/>
              <a:r>
                <a:rPr lang="en-US" sz="900" dirty="0">
                  <a:solidFill>
                    <a:schemeClr val="bg1"/>
                  </a:solidFill>
                  <a:latin typeface="Arial"/>
                  <a:cs typeface="Arial"/>
                </a:rPr>
                <a:t>62% (10.2B gal) of DLA Energy fuel procured. DLA is USTRANSCOM's largest volume customer representing 42% of total DOD support, requiring the delivery of 17,000 orders daily, 520,000 orders monthly, and 6.2 million orders annually</a:t>
              </a:r>
            </a:p>
          </p:txBody>
        </p:sp>
        <p:pic>
          <p:nvPicPr>
            <p:cNvPr id="67" name="Picture 66" descr="Logo&#10;&#10;Description automatically generated">
              <a:extLst>
                <a:ext uri="{FF2B5EF4-FFF2-40B4-BE49-F238E27FC236}">
                  <a16:creationId xmlns:a16="http://schemas.microsoft.com/office/drawing/2014/main" id="{6729E0B4-B843-A519-0433-CE34C591992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55244" y="3850677"/>
              <a:ext cx="230423" cy="252711"/>
            </a:xfrm>
            <a:prstGeom prst="rect">
              <a:avLst/>
            </a:prstGeom>
            <a:solidFill>
              <a:srgbClr val="486777"/>
            </a:solidFill>
          </p:spPr>
        </p:pic>
        <p:sp>
          <p:nvSpPr>
            <p:cNvPr id="68" name="TextBox 67">
              <a:extLst>
                <a:ext uri="{FF2B5EF4-FFF2-40B4-BE49-F238E27FC236}">
                  <a16:creationId xmlns:a16="http://schemas.microsoft.com/office/drawing/2014/main" id="{AC6DADD4-F7A4-EB64-54B1-CAAE4FBA3F96}"/>
                </a:ext>
              </a:extLst>
            </p:cNvPr>
            <p:cNvSpPr txBox="1"/>
            <p:nvPr/>
          </p:nvSpPr>
          <p:spPr>
            <a:xfrm>
              <a:off x="4347074" y="4144235"/>
              <a:ext cx="2881001" cy="379949"/>
            </a:xfrm>
            <a:prstGeom prst="rect">
              <a:avLst/>
            </a:prstGeom>
            <a:solidFill>
              <a:srgbClr val="486777"/>
            </a:solidFill>
            <a:ln>
              <a:noFill/>
            </a:ln>
            <a:effectLst/>
          </p:spPr>
          <p:txBody>
            <a:bodyPr wrap="square" lIns="91440" tIns="45720" rIns="91440" bIns="45720" rtlCol="0" anchor="t">
              <a:spAutoFit/>
            </a:bodyPr>
            <a:lstStyle/>
            <a:p>
              <a:pPr algn="ctr"/>
              <a:r>
                <a:rPr lang="en-US" sz="1000" b="1" dirty="0">
                  <a:solidFill>
                    <a:schemeClr val="bg1"/>
                  </a:solidFill>
                  <a:latin typeface="Arial"/>
                  <a:cs typeface="Arial"/>
                </a:rPr>
                <a:t>USSTRATCOM </a:t>
              </a:r>
              <a:r>
                <a:rPr lang="en-US" sz="1000" dirty="0">
                  <a:solidFill>
                    <a:schemeClr val="bg1"/>
                  </a:solidFill>
                  <a:latin typeface="Arial"/>
                  <a:cs typeface="Arial"/>
                </a:rPr>
                <a:t>(HQ: Offutt AFB, NE)</a:t>
              </a:r>
              <a:endParaRPr lang="en-US" sz="1000" b="1" dirty="0">
                <a:solidFill>
                  <a:schemeClr val="bg1"/>
                </a:solidFill>
                <a:latin typeface="Arial"/>
                <a:cs typeface="Arial"/>
              </a:endParaRPr>
            </a:p>
            <a:p>
              <a:pPr algn="ctr"/>
              <a:r>
                <a:rPr lang="en-US" sz="900" dirty="0">
                  <a:solidFill>
                    <a:schemeClr val="bg1"/>
                  </a:solidFill>
                  <a:latin typeface="Arial"/>
                  <a:cs typeface="Arial"/>
                </a:rPr>
                <a:t>92.7% Materiel Availability (257K NIINs) for 9 Nuclear systems</a:t>
              </a:r>
            </a:p>
            <a:p>
              <a:pPr algn="ctr"/>
              <a:r>
                <a:rPr lang="en-US" sz="900" dirty="0">
                  <a:solidFill>
                    <a:schemeClr val="bg1"/>
                  </a:solidFill>
                  <a:latin typeface="Arial"/>
                  <a:cs typeface="Arial"/>
                </a:rPr>
                <a:t>GLOBAL LIGHTNING 24 &amp; GLOBAL STORM support</a:t>
              </a:r>
            </a:p>
          </p:txBody>
        </p:sp>
        <p:pic>
          <p:nvPicPr>
            <p:cNvPr id="69" name="Picture 68" descr="Logo&#10;&#10;Description automatically generated">
              <a:extLst>
                <a:ext uri="{FF2B5EF4-FFF2-40B4-BE49-F238E27FC236}">
                  <a16:creationId xmlns:a16="http://schemas.microsoft.com/office/drawing/2014/main" id="{A0845067-8257-E274-E963-BB6633D371A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346672" y="4162005"/>
              <a:ext cx="201478" cy="202874"/>
            </a:xfrm>
            <a:prstGeom prst="rect">
              <a:avLst/>
            </a:prstGeom>
            <a:solidFill>
              <a:srgbClr val="486777"/>
            </a:solidFill>
          </p:spPr>
        </p:pic>
        <p:pic>
          <p:nvPicPr>
            <p:cNvPr id="70" name="Picture 69" descr="Logo&#10;&#10;Description automatically generated">
              <a:extLst>
                <a:ext uri="{FF2B5EF4-FFF2-40B4-BE49-F238E27FC236}">
                  <a16:creationId xmlns:a16="http://schemas.microsoft.com/office/drawing/2014/main" id="{C1DBB429-ECCB-EA81-8B35-88F0669E9F9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749783" y="4653354"/>
              <a:ext cx="198842" cy="200220"/>
            </a:xfrm>
            <a:prstGeom prst="rect">
              <a:avLst/>
            </a:prstGeom>
          </p:spPr>
        </p:pic>
        <p:pic>
          <p:nvPicPr>
            <p:cNvPr id="71" name="Picture 70" descr="A picture containing logo&#10;&#10;Description automatically generated">
              <a:extLst>
                <a:ext uri="{FF2B5EF4-FFF2-40B4-BE49-F238E27FC236}">
                  <a16:creationId xmlns:a16="http://schemas.microsoft.com/office/drawing/2014/main" id="{1C4A17A9-BF85-97A6-A254-4FAD80B56B5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385332" y="561942"/>
              <a:ext cx="198841" cy="200219"/>
            </a:xfrm>
            <a:prstGeom prst="rect">
              <a:avLst/>
            </a:prstGeom>
          </p:spPr>
        </p:pic>
        <p:grpSp>
          <p:nvGrpSpPr>
            <p:cNvPr id="72" name="Group 71">
              <a:extLst>
                <a:ext uri="{FF2B5EF4-FFF2-40B4-BE49-F238E27FC236}">
                  <a16:creationId xmlns:a16="http://schemas.microsoft.com/office/drawing/2014/main" id="{7663F1B4-2C31-A2B4-1C2B-59E5F886D01C}"/>
                </a:ext>
              </a:extLst>
            </p:cNvPr>
            <p:cNvGrpSpPr/>
            <p:nvPr/>
          </p:nvGrpSpPr>
          <p:grpSpPr>
            <a:xfrm>
              <a:off x="155762" y="3203764"/>
              <a:ext cx="3219604" cy="480524"/>
              <a:chOff x="859636" y="3481774"/>
              <a:chExt cx="3219604" cy="480524"/>
            </a:xfrm>
          </p:grpSpPr>
          <p:sp>
            <p:nvSpPr>
              <p:cNvPr id="89" name="TextBox 88">
                <a:extLst>
                  <a:ext uri="{FF2B5EF4-FFF2-40B4-BE49-F238E27FC236}">
                    <a16:creationId xmlns:a16="http://schemas.microsoft.com/office/drawing/2014/main" id="{8C841F1D-FE17-842D-DEA1-26265B5C9B99}"/>
                  </a:ext>
                </a:extLst>
              </p:cNvPr>
              <p:cNvSpPr txBox="1"/>
              <p:nvPr/>
            </p:nvSpPr>
            <p:spPr>
              <a:xfrm>
                <a:off x="859636" y="3481774"/>
                <a:ext cx="3219604" cy="480524"/>
              </a:xfrm>
              <a:prstGeom prst="rect">
                <a:avLst/>
              </a:prstGeom>
              <a:solidFill>
                <a:srgbClr val="486777"/>
              </a:solidFill>
              <a:ln>
                <a:noFill/>
              </a:ln>
              <a:effectLst/>
            </p:spPr>
            <p:txBody>
              <a:bodyPr wrap="square" lIns="91440" tIns="45720" rIns="91440" bIns="45720" rtlCol="0" anchor="t">
                <a:spAutoFit/>
              </a:bodyPr>
              <a:lstStyle/>
              <a:p>
                <a:pPr algn="ctr"/>
                <a:r>
                  <a:rPr lang="en-US" sz="1000" b="1" dirty="0">
                    <a:solidFill>
                      <a:schemeClr val="bg1"/>
                    </a:solidFill>
                    <a:latin typeface="Arial"/>
                    <a:cs typeface="Arial"/>
                  </a:rPr>
                  <a:t>USAFRICOM </a:t>
                </a:r>
                <a:r>
                  <a:rPr lang="en-US" sz="1000" dirty="0">
                    <a:solidFill>
                      <a:schemeClr val="bg1"/>
                    </a:solidFill>
                    <a:latin typeface="Arial"/>
                    <a:cs typeface="Arial"/>
                  </a:rPr>
                  <a:t>(HQ: Stuttgart, Germany)</a:t>
                </a:r>
                <a:endParaRPr lang="en-US" sz="1000" b="1" dirty="0">
                  <a:solidFill>
                    <a:schemeClr val="bg1"/>
                  </a:solidFill>
                  <a:latin typeface="Arial"/>
                  <a:cs typeface="Arial"/>
                </a:endParaRPr>
              </a:p>
              <a:p>
                <a:pPr algn="ctr"/>
                <a:r>
                  <a:rPr lang="en-US" sz="900" dirty="0">
                    <a:solidFill>
                      <a:schemeClr val="bg1"/>
                    </a:solidFill>
                    <a:latin typeface="Arial"/>
                    <a:cs typeface="Arial"/>
                  </a:rPr>
                  <a:t>Supported withdrawal of U.S. forces from Niger: 3,598 ST (133 C-17 flights)</a:t>
                </a:r>
              </a:p>
              <a:p>
                <a:pPr algn="ctr"/>
                <a:r>
                  <a:rPr lang="en-US" sz="900" dirty="0">
                    <a:solidFill>
                      <a:schemeClr val="bg1"/>
                    </a:solidFill>
                    <a:latin typeface="Arial"/>
                    <a:cs typeface="Arial"/>
                  </a:rPr>
                  <a:t>50M gal of Energy products ($175M value) for operations </a:t>
                </a:r>
              </a:p>
              <a:p>
                <a:pPr algn="ctr"/>
                <a:r>
                  <a:rPr lang="en-US" sz="900" dirty="0">
                    <a:solidFill>
                      <a:schemeClr val="bg1"/>
                    </a:solidFill>
                    <a:latin typeface="Arial"/>
                    <a:cs typeface="Arial"/>
                  </a:rPr>
                  <a:t>Established Subsistence &amp; Fuel services to Camp Simba Kenya</a:t>
                </a:r>
              </a:p>
            </p:txBody>
          </p:sp>
          <p:pic>
            <p:nvPicPr>
              <p:cNvPr id="90" name="Picture 89" descr="Logo&#10;&#10;Description automatically generated">
                <a:extLst>
                  <a:ext uri="{FF2B5EF4-FFF2-40B4-BE49-F238E27FC236}">
                    <a16:creationId xmlns:a16="http://schemas.microsoft.com/office/drawing/2014/main" id="{54212353-B415-0422-5E19-CF3AA7FA1319}"/>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01622" y="3515642"/>
                <a:ext cx="194076" cy="241379"/>
              </a:xfrm>
              <a:prstGeom prst="rect">
                <a:avLst/>
              </a:prstGeom>
            </p:spPr>
          </p:pic>
        </p:grpSp>
        <p:pic>
          <p:nvPicPr>
            <p:cNvPr id="73" name="Picture 72" descr="Logo&#10;&#10;Description automatically generated">
              <a:extLst>
                <a:ext uri="{FF2B5EF4-FFF2-40B4-BE49-F238E27FC236}">
                  <a16:creationId xmlns:a16="http://schemas.microsoft.com/office/drawing/2014/main" id="{32324988-6E40-47ED-446C-F2CB828356A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03419" y="2156477"/>
              <a:ext cx="201441" cy="202837"/>
            </a:xfrm>
            <a:prstGeom prst="rect">
              <a:avLst/>
            </a:prstGeom>
          </p:spPr>
        </p:pic>
        <p:pic>
          <p:nvPicPr>
            <p:cNvPr id="74" name="Picture 8" descr="DVIDS - Images - CWIS live-fire exercise [Image 6 of 11]">
              <a:extLst>
                <a:ext uri="{FF2B5EF4-FFF2-40B4-BE49-F238E27FC236}">
                  <a16:creationId xmlns:a16="http://schemas.microsoft.com/office/drawing/2014/main" id="{C47613D5-D6D2-77C5-0096-ECE1E6D11BA2}"/>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599345" y="2555058"/>
              <a:ext cx="915461" cy="609247"/>
            </a:xfrm>
            <a:prstGeom prst="rect">
              <a:avLst/>
            </a:prstGeom>
            <a:noFill/>
            <a:ln w="12700" cap="rnd">
              <a:noFill/>
            </a:ln>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49EA59C0-FA2A-3EC5-6896-6E28C14BA0B2}"/>
                </a:ext>
              </a:extLst>
            </p:cNvPr>
            <p:cNvGrpSpPr/>
            <p:nvPr/>
          </p:nvGrpSpPr>
          <p:grpSpPr>
            <a:xfrm>
              <a:off x="3733853" y="2521155"/>
              <a:ext cx="1316663" cy="360823"/>
              <a:chOff x="4325435" y="2630227"/>
              <a:chExt cx="1316663" cy="360823"/>
            </a:xfrm>
          </p:grpSpPr>
          <p:sp>
            <p:nvSpPr>
              <p:cNvPr id="86" name="TextBox 85">
                <a:extLst>
                  <a:ext uri="{FF2B5EF4-FFF2-40B4-BE49-F238E27FC236}">
                    <a16:creationId xmlns:a16="http://schemas.microsoft.com/office/drawing/2014/main" id="{78CFA78E-CC92-E047-3119-06591AD94F87}"/>
                  </a:ext>
                </a:extLst>
              </p:cNvPr>
              <p:cNvSpPr txBox="1"/>
              <p:nvPr/>
            </p:nvSpPr>
            <p:spPr>
              <a:xfrm>
                <a:off x="4369449" y="2630227"/>
                <a:ext cx="1258943" cy="360823"/>
              </a:xfrm>
              <a:prstGeom prst="rect">
                <a:avLst/>
              </a:prstGeom>
              <a:solidFill>
                <a:srgbClr val="C5AD71"/>
              </a:solidFill>
              <a:ln>
                <a:noFill/>
              </a:ln>
              <a:effectLst/>
            </p:spPr>
            <p:txBody>
              <a:bodyPr wrap="square" rtlCol="0">
                <a:spAutoFit/>
              </a:bodyPr>
              <a:lstStyle/>
              <a:p>
                <a:pPr algn="ctr"/>
                <a:r>
                  <a:rPr lang="en-US" sz="800" dirty="0">
                    <a:latin typeface="Arial" panose="020B0604020202020204" pitchFamily="34" charset="0"/>
                    <a:cs typeface="Arial" panose="020B0604020202020204" pitchFamily="34" charset="0"/>
                  </a:rPr>
                  <a:t>DLA </a:t>
                </a:r>
                <a:r>
                  <a:rPr lang="en-US" sz="800" dirty="0" err="1">
                    <a:latin typeface="Arial" panose="020B0604020202020204" pitchFamily="34" charset="0"/>
                    <a:cs typeface="Arial" panose="020B0604020202020204" pitchFamily="34" charset="0"/>
                  </a:rPr>
                  <a:t>Indo-Pacific</a:t>
                </a:r>
                <a:r>
                  <a:rPr lang="en-US" sz="800" dirty="0">
                    <a:latin typeface="Arial" panose="020B0604020202020204" pitchFamily="34" charset="0"/>
                    <a:cs typeface="Arial" panose="020B0604020202020204" pitchFamily="34" charset="0"/>
                  </a:rPr>
                  <a:t> </a:t>
                </a:r>
              </a:p>
              <a:p>
                <a:pPr algn="ctr"/>
                <a:r>
                  <a:rPr lang="en-US" sz="800" dirty="0">
                    <a:latin typeface="Arial" panose="020B0604020202020204" pitchFamily="34" charset="0"/>
                    <a:cs typeface="Arial" panose="020B0604020202020204" pitchFamily="34" charset="0"/>
                  </a:rPr>
                  <a:t>Camp Smith, HI</a:t>
                </a:r>
              </a:p>
              <a:p>
                <a:pPr algn="ctr"/>
                <a:r>
                  <a:rPr lang="en-US" sz="800" dirty="0">
                    <a:latin typeface="Arial" panose="020B0604020202020204" pitchFamily="34" charset="0"/>
                    <a:cs typeface="Arial" panose="020B0604020202020204" pitchFamily="34" charset="0"/>
                  </a:rPr>
                  <a:t>Footprint: 754 Employees</a:t>
                </a:r>
              </a:p>
            </p:txBody>
          </p:sp>
          <p:pic>
            <p:nvPicPr>
              <p:cNvPr id="87" name="Picture 86" descr="A picture containing text, gear, wheel&#10;&#10;Description automatically generated">
                <a:extLst>
                  <a:ext uri="{FF2B5EF4-FFF2-40B4-BE49-F238E27FC236}">
                    <a16:creationId xmlns:a16="http://schemas.microsoft.com/office/drawing/2014/main" id="{B818748F-C23E-26AC-E346-93E66A0403DE}"/>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282922" y="2714340"/>
                <a:ext cx="359176" cy="182880"/>
              </a:xfrm>
              <a:prstGeom prst="rect">
                <a:avLst/>
              </a:prstGeom>
            </p:spPr>
          </p:pic>
          <p:pic>
            <p:nvPicPr>
              <p:cNvPr id="88" name="Picture 87" descr="Logo&#10;&#10;Description automatically generated with low confidence">
                <a:extLst>
                  <a:ext uri="{FF2B5EF4-FFF2-40B4-BE49-F238E27FC236}">
                    <a16:creationId xmlns:a16="http://schemas.microsoft.com/office/drawing/2014/main" id="{B435BC0D-9153-9786-E770-26E61F59BF8A}"/>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325435" y="2687517"/>
                <a:ext cx="186042" cy="228600"/>
              </a:xfrm>
              <a:prstGeom prst="rect">
                <a:avLst/>
              </a:prstGeom>
            </p:spPr>
          </p:pic>
        </p:grpSp>
        <p:grpSp>
          <p:nvGrpSpPr>
            <p:cNvPr id="76" name="Group 75">
              <a:extLst>
                <a:ext uri="{FF2B5EF4-FFF2-40B4-BE49-F238E27FC236}">
                  <a16:creationId xmlns:a16="http://schemas.microsoft.com/office/drawing/2014/main" id="{0B8E95AC-58AF-BBE3-E6FA-70A883B8BCA6}"/>
                </a:ext>
              </a:extLst>
            </p:cNvPr>
            <p:cNvGrpSpPr/>
            <p:nvPr/>
          </p:nvGrpSpPr>
          <p:grpSpPr>
            <a:xfrm>
              <a:off x="132469" y="2618168"/>
              <a:ext cx="1412374" cy="335249"/>
              <a:chOff x="6771946" y="2421935"/>
              <a:chExt cx="1412374" cy="335249"/>
            </a:xfrm>
          </p:grpSpPr>
          <p:sp>
            <p:nvSpPr>
              <p:cNvPr id="83" name="TextBox 82">
                <a:extLst>
                  <a:ext uri="{FF2B5EF4-FFF2-40B4-BE49-F238E27FC236}">
                    <a16:creationId xmlns:a16="http://schemas.microsoft.com/office/drawing/2014/main" id="{C0E941F9-568A-C465-F5FD-218C1AE34708}"/>
                  </a:ext>
                </a:extLst>
              </p:cNvPr>
              <p:cNvSpPr txBox="1"/>
              <p:nvPr/>
            </p:nvSpPr>
            <p:spPr>
              <a:xfrm>
                <a:off x="6810881" y="2421935"/>
                <a:ext cx="1205147" cy="335249"/>
              </a:xfrm>
              <a:prstGeom prst="rect">
                <a:avLst/>
              </a:prstGeom>
              <a:solidFill>
                <a:srgbClr val="C5AD71"/>
              </a:solidFill>
              <a:ln>
                <a:noFill/>
              </a:ln>
              <a:effectLst/>
            </p:spPr>
            <p:txBody>
              <a:bodyPr wrap="square" rtlCol="0">
                <a:spAutoFit/>
              </a:bodyPr>
              <a:lstStyle/>
              <a:p>
                <a:pPr algn="ctr"/>
                <a:r>
                  <a:rPr lang="en-US" sz="800" dirty="0">
                    <a:latin typeface="Arial" panose="020B0604020202020204" pitchFamily="34" charset="0"/>
                    <a:cs typeface="Arial" panose="020B0604020202020204" pitchFamily="34" charset="0"/>
                  </a:rPr>
                  <a:t>DLA CENTCOM &amp; SOCOM</a:t>
                </a:r>
              </a:p>
              <a:p>
                <a:pPr algn="ctr"/>
                <a:r>
                  <a:rPr lang="en-US" sz="800" i="1" dirty="0">
                    <a:latin typeface="Arial" panose="020B0604020202020204" pitchFamily="34" charset="0"/>
                    <a:cs typeface="Arial" panose="020B0604020202020204" pitchFamily="34" charset="0"/>
                  </a:rPr>
                  <a:t>Tampa, FL</a:t>
                </a:r>
              </a:p>
              <a:p>
                <a:pPr algn="ctr"/>
                <a:r>
                  <a:rPr lang="en-US" sz="800" dirty="0">
                    <a:latin typeface="Arial" panose="020B0604020202020204" pitchFamily="34" charset="0"/>
                    <a:cs typeface="Arial" panose="020B0604020202020204" pitchFamily="34" charset="0"/>
                  </a:rPr>
                  <a:t>Footprint: 64 Employees</a:t>
                </a:r>
              </a:p>
            </p:txBody>
          </p:sp>
          <p:pic>
            <p:nvPicPr>
              <p:cNvPr id="84" name="Picture 83" descr="A picture containing text, gear, wheel&#10;&#10;Description automatically generated">
                <a:extLst>
                  <a:ext uri="{FF2B5EF4-FFF2-40B4-BE49-F238E27FC236}">
                    <a16:creationId xmlns:a16="http://schemas.microsoft.com/office/drawing/2014/main" id="{A7207FA8-7E93-ECD4-8BA3-24806C18FD51}"/>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825144" y="2506551"/>
                <a:ext cx="359176" cy="182880"/>
              </a:xfrm>
              <a:prstGeom prst="rect">
                <a:avLst/>
              </a:prstGeom>
            </p:spPr>
          </p:pic>
          <p:pic>
            <p:nvPicPr>
              <p:cNvPr id="85" name="Picture 84" descr="Logo&#10;&#10;Description automatically generated with low confidence">
                <a:extLst>
                  <a:ext uri="{FF2B5EF4-FFF2-40B4-BE49-F238E27FC236}">
                    <a16:creationId xmlns:a16="http://schemas.microsoft.com/office/drawing/2014/main" id="{4D63FC80-E04A-69F4-63E8-13C4E8339833}"/>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771946" y="2476107"/>
                <a:ext cx="186042" cy="228600"/>
              </a:xfrm>
              <a:prstGeom prst="rect">
                <a:avLst/>
              </a:prstGeom>
            </p:spPr>
          </p:pic>
        </p:grpSp>
        <p:grpSp>
          <p:nvGrpSpPr>
            <p:cNvPr id="77" name="Group 76">
              <a:extLst>
                <a:ext uri="{FF2B5EF4-FFF2-40B4-BE49-F238E27FC236}">
                  <a16:creationId xmlns:a16="http://schemas.microsoft.com/office/drawing/2014/main" id="{85CD6848-5FC9-1832-561E-3A4A63810333}"/>
                </a:ext>
              </a:extLst>
            </p:cNvPr>
            <p:cNvGrpSpPr/>
            <p:nvPr/>
          </p:nvGrpSpPr>
          <p:grpSpPr>
            <a:xfrm>
              <a:off x="228248" y="1702503"/>
              <a:ext cx="1388916" cy="335249"/>
              <a:chOff x="379144" y="1641537"/>
              <a:chExt cx="1388916" cy="335249"/>
            </a:xfrm>
          </p:grpSpPr>
          <p:sp>
            <p:nvSpPr>
              <p:cNvPr id="80" name="TextBox 79">
                <a:extLst>
                  <a:ext uri="{FF2B5EF4-FFF2-40B4-BE49-F238E27FC236}">
                    <a16:creationId xmlns:a16="http://schemas.microsoft.com/office/drawing/2014/main" id="{57886B99-950E-1B37-BE77-06BF3DF25DAD}"/>
                  </a:ext>
                </a:extLst>
              </p:cNvPr>
              <p:cNvSpPr txBox="1"/>
              <p:nvPr/>
            </p:nvSpPr>
            <p:spPr>
              <a:xfrm>
                <a:off x="404860" y="1641537"/>
                <a:ext cx="1228352" cy="335249"/>
              </a:xfrm>
              <a:prstGeom prst="rect">
                <a:avLst/>
              </a:prstGeom>
              <a:solidFill>
                <a:srgbClr val="C5AD71"/>
              </a:solidFill>
              <a:ln>
                <a:noFill/>
              </a:ln>
              <a:effectLst/>
            </p:spPr>
            <p:txBody>
              <a:bodyPr wrap="square" rtlCol="0">
                <a:spAutoFit/>
              </a:bodyPr>
              <a:lstStyle/>
              <a:p>
                <a:pPr algn="ctr"/>
                <a:r>
                  <a:rPr lang="en-US" sz="800" dirty="0">
                    <a:latin typeface="Arial" panose="020B0604020202020204" pitchFamily="34" charset="0"/>
                    <a:cs typeface="Arial" panose="020B0604020202020204" pitchFamily="34" charset="0"/>
                  </a:rPr>
                  <a:t>DLA Europe &amp; Africa</a:t>
                </a:r>
              </a:p>
              <a:p>
                <a:pPr algn="ctr"/>
                <a:r>
                  <a:rPr lang="en-US" sz="800" i="1" dirty="0">
                    <a:latin typeface="Arial" panose="020B0604020202020204" pitchFamily="34" charset="0"/>
                    <a:cs typeface="Arial" panose="020B0604020202020204" pitchFamily="34" charset="0"/>
                  </a:rPr>
                  <a:t>Kaiserslautern, Germany</a:t>
                </a:r>
              </a:p>
              <a:p>
                <a:pPr algn="ctr"/>
                <a:r>
                  <a:rPr lang="en-US" sz="800" dirty="0">
                    <a:latin typeface="Arial" panose="020B0604020202020204" pitchFamily="34" charset="0"/>
                    <a:cs typeface="Arial" panose="020B0604020202020204" pitchFamily="34" charset="0"/>
                  </a:rPr>
                  <a:t>Footprint: 364 Employees</a:t>
                </a:r>
              </a:p>
            </p:txBody>
          </p:sp>
          <p:pic>
            <p:nvPicPr>
              <p:cNvPr id="81" name="Picture 80" descr="A picture containing text, gear, wheel&#10;&#10;Description automatically generated">
                <a:extLst>
                  <a:ext uri="{FF2B5EF4-FFF2-40B4-BE49-F238E27FC236}">
                    <a16:creationId xmlns:a16="http://schemas.microsoft.com/office/drawing/2014/main" id="{8B9A2D88-E10D-E9D3-BF3B-4EBC2F1EB088}"/>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408884" y="1711741"/>
                <a:ext cx="359176" cy="182880"/>
              </a:xfrm>
              <a:prstGeom prst="rect">
                <a:avLst/>
              </a:prstGeom>
            </p:spPr>
          </p:pic>
          <p:pic>
            <p:nvPicPr>
              <p:cNvPr id="82" name="Picture 81" descr="Logo&#10;&#10;Description automatically generated with low confidence">
                <a:extLst>
                  <a:ext uri="{FF2B5EF4-FFF2-40B4-BE49-F238E27FC236}">
                    <a16:creationId xmlns:a16="http://schemas.microsoft.com/office/drawing/2014/main" id="{056265E1-354F-C8DD-3489-258D84392ADA}"/>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79144" y="1692693"/>
                <a:ext cx="186043" cy="228600"/>
              </a:xfrm>
              <a:prstGeom prst="rect">
                <a:avLst/>
              </a:prstGeom>
            </p:spPr>
          </p:pic>
        </p:grpSp>
        <p:pic>
          <p:nvPicPr>
            <p:cNvPr id="78" name="Picture 77" descr="A helicopter flying over a city&#10;&#10;Description automatically generated">
              <a:extLst>
                <a:ext uri="{FF2B5EF4-FFF2-40B4-BE49-F238E27FC236}">
                  <a16:creationId xmlns:a16="http://schemas.microsoft.com/office/drawing/2014/main" id="{1E059D8F-1AEA-2ECD-FEC4-8E4AA30B3F03}"/>
                </a:ext>
              </a:extLst>
            </p:cNvPr>
            <p:cNvPicPr>
              <a:picLocks noChangeAspect="1"/>
            </p:cNvPicPr>
            <p:nvPr/>
          </p:nvPicPr>
          <p:blipFill>
            <a:blip r:embed="rId21" cstate="email">
              <a:extLst>
                <a:ext uri="{28A0092B-C50C-407E-A947-70E740481C1C}">
                  <a14:useLocalDpi xmlns:a14="http://schemas.microsoft.com/office/drawing/2010/main"/>
                </a:ext>
              </a:extLst>
            </a:blip>
            <a:srcRect/>
            <a:stretch/>
          </p:blipFill>
          <p:spPr>
            <a:xfrm>
              <a:off x="6432698" y="3231243"/>
              <a:ext cx="1111102" cy="667701"/>
            </a:xfrm>
            <a:prstGeom prst="rect">
              <a:avLst/>
            </a:prstGeom>
          </p:spPr>
        </p:pic>
        <p:pic>
          <p:nvPicPr>
            <p:cNvPr id="79" name="Picture 78">
              <a:extLst>
                <a:ext uri="{FF2B5EF4-FFF2-40B4-BE49-F238E27FC236}">
                  <a16:creationId xmlns:a16="http://schemas.microsoft.com/office/drawing/2014/main" id="{B0170E47-A506-870D-1DCA-F0F7DEBFF474}"/>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644415" y="1184319"/>
              <a:ext cx="1096730" cy="731520"/>
            </a:xfrm>
            <a:prstGeom prst="rect">
              <a:avLst/>
            </a:prstGeom>
            <a:ln w="12700" cap="rnd">
              <a:noFill/>
            </a:ln>
          </p:spPr>
        </p:pic>
      </p:grpSp>
    </p:spTree>
    <p:extLst>
      <p:ext uri="{BB962C8B-B14F-4D97-AF65-F5344CB8AC3E}">
        <p14:creationId xmlns:p14="http://schemas.microsoft.com/office/powerpoint/2010/main" val="7898447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VLXqyFj76EWpYbg5FDS_i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M1EhyI852UydD4bYLg3nS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VLXqyFj76EWpYbg5FDS_i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VLXqyFj76EWpYbg5FDS_i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UBitjyhWUk.zFpD1cXs0t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VLXqyFj76EWpYbg5FDS_i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M1EhyI852UydD4bYLg3nS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15TAJ_Ni_ECuKkFe9QCJH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M1EhyI852UydD4bYLg3nS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15TAJ_Ni_ECuKkFe9QCJHg"/>
</p:tagLst>
</file>

<file path=ppt/theme/theme1.xml><?xml version="1.0" encoding="utf-8"?>
<a:theme xmlns:a="http://schemas.openxmlformats.org/drawingml/2006/main" name="Cover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nd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lank">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Cover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c2811d8-9047-42d4-b820-cdea9cab3ce7" xsi:nil="true"/>
    <lcf76f155ced4ddcb4097134ff3c332f xmlns="83028fa6-2549-43bd-ab48-d2cceff7e77f">
      <Terms xmlns="http://schemas.microsoft.com/office/infopath/2007/PartnerControls"/>
    </lcf76f155ced4ddcb4097134ff3c332f>
    <IconOverlay xmlns="http://schemas.microsoft.com/sharepoint/v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0AB92A90331424BB424E5711BB2C29A" ma:contentTypeVersion="13" ma:contentTypeDescription="Create a new document." ma:contentTypeScope="" ma:versionID="9583458707e831824b826cc574760556">
  <xsd:schema xmlns:xsd="http://www.w3.org/2001/XMLSchema" xmlns:xs="http://www.w3.org/2001/XMLSchema" xmlns:p="http://schemas.microsoft.com/office/2006/metadata/properties" xmlns:ns2="http://schemas.microsoft.com/sharepoint/v4" xmlns:ns3="83028fa6-2549-43bd-ab48-d2cceff7e77f" xmlns:ns4="9c2811d8-9047-42d4-b820-cdea9cab3ce7" targetNamespace="http://schemas.microsoft.com/office/2006/metadata/properties" ma:root="true" ma:fieldsID="97f8bb71be2a33d1fadd685652e37924" ns2:_="" ns3:_="" ns4:_="">
    <xsd:import namespace="http://schemas.microsoft.com/sharepoint/v4"/>
    <xsd:import namespace="83028fa6-2549-43bd-ab48-d2cceff7e77f"/>
    <xsd:import namespace="9c2811d8-9047-42d4-b820-cdea9cab3ce7"/>
    <xsd:element name="properties">
      <xsd:complexType>
        <xsd:sequence>
          <xsd:element name="documentManagement">
            <xsd:complexType>
              <xsd:all>
                <xsd:element ref="ns2:IconOverlay" minOccurs="0"/>
                <xsd:element ref="ns3:lcf76f155ced4ddcb4097134ff3c332f" minOccurs="0"/>
                <xsd:element ref="ns4:TaxCatchAll"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028fa6-2549-43bd-ab48-d2cceff7e77f" elementFormDefault="qualified">
    <xsd:import namespace="http://schemas.microsoft.com/office/2006/documentManagement/types"/>
    <xsd:import namespace="http://schemas.microsoft.com/office/infopath/2007/PartnerControls"/>
    <xsd:element name="lcf76f155ced4ddcb4097134ff3c332f" ma:index="10" nillable="true" ma:taxonomy="true" ma:internalName="lcf76f155ced4ddcb4097134ff3c332f" ma:taxonomyFieldName="MediaServiceImageTags" ma:displayName="Image Tags" ma:readOnly="false" ma:fieldId="{5cf76f15-5ced-4ddc-b409-7134ff3c332f}" ma:taxonomyMulti="true" ma:sspId="b3792285-60e9-4ab2-97de-bba1fc82f521" ma:termSetId="09814cd3-568e-fe90-9814-8d621ff8fb84" ma:anchorId="fba54fb3-c3e1-fe81-a776-ca4b69148c4d" ma:open="true" ma:isKeyword="false">
      <xsd:complexType>
        <xsd:sequence>
          <xsd:element ref="pc:Terms" minOccurs="0" maxOccurs="1"/>
        </xsd:sequence>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2811d8-9047-42d4-b820-cdea9cab3ce7"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dd5ed889-4c07-4732-ba3e-f2997991a608}" ma:internalName="TaxCatchAll" ma:showField="CatchAllData" ma:web="9c2811d8-9047-42d4-b820-cdea9cab3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905EDF-B29F-4730-A3C2-BBB97B45E04A}">
  <ds:schemaRefs>
    <ds:schemaRef ds:uri="http://www.w3.org/XML/1998/namespace"/>
    <ds:schemaRef ds:uri="http://purl.org/dc/terms/"/>
    <ds:schemaRef ds:uri="http://schemas.microsoft.com/office/2006/documentManagement/types"/>
    <ds:schemaRef ds:uri="http://schemas.microsoft.com/sharepoint/v4"/>
    <ds:schemaRef ds:uri="http://schemas.microsoft.com/office/2006/metadata/properties"/>
    <ds:schemaRef ds:uri="http://schemas.microsoft.com/office/infopath/2007/PartnerControls"/>
    <ds:schemaRef ds:uri="http://schemas.openxmlformats.org/package/2006/metadata/core-properties"/>
    <ds:schemaRef ds:uri="9c2811d8-9047-42d4-b820-cdea9cab3ce7"/>
    <ds:schemaRef ds:uri="83028fa6-2549-43bd-ab48-d2cceff7e77f"/>
    <ds:schemaRef ds:uri="http://purl.org/dc/dcmitype/"/>
    <ds:schemaRef ds:uri="http://purl.org/dc/elements/1.1/"/>
  </ds:schemaRefs>
</ds:datastoreItem>
</file>

<file path=customXml/itemProps2.xml><?xml version="1.0" encoding="utf-8"?>
<ds:datastoreItem xmlns:ds="http://schemas.openxmlformats.org/officeDocument/2006/customXml" ds:itemID="{8DDA30F7-3651-466C-BEB0-BD4D09A61716}">
  <ds:schemaRefs>
    <ds:schemaRef ds:uri="http://schemas.microsoft.com/sharepoint/v3/contenttype/forms"/>
  </ds:schemaRefs>
</ds:datastoreItem>
</file>

<file path=customXml/itemProps3.xml><?xml version="1.0" encoding="utf-8"?>
<ds:datastoreItem xmlns:ds="http://schemas.openxmlformats.org/officeDocument/2006/customXml" ds:itemID="{A43A9F1C-8EC0-4A8D-879A-D6C5F75FFF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83028fa6-2549-43bd-ab48-d2cceff7e77f"/>
    <ds:schemaRef ds:uri="9c2811d8-9047-42d4-b820-cdea9cab3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6dee1d83-8de8-49bb-bc0d-fd8812473904}" enabled="0" method="" siteId="{6dee1d83-8de8-49bb-bc0d-fd8812473904}" removed="1"/>
</clbl:labelList>
</file>

<file path=docProps/app.xml><?xml version="1.0" encoding="utf-8"?>
<Properties xmlns="http://schemas.openxmlformats.org/officeDocument/2006/extended-properties" xmlns:vt="http://schemas.openxmlformats.org/officeDocument/2006/docPropsVTypes">
  <Template>Office Theme</Template>
  <TotalTime>2563</TotalTime>
  <Words>10931</Words>
  <Application>Microsoft Office PowerPoint</Application>
  <PresentationFormat>Custom</PresentationFormat>
  <Paragraphs>1187</Paragraphs>
  <Slides>30</Slides>
  <Notes>30</Notes>
  <HiddenSlides>0</HiddenSlides>
  <MMClips>1</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30</vt:i4>
      </vt:variant>
    </vt:vector>
  </HeadingPairs>
  <TitlesOfParts>
    <vt:vector size="50" baseType="lpstr">
      <vt:lpstr>Aptos</vt:lpstr>
      <vt:lpstr>Arial</vt:lpstr>
      <vt:lpstr>Arial Black</vt:lpstr>
      <vt:lpstr>Arial Narrow</vt:lpstr>
      <vt:lpstr>Calibri</vt:lpstr>
      <vt:lpstr>Courier New</vt:lpstr>
      <vt:lpstr>Helvetica Neue</vt:lpstr>
      <vt:lpstr>Raleway</vt:lpstr>
      <vt:lpstr>Raleway Black</vt:lpstr>
      <vt:lpstr>Symbol</vt:lpstr>
      <vt:lpstr>Times New Roman</vt:lpstr>
      <vt:lpstr>Wingdings</vt:lpstr>
      <vt:lpstr>Cover Slide</vt:lpstr>
      <vt:lpstr>Content Slide</vt:lpstr>
      <vt:lpstr>4_Content Slide</vt:lpstr>
      <vt:lpstr>1_Content Slide</vt:lpstr>
      <vt:lpstr>End Slide</vt:lpstr>
      <vt:lpstr>Blank</vt:lpstr>
      <vt:lpstr>1_Cover Slide</vt:lpstr>
      <vt:lpstr>5_Content Slide</vt:lpstr>
      <vt:lpstr>PowerPoint Presentation</vt:lpstr>
      <vt:lpstr>Agenda</vt:lpstr>
      <vt:lpstr>The Nation’s Logistics Combat Support Agency</vt:lpstr>
      <vt:lpstr>DLA TRANSFORMS  – A Call to Action –</vt:lpstr>
      <vt:lpstr>DLA Transforms: A Call to Action </vt:lpstr>
      <vt:lpstr>DEFENSE LOGISTICS AGENCY Warfighter Always – Global Support</vt:lpstr>
      <vt:lpstr>End-to-End Global Supply Chain Management</vt:lpstr>
      <vt:lpstr>FY24 DLA Support Provided</vt:lpstr>
      <vt:lpstr>DLA: A Key Enabler for the Combatant Commands</vt:lpstr>
      <vt:lpstr>DLA Supports Military Service Readiness &amp; Lethality</vt:lpstr>
      <vt:lpstr>DLA Relationships</vt:lpstr>
      <vt:lpstr>PowerPoint Presentation</vt:lpstr>
      <vt:lpstr>DLA Troop Support Philadelphia, PA</vt:lpstr>
      <vt:lpstr>DLA Weapons Support (Richmond)   Richmond, VA</vt:lpstr>
      <vt:lpstr>DLA Weapons Support (Columbus)  Columbus, OH</vt:lpstr>
      <vt:lpstr>DLA Energy</vt:lpstr>
      <vt:lpstr>DLA Distribution New Cumberland, PA</vt:lpstr>
      <vt:lpstr>DLA Disposition Services  Battle Creek, MI</vt:lpstr>
      <vt:lpstr>DLA Regional Commands</vt:lpstr>
      <vt:lpstr>DLA Support Organizations</vt:lpstr>
      <vt:lpstr>DLA Document Services</vt:lpstr>
      <vt:lpstr>DLA Installation Management</vt:lpstr>
      <vt:lpstr>DLA Human Resources (J1)</vt:lpstr>
      <vt:lpstr>DLA Logistics Operations (J3)</vt:lpstr>
      <vt:lpstr>DLA Information Operations (J6)</vt:lpstr>
      <vt:lpstr>DLA J7 Strategic Materials (J7 SM)</vt:lpstr>
      <vt:lpstr>DLA Finance (J8)</vt:lpstr>
      <vt:lpstr>PowerPoint Presentation</vt:lpstr>
      <vt:lpstr>DoW Agencies, Civil Authorities, &amp;  Foreign Military Sales Partners</vt:lpstr>
      <vt:lpstr>PowerPoint Presentation</vt:lpstr>
    </vt:vector>
  </TitlesOfParts>
  <Manager>martin.binder@dla.mil</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dc:creator>
  <cp:lastModifiedBy>Born, Christine L CIV DLA PUBLIC AFFAIRS (USA)</cp:lastModifiedBy>
  <cp:revision>56</cp:revision>
  <cp:lastPrinted>2025-02-26T19:29:17Z</cp:lastPrinted>
  <dcterms:created xsi:type="dcterms:W3CDTF">2024-04-17T19:52:04Z</dcterms:created>
  <dcterms:modified xsi:type="dcterms:W3CDTF">2025-10-06T13:59:35Z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0x010100A4E156621D4CF2439B59E63A0D5BD12F</vt:lpwstr>
  </property>
  <property fmtid="{D5CDD505-2E9C-101B-9397-08002B2CF9AE}" pid="3" name="MediaServiceImageTags">
    <vt:lpwstr/>
  </property>
</Properties>
</file>